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p:scale>
          <a:sx n="100" d="100"/>
          <a:sy n="100" d="100"/>
        </p:scale>
        <p:origin x="2166" y="-8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4.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E80B225-741A-4519-8165-CC4861A2BCC4}" type="slidenum">
              <a:rPr lang="en-US" smtClean="0"/>
              <a:t>‹#›</a:t>
            </a:fld>
            <a:endParaRPr lang="en-US" dirty="0"/>
          </a:p>
        </p:txBody>
      </p:sp>
    </p:spTree>
    <p:extLst>
      <p:ext uri="{BB962C8B-B14F-4D97-AF65-F5344CB8AC3E}">
        <p14:creationId xmlns:p14="http://schemas.microsoft.com/office/powerpoint/2010/main" val="356730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5211763" y="9445098"/>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2E80B225-741A-4519-8165-CC4861A2BCC4}" type="slidenum">
              <a:rPr lang="en-US" smtClean="0"/>
              <a:t>‹#›</a:t>
            </a:fld>
            <a:endParaRPr lang="en-US"/>
          </a:p>
        </p:txBody>
      </p:sp>
      <p:sp>
        <p:nvSpPr>
          <p:cNvPr id="7" name="Text Box 6">
            <a:extLst>
              <a:ext uri="{FF2B5EF4-FFF2-40B4-BE49-F238E27FC236}">
                <a16:creationId xmlns:a16="http://schemas.microsoft.com/office/drawing/2014/main" id="{F6727814-B639-4EAC-8D60-16A0A3FBA12F}"/>
              </a:ext>
            </a:extLst>
          </p:cNvPr>
          <p:cNvSpPr txBox="1">
            <a:spLocks noChangeArrowheads="1"/>
          </p:cNvSpPr>
          <p:nvPr userDrawn="1"/>
        </p:nvSpPr>
        <p:spPr bwMode="auto">
          <a:xfrm>
            <a:off x="1260475" y="158621"/>
            <a:ext cx="4933950" cy="598487"/>
          </a:xfrm>
          <a:prstGeom prst="rect">
            <a:avLst/>
          </a:prstGeom>
          <a:noFill/>
          <a:ln>
            <a:noFill/>
          </a:ln>
          <a:effectLst/>
          <a:extLst>
            <a:ext uri="{909E8E84-426E-40DD-AFC4-6F175D3DCCD1}">
              <a14:hiddenFill xmlns:a14="http://schemas.microsoft.com/office/drawing/2010/main">
                <a:solidFill>
                  <a:srgbClr val="2F3E99"/>
                </a:solidFill>
              </a14:hiddenFill>
            </a:ext>
            <a:ext uri="{91240B29-F687-4F45-9708-019B960494DF}">
              <a14:hiddenLine xmlns:a14="http://schemas.microsoft.com/office/drawing/2010/main" w="25400" algn="ctr">
                <a:solidFill>
                  <a:srgbClr val="583B97"/>
                </a:solidFill>
                <a:miter lim="800000"/>
                <a:headEnd/>
                <a:tailEnd/>
              </a14:hiddenLine>
            </a:ext>
            <a:ext uri="{AF507438-7753-43E0-B8FC-AC1667EBCBE1}">
              <a14:hiddenEffects xmlns:a14="http://schemas.microsoft.com/office/drawing/2010/main">
                <a:effectLst>
                  <a:outerShdw dist="35921" dir="2700000" algn="ctr" rotWithShape="0">
                    <a:srgbClr val="583B97"/>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1600" b="1" i="0" u="none" strike="noStrike" cap="none" normalizeH="0" baseline="0" dirty="0">
                <a:ln>
                  <a:noFill/>
                </a:ln>
                <a:solidFill>
                  <a:srgbClr val="583B97"/>
                </a:solidFill>
                <a:effectLst/>
                <a:latin typeface="Tw Cen MT" panose="020B0602020104020603" pitchFamily="34" charset="0"/>
                <a:ea typeface="SimSun" panose="02010600030101010101" pitchFamily="2" charset="-122"/>
              </a:rPr>
              <a:t>COUNTRY NAME GENDER-BASED VIOLENCE AOR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1600" b="0" i="0" u="none" strike="noStrike" cap="none" normalizeH="0" baseline="0" dirty="0">
                <a:ln>
                  <a:noFill/>
                </a:ln>
                <a:solidFill>
                  <a:srgbClr val="583B97"/>
                </a:solidFill>
                <a:effectLst/>
                <a:latin typeface="Tw Cen MT" panose="020B0602020104020603" pitchFamily="34" charset="0"/>
                <a:ea typeface="SimSun" panose="02010600030101010101" pitchFamily="2" charset="-122"/>
              </a:rPr>
              <a:t>Monthly Update</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8" name="Picture 7" descr="190507 FINAL Logo_background White">
            <a:extLst>
              <a:ext uri="{FF2B5EF4-FFF2-40B4-BE49-F238E27FC236}">
                <a16:creationId xmlns:a16="http://schemas.microsoft.com/office/drawing/2014/main" id="{2B681DF6-8AD2-4D7B-952A-65713A9D8C52}"/>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4142" y="69721"/>
            <a:ext cx="1127125" cy="687387"/>
          </a:xfrm>
          <a:prstGeom prst="rect">
            <a:avLst/>
          </a:prstGeom>
          <a:noFill/>
          <a:ln>
            <a:noFill/>
          </a:ln>
          <a:effectLst/>
          <a:extLst>
            <a:ext uri="{909E8E84-426E-40DD-AFC4-6F175D3DCCD1}">
              <a14:hiddenFill xmlns:a14="http://schemas.microsoft.com/office/drawing/2010/main">
                <a:solidFill>
                  <a:srgbClr val="2F3E99"/>
                </a:solidFill>
              </a14:hiddenFill>
            </a:ext>
            <a:ext uri="{91240B29-F687-4F45-9708-019B960494DF}">
              <a14:hiddenLine xmlns:a14="http://schemas.microsoft.com/office/drawing/2010/main" w="25400" algn="ctr">
                <a:solidFill>
                  <a:srgbClr val="583B97"/>
                </a:solidFill>
                <a:miter lim="800000"/>
                <a:headEnd/>
                <a:tailEnd/>
              </a14:hiddenLine>
            </a:ext>
            <a:ext uri="{AF507438-7753-43E0-B8FC-AC1667EBCBE1}">
              <a14:hiddenEffects xmlns:a14="http://schemas.microsoft.com/office/drawing/2010/main">
                <a:effectLst>
                  <a:outerShdw dist="35921" dir="2700000" algn="ctr" rotWithShape="0">
                    <a:srgbClr val="583B97"/>
                  </a:outerShdw>
                </a:effectLst>
              </a14:hiddenEffects>
            </a:ext>
          </a:extLst>
        </p:spPr>
      </p:pic>
      <p:cxnSp>
        <p:nvCxnSpPr>
          <p:cNvPr id="9" name="AutoShape 8">
            <a:extLst>
              <a:ext uri="{FF2B5EF4-FFF2-40B4-BE49-F238E27FC236}">
                <a16:creationId xmlns:a16="http://schemas.microsoft.com/office/drawing/2014/main" id="{5550D94C-0990-4744-93DB-1950B2356371}"/>
              </a:ext>
            </a:extLst>
          </p:cNvPr>
          <p:cNvCxnSpPr>
            <a:cxnSpLocks noChangeShapeType="1"/>
          </p:cNvCxnSpPr>
          <p:nvPr userDrawn="1"/>
        </p:nvCxnSpPr>
        <p:spPr bwMode="auto">
          <a:xfrm>
            <a:off x="1260475" y="733167"/>
            <a:ext cx="5597525" cy="0"/>
          </a:xfrm>
          <a:prstGeom prst="straightConnector1">
            <a:avLst/>
          </a:prstGeom>
          <a:noFill/>
          <a:ln w="9525">
            <a:solidFill>
              <a:srgbClr val="583B97"/>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583B97"/>
                  </a:outerShdw>
                </a:effectLst>
              </a14:hiddenEffects>
            </a:ext>
          </a:extLst>
        </p:spPr>
      </p:cxnSp>
      <p:cxnSp>
        <p:nvCxnSpPr>
          <p:cNvPr id="10" name="AutoShape 9">
            <a:extLst>
              <a:ext uri="{FF2B5EF4-FFF2-40B4-BE49-F238E27FC236}">
                <a16:creationId xmlns:a16="http://schemas.microsoft.com/office/drawing/2014/main" id="{9CECBC5B-4E9E-4287-94B3-953F0A2F9770}"/>
              </a:ext>
            </a:extLst>
          </p:cNvPr>
          <p:cNvCxnSpPr>
            <a:cxnSpLocks noChangeShapeType="1"/>
          </p:cNvCxnSpPr>
          <p:nvPr userDrawn="1"/>
        </p:nvCxnSpPr>
        <p:spPr bwMode="auto">
          <a:xfrm>
            <a:off x="1260475" y="706179"/>
            <a:ext cx="5597525" cy="0"/>
          </a:xfrm>
          <a:prstGeom prst="straightConnector1">
            <a:avLst/>
          </a:prstGeom>
          <a:noFill/>
          <a:ln w="9525" algn="ctr">
            <a:solidFill>
              <a:srgbClr val="00B8C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583B97"/>
                  </a:outerShdw>
                </a:effectLst>
              </a14:hiddenEffects>
            </a:ext>
          </a:extLst>
        </p:spPr>
      </p:cxnSp>
      <p:sp>
        <p:nvSpPr>
          <p:cNvPr id="11" name="Text Box 2">
            <a:extLst>
              <a:ext uri="{FF2B5EF4-FFF2-40B4-BE49-F238E27FC236}">
                <a16:creationId xmlns:a16="http://schemas.microsoft.com/office/drawing/2014/main" id="{3DBD1A06-72BA-4769-91FC-4223B6DA459D}"/>
              </a:ext>
            </a:extLst>
          </p:cNvPr>
          <p:cNvSpPr txBox="1">
            <a:spLocks noChangeArrowheads="1"/>
          </p:cNvSpPr>
          <p:nvPr userDrawn="1"/>
        </p:nvSpPr>
        <p:spPr bwMode="auto">
          <a:xfrm>
            <a:off x="1572418" y="9546875"/>
            <a:ext cx="4310063" cy="323850"/>
          </a:xfrm>
          <a:prstGeom prst="rect">
            <a:avLst/>
          </a:prstGeom>
          <a:noFill/>
          <a:ln>
            <a:noFill/>
          </a:ln>
          <a:effectLst/>
          <a:extLst>
            <a:ext uri="{909E8E84-426E-40DD-AFC4-6F175D3DCCD1}">
              <a14:hiddenFill xmlns:a14="http://schemas.microsoft.com/office/drawing/2010/main">
                <a:solidFill>
                  <a:srgbClr val="2F3E99"/>
                </a:solidFill>
              </a14:hiddenFill>
            </a:ext>
            <a:ext uri="{91240B29-F687-4F45-9708-019B960494DF}">
              <a14:hiddenLine xmlns:a14="http://schemas.microsoft.com/office/drawing/2010/main" w="25400" algn="ctr">
                <a:solidFill>
                  <a:srgbClr val="583B97"/>
                </a:solidFill>
                <a:miter lim="800000"/>
                <a:headEnd/>
                <a:tailEnd/>
              </a14:hiddenLine>
            </a:ext>
            <a:ext uri="{AF507438-7753-43E0-B8FC-AC1667EBCBE1}">
              <a14:hiddenEffects xmlns:a14="http://schemas.microsoft.com/office/drawing/2010/main">
                <a:effectLst>
                  <a:outerShdw dist="35921" dir="2700000" algn="ctr" rotWithShape="0">
                    <a:srgbClr val="583B97"/>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zh-CN" sz="800" b="0" i="0" u="none" strike="noStrike" cap="none" normalizeH="0" baseline="0" dirty="0">
                <a:ln>
                  <a:noFill/>
                </a:ln>
                <a:solidFill>
                  <a:srgbClr val="606060"/>
                </a:solidFill>
                <a:effectLst/>
                <a:latin typeface="Tw Cen MT" panose="020B0602020104020603" pitchFamily="34" charset="0"/>
                <a:ea typeface="SimSun" panose="02010600030101010101" pitchFamily="2" charset="-122"/>
              </a:rPr>
              <a:t>Humanitarianresponse.info page link</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zh-CN" sz="800" b="0" i="0" u="none" strike="noStrike" cap="none" normalizeH="0" baseline="0" dirty="0">
                <a:ln>
                  <a:noFill/>
                </a:ln>
                <a:solidFill>
                  <a:srgbClr val="606060"/>
                </a:solidFill>
                <a:effectLst/>
                <a:latin typeface="Tw Cen MT" panose="020B0602020104020603" pitchFamily="34" charset="0"/>
                <a:ea typeface="SimSun" panose="02010600030101010101" pitchFamily="2" charset="-122"/>
              </a:rPr>
              <a:t>For more information, contact GBV </a:t>
            </a:r>
            <a:r>
              <a:rPr kumimoji="0" lang="en-US" altLang="zh-CN" sz="800" b="0" i="0" u="none" strike="noStrike" cap="none" normalizeH="0" baseline="0" dirty="0" err="1">
                <a:ln>
                  <a:noFill/>
                </a:ln>
                <a:solidFill>
                  <a:srgbClr val="606060"/>
                </a:solidFill>
                <a:effectLst/>
                <a:latin typeface="Tw Cen MT" panose="020B0602020104020603" pitchFamily="34" charset="0"/>
                <a:ea typeface="SimSun" panose="02010600030101010101" pitchFamily="2" charset="-122"/>
              </a:rPr>
              <a:t>AoR</a:t>
            </a:r>
            <a:r>
              <a:rPr kumimoji="0" lang="en-US" altLang="zh-CN" sz="800" b="0" i="0" u="none" strike="noStrike" cap="none" normalizeH="0" baseline="0" dirty="0">
                <a:ln>
                  <a:noFill/>
                </a:ln>
                <a:solidFill>
                  <a:srgbClr val="606060"/>
                </a:solidFill>
                <a:effectLst/>
                <a:latin typeface="Tw Cen MT" panose="020B0602020104020603" pitchFamily="34" charset="0"/>
                <a:ea typeface="SimSun" panose="02010600030101010101" pitchFamily="2" charset="-122"/>
              </a:rPr>
              <a:t> Coordinator XXX </a:t>
            </a:r>
            <a:r>
              <a:rPr kumimoji="0" lang="en-US" altLang="zh-CN" sz="800" b="0" i="0" u="none" strike="noStrike" cap="none" normalizeH="0" baseline="0" dirty="0" err="1">
                <a:ln>
                  <a:noFill/>
                </a:ln>
                <a:solidFill>
                  <a:srgbClr val="606060"/>
                </a:solidFill>
                <a:effectLst/>
                <a:latin typeface="Tw Cen MT" panose="020B0602020104020603" pitchFamily="34" charset="0"/>
                <a:ea typeface="SimSun" panose="02010600030101010101" pitchFamily="2" charset="-122"/>
              </a:rPr>
              <a:t>XXX</a:t>
            </a:r>
            <a:r>
              <a:rPr kumimoji="0" lang="en-US" altLang="zh-CN" sz="800" b="0" i="0" u="none" strike="noStrike" cap="none" normalizeH="0" baseline="0" dirty="0">
                <a:ln>
                  <a:noFill/>
                </a:ln>
                <a:solidFill>
                  <a:srgbClr val="606060"/>
                </a:solidFill>
                <a:effectLst/>
                <a:latin typeface="Tw Cen MT" panose="020B0602020104020603" pitchFamily="34" charset="0"/>
                <a:ea typeface="SimSun" panose="02010600030101010101" pitchFamily="2" charset="-122"/>
              </a:rPr>
              <a:t> </a:t>
            </a:r>
            <a:r>
              <a:rPr kumimoji="0" lang="en-US" altLang="zh-CN" sz="800" b="0" i="0" u="sng" strike="noStrike" cap="none" normalizeH="0" baseline="0" dirty="0">
                <a:ln>
                  <a:noFill/>
                </a:ln>
                <a:solidFill>
                  <a:srgbClr val="232E73"/>
                </a:solidFill>
                <a:effectLst/>
                <a:latin typeface="Tw Cen MT" panose="020B0602020104020603" pitchFamily="34" charset="0"/>
                <a:ea typeface="SimSun" panose="02010600030101010101" pitchFamily="2" charset="-122"/>
              </a:rPr>
              <a:t>xxxxxx@unfpa.org</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38446118"/>
      </p:ext>
    </p:extLst>
  </p:cSld>
  <p:clrMap bg1="lt1" tx1="dk1" bg2="lt2" tx2="dk2" accent1="accent1" accent2="accent2" accent3="accent3" accent4="accent4" accent5="accent5" accent6="accent6" hlink="hlink" folHlink="folHlink"/>
  <p:sldLayoutIdLst>
    <p:sldLayoutId id="2147483667" r:id="rId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emf"/><Relationship Id="rId13" Type="http://schemas.openxmlformats.org/officeDocument/2006/relationships/image" Target="../media/image11.png"/><Relationship Id="rId3" Type="http://schemas.openxmlformats.org/officeDocument/2006/relationships/image" Target="../media/image3.png"/><Relationship Id="rId7" Type="http://schemas.openxmlformats.org/officeDocument/2006/relationships/oleObject" Target="../embeddings/oleObject1.bin"/><Relationship Id="rId12" Type="http://schemas.openxmlformats.org/officeDocument/2006/relationships/image" Target="../media/image10.png"/><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6.png"/><Relationship Id="rId11" Type="http://schemas.openxmlformats.org/officeDocument/2006/relationships/image" Target="../media/image9.png"/><Relationship Id="rId5" Type="http://schemas.openxmlformats.org/officeDocument/2006/relationships/image" Target="../media/image5.png"/><Relationship Id="rId15" Type="http://schemas.openxmlformats.org/officeDocument/2006/relationships/image" Target="../media/image13.png"/><Relationship Id="rId10" Type="http://schemas.openxmlformats.org/officeDocument/2006/relationships/image" Target="../media/image8.png"/><Relationship Id="rId4" Type="http://schemas.openxmlformats.org/officeDocument/2006/relationships/image" Target="../media/image4.png"/><Relationship Id="rId9" Type="http://schemas.openxmlformats.org/officeDocument/2006/relationships/image" Target="../media/image7.png"/><Relationship Id="rId14" Type="http://schemas.openxmlformats.org/officeDocument/2006/relationships/image" Target="../media/image12.png"/></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5" Type="http://schemas.openxmlformats.org/officeDocument/2006/relationships/image" Target="../media/image15.png"/><Relationship Id="rId4" Type="http://schemas.openxmlformats.org/officeDocument/2006/relationships/image" Target="../media/image14.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3B3D1A4F-28FC-4DE8-B9E7-8CE377941E19}"/>
              </a:ext>
            </a:extLst>
          </p:cNvPr>
          <p:cNvPicPr>
            <a:picLocks noChangeAspect="1"/>
          </p:cNvPicPr>
          <p:nvPr/>
        </p:nvPicPr>
        <p:blipFill>
          <a:blip r:embed="rId3"/>
          <a:stretch>
            <a:fillRect/>
          </a:stretch>
        </p:blipFill>
        <p:spPr>
          <a:xfrm>
            <a:off x="3345797" y="885443"/>
            <a:ext cx="3445126" cy="2903245"/>
          </a:xfrm>
          <a:prstGeom prst="rect">
            <a:avLst/>
          </a:prstGeom>
        </p:spPr>
      </p:pic>
      <p:sp>
        <p:nvSpPr>
          <p:cNvPr id="5" name="Rectangle 3">
            <a:extLst>
              <a:ext uri="{FF2B5EF4-FFF2-40B4-BE49-F238E27FC236}">
                <a16:creationId xmlns:a16="http://schemas.microsoft.com/office/drawing/2014/main" id="{6A7D3709-8D9D-4142-A39C-4E7A9EAECB93}"/>
              </a:ext>
            </a:extLst>
          </p:cNvPr>
          <p:cNvSpPr>
            <a:spLocks noChangeArrowheads="1"/>
          </p:cNvSpPr>
          <p:nvPr/>
        </p:nvSpPr>
        <p:spPr bwMode="auto">
          <a:xfrm>
            <a:off x="-373063" y="3548725"/>
            <a:ext cx="3718860" cy="358775"/>
          </a:xfrm>
          <a:prstGeom prst="rect">
            <a:avLst/>
          </a:prstGeom>
          <a:noFill/>
          <a:ln w="19050" algn="ctr">
            <a:solidFill>
              <a:srgbClr val="00B8C0"/>
            </a:solidFill>
            <a:miter lim="800000"/>
            <a:headEnd/>
            <a:tailEnd/>
          </a:ln>
          <a:effectLst/>
          <a:extLst>
            <a:ext uri="{909E8E84-426E-40DD-AFC4-6F175D3DCCD1}">
              <a14:hiddenFill xmlns:a14="http://schemas.microsoft.com/office/drawing/2010/main">
                <a:solidFill>
                  <a:srgbClr val="00B8C0"/>
                </a:solidFill>
              </a14:hiddenFill>
            </a:ext>
            <a:ext uri="{AF507438-7753-43E0-B8FC-AC1667EBCBE1}">
              <a14:hiddenEffects xmlns:a14="http://schemas.microsoft.com/office/drawing/2010/main">
                <a:effectLst>
                  <a:outerShdw dist="35921" dir="2700000" algn="ctr" rotWithShape="0">
                    <a:srgbClr val="583B97"/>
                  </a:outerShdw>
                </a:effectLst>
              </a14:hiddenEffects>
            </a:ext>
          </a:extLst>
        </p:spPr>
        <p:txBody>
          <a:bodyPr vert="horz" wrap="square" lIns="36576" tIns="36576" rIns="36576" bIns="36576" numCol="1" anchor="t" anchorCtr="0" compatLnSpc="1">
            <a:prstTxWarp prst="textNoShape">
              <a:avLst/>
            </a:prstTxWarp>
          </a:bodyPr>
          <a:lstStyle/>
          <a:p>
            <a:endParaRPr lang="en-US"/>
          </a:p>
        </p:txBody>
      </p:sp>
      <p:cxnSp>
        <p:nvCxnSpPr>
          <p:cNvPr id="3076" name="AutoShape 4">
            <a:extLst>
              <a:ext uri="{FF2B5EF4-FFF2-40B4-BE49-F238E27FC236}">
                <a16:creationId xmlns:a16="http://schemas.microsoft.com/office/drawing/2014/main" id="{31887134-9D69-4467-8165-2B77C73B81D0}"/>
              </a:ext>
            </a:extLst>
          </p:cNvPr>
          <p:cNvCxnSpPr>
            <a:cxnSpLocks noChangeShapeType="1"/>
          </p:cNvCxnSpPr>
          <p:nvPr/>
        </p:nvCxnSpPr>
        <p:spPr bwMode="auto">
          <a:xfrm flipH="1">
            <a:off x="2394745" y="4079875"/>
            <a:ext cx="17462" cy="5440363"/>
          </a:xfrm>
          <a:prstGeom prst="straightConnector1">
            <a:avLst/>
          </a:prstGeom>
          <a:noFill/>
          <a:ln w="12700" algn="ctr">
            <a:solidFill>
              <a:srgbClr val="00B8C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583B97"/>
                  </a:outerShdw>
                </a:effectLst>
              </a14:hiddenEffects>
            </a:ext>
          </a:extLst>
        </p:spPr>
      </p:cxnSp>
      <p:sp>
        <p:nvSpPr>
          <p:cNvPr id="6" name="Text Box 5">
            <a:extLst>
              <a:ext uri="{FF2B5EF4-FFF2-40B4-BE49-F238E27FC236}">
                <a16:creationId xmlns:a16="http://schemas.microsoft.com/office/drawing/2014/main" id="{19A40948-797A-4B0B-842D-9AD95FFB9408}"/>
              </a:ext>
            </a:extLst>
          </p:cNvPr>
          <p:cNvSpPr txBox="1">
            <a:spLocks noChangeArrowheads="1"/>
          </p:cNvSpPr>
          <p:nvPr/>
        </p:nvSpPr>
        <p:spPr bwMode="auto">
          <a:xfrm>
            <a:off x="203200" y="920433"/>
            <a:ext cx="2173287" cy="296863"/>
          </a:xfrm>
          <a:prstGeom prst="rect">
            <a:avLst/>
          </a:prstGeom>
          <a:noFill/>
          <a:ln>
            <a:noFill/>
          </a:ln>
          <a:effectLst/>
          <a:extLst>
            <a:ext uri="{909E8E84-426E-40DD-AFC4-6F175D3DCCD1}">
              <a14:hiddenFill xmlns:a14="http://schemas.microsoft.com/office/drawing/2010/main">
                <a:solidFill>
                  <a:srgbClr val="00B8C0"/>
                </a:solidFill>
              </a14:hiddenFill>
            </a:ext>
            <a:ext uri="{91240B29-F687-4F45-9708-019B960494DF}">
              <a14:hiddenLine xmlns:a14="http://schemas.microsoft.com/office/drawing/2010/main" w="25400" algn="ctr">
                <a:solidFill>
                  <a:srgbClr val="583B97"/>
                </a:solidFill>
                <a:miter lim="800000"/>
                <a:headEnd/>
                <a:tailEnd/>
              </a14:hiddenLine>
            </a:ext>
            <a:ext uri="{AF507438-7753-43E0-B8FC-AC1667EBCBE1}">
              <a14:hiddenEffects xmlns:a14="http://schemas.microsoft.com/office/drawing/2010/main">
                <a:effectLst>
                  <a:outerShdw dist="35921" dir="2700000" algn="ctr" rotWithShape="0">
                    <a:srgbClr val="583B97"/>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1400" b="1" i="0" u="none" strike="noStrike" cap="none" normalizeH="0" baseline="0" dirty="0">
                <a:ln>
                  <a:noFill/>
                </a:ln>
                <a:solidFill>
                  <a:srgbClr val="00B8C0"/>
                </a:solidFill>
                <a:effectLst/>
                <a:latin typeface="Tw Cen MT" panose="020B0602020104020603" pitchFamily="34" charset="0"/>
                <a:ea typeface="SimSun" panose="02010600030101010101" pitchFamily="2" charset="-122"/>
              </a:rPr>
              <a:t>1. GBV SERVICE PROVISION</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7" name="Text Box 6">
            <a:extLst>
              <a:ext uri="{FF2B5EF4-FFF2-40B4-BE49-F238E27FC236}">
                <a16:creationId xmlns:a16="http://schemas.microsoft.com/office/drawing/2014/main" id="{D74832F3-F7ED-47DB-9995-9C63A51E6EEC}"/>
              </a:ext>
            </a:extLst>
          </p:cNvPr>
          <p:cNvSpPr txBox="1">
            <a:spLocks noChangeArrowheads="1"/>
          </p:cNvSpPr>
          <p:nvPr/>
        </p:nvSpPr>
        <p:spPr bwMode="auto">
          <a:xfrm>
            <a:off x="268288" y="1312863"/>
            <a:ext cx="3175000" cy="1547812"/>
          </a:xfrm>
          <a:prstGeom prst="rect">
            <a:avLst/>
          </a:prstGeom>
          <a:noFill/>
          <a:ln>
            <a:noFill/>
          </a:ln>
          <a:effectLst/>
          <a:extLst>
            <a:ext uri="{909E8E84-426E-40DD-AFC4-6F175D3DCCD1}">
              <a14:hiddenFill xmlns:a14="http://schemas.microsoft.com/office/drawing/2010/main">
                <a:solidFill>
                  <a:srgbClr val="2F3E99"/>
                </a:solidFill>
              </a14:hiddenFill>
            </a:ext>
            <a:ext uri="{91240B29-F687-4F45-9708-019B960494DF}">
              <a14:hiddenLine xmlns:a14="http://schemas.microsoft.com/office/drawing/2010/main" w="25400" algn="ctr">
                <a:solidFill>
                  <a:srgbClr val="583B97"/>
                </a:solidFill>
                <a:miter lim="800000"/>
                <a:headEnd/>
                <a:tailEnd/>
              </a14:hiddenLine>
            </a:ext>
            <a:ext uri="{AF507438-7753-43E0-B8FC-AC1667EBCBE1}">
              <a14:hiddenEffects xmlns:a14="http://schemas.microsoft.com/office/drawing/2010/main">
                <a:effectLst>
                  <a:outerShdw dist="35921" dir="2700000" algn="ctr" rotWithShape="0">
                    <a:srgbClr val="583B97"/>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a:ln>
                  <a:noFill/>
                </a:ln>
                <a:solidFill>
                  <a:srgbClr val="9C83BD"/>
                </a:solidFill>
                <a:effectLst/>
                <a:latin typeface="Franklin Gothic Book" panose="020B0503020102020204" pitchFamily="34" charset="0"/>
              </a:rPr>
              <a:t>EXAMPLE TEXT: There are currently XX partners providing GBV services in </a:t>
            </a:r>
            <a:r>
              <a:rPr lang="en-US" altLang="en-US" sz="1000" b="1" dirty="0">
                <a:solidFill>
                  <a:srgbClr val="9C83BD"/>
                </a:solidFill>
                <a:latin typeface="Franklin Gothic Book" panose="020B0503020102020204" pitchFamily="34" charset="0"/>
              </a:rPr>
              <a:t>XX</a:t>
            </a:r>
            <a:r>
              <a:rPr kumimoji="0" lang="en-US" altLang="en-US" sz="1000" b="1" i="0" u="none" strike="noStrike" cap="none" normalizeH="0" baseline="0" dirty="0">
                <a:ln>
                  <a:noFill/>
                </a:ln>
                <a:solidFill>
                  <a:srgbClr val="9C83BD"/>
                </a:solidFill>
                <a:effectLst/>
                <a:latin typeface="Franklin Gothic Book" panose="020B0503020102020204" pitchFamily="34" charset="0"/>
              </a:rPr>
              <a:t> district of </a:t>
            </a:r>
            <a:r>
              <a:rPr lang="en-US" altLang="en-US" sz="1000" b="1" dirty="0">
                <a:solidFill>
                  <a:srgbClr val="9C83BD"/>
                </a:solidFill>
                <a:latin typeface="Franklin Gothic Book" panose="020B0503020102020204" pitchFamily="34" charset="0"/>
              </a:rPr>
              <a:t>XXX</a:t>
            </a:r>
            <a:r>
              <a:rPr kumimoji="0" lang="en-US" altLang="en-US" sz="1000" b="1" i="0" u="none" strike="noStrike" cap="none" normalizeH="0" baseline="0" dirty="0">
                <a:ln>
                  <a:noFill/>
                </a:ln>
                <a:solidFill>
                  <a:srgbClr val="9C83BD"/>
                </a:solidFill>
                <a:effectLst/>
                <a:latin typeface="Franklin Gothic Book" panose="020B0503020102020204" pitchFamily="34" charset="0"/>
              </a:rPr>
              <a:t>. </a:t>
            </a:r>
            <a:r>
              <a:rPr kumimoji="0" lang="en-US" altLang="en-US" sz="1000" b="0" i="0" u="none" strike="noStrike" cap="none" normalizeH="0" baseline="0" dirty="0">
                <a:ln>
                  <a:noFill/>
                </a:ln>
                <a:solidFill>
                  <a:srgbClr val="292929"/>
                </a:solidFill>
                <a:effectLst/>
                <a:latin typeface="Franklin Gothic Book" panose="020B0503020102020204" pitchFamily="34" charset="0"/>
              </a:rPr>
              <a:t>The services available include specialized health care (clinical management of rape), MHPSS, GBV Case management and material assistance (dignity kits distribution). Additionally GBV prevention through community-based awareness raising, hotlines are being provided. Most humanitarian assistance are concentrated in location x, y, z……</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8" name="Text Box 8">
            <a:extLst>
              <a:ext uri="{FF2B5EF4-FFF2-40B4-BE49-F238E27FC236}">
                <a16:creationId xmlns:a16="http://schemas.microsoft.com/office/drawing/2014/main" id="{F38BC476-7E11-444D-A8DE-2E08F9833EDD}"/>
              </a:ext>
            </a:extLst>
          </p:cNvPr>
          <p:cNvSpPr txBox="1">
            <a:spLocks noChangeArrowheads="1"/>
          </p:cNvSpPr>
          <p:nvPr/>
        </p:nvSpPr>
        <p:spPr bwMode="auto">
          <a:xfrm>
            <a:off x="-3288179" y="1280348"/>
            <a:ext cx="3263900" cy="2305684"/>
          </a:xfrm>
          <a:prstGeom prst="rect">
            <a:avLst/>
          </a:prstGeom>
          <a:solidFill>
            <a:srgbClr val="CCF1F3"/>
          </a:solidFill>
          <a:ln w="25400" algn="ctr">
            <a:solidFill>
              <a:srgbClr val="00B8C0"/>
            </a:solidFill>
            <a:miter lim="800000"/>
            <a:headEnd/>
            <a:tailEnd/>
          </a:ln>
          <a:effectLst/>
          <a:extLst>
            <a:ext uri="{AF507438-7753-43E0-B8FC-AC1667EBCBE1}">
              <a14:hiddenEffects xmlns:a14="http://schemas.microsoft.com/office/drawing/2010/main">
                <a:effectLst>
                  <a:outerShdw dist="35921" dir="2700000" algn="ctr" rotWithShape="0">
                    <a:srgbClr val="583B97"/>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ts val="300"/>
              </a:spcAft>
              <a:buClrTx/>
              <a:buSzTx/>
              <a:buFontTx/>
              <a:buNone/>
              <a:tabLst/>
            </a:pPr>
            <a:r>
              <a:rPr kumimoji="0" lang="en-US" altLang="en-US" sz="900" b="1" i="0" u="none" strike="noStrike" cap="none" normalizeH="0" baseline="0" dirty="0">
                <a:ln>
                  <a:noFill/>
                </a:ln>
                <a:solidFill>
                  <a:srgbClr val="4D4D4D"/>
                </a:solidFill>
                <a:effectLst/>
                <a:latin typeface="Franklin Gothic Book" panose="020B0503020102020204" pitchFamily="34" charset="0"/>
              </a:rPr>
              <a:t>Annotation: in this session, provide an analysis of how the current response activities and service provision met with the need, what are the critical gap and constraints etc.</a:t>
            </a:r>
          </a:p>
          <a:p>
            <a:pPr marL="0" marR="0" lvl="0" indent="0" algn="l" defTabSz="914400" rtl="0" eaLnBrk="0" fontAlgn="base" latinLnBrk="0" hangingPunct="0">
              <a:lnSpc>
                <a:spcPct val="100000"/>
              </a:lnSpc>
              <a:spcBef>
                <a:spcPct val="0"/>
              </a:spcBef>
              <a:spcAft>
                <a:spcPts val="300"/>
              </a:spcAft>
              <a:buClrTx/>
              <a:buSzTx/>
              <a:buFontTx/>
              <a:buNone/>
              <a:tabLst/>
            </a:pPr>
            <a:r>
              <a:rPr kumimoji="0" lang="en-US" altLang="en-US" sz="900" b="0" i="0" u="none" strike="noStrike" cap="none" normalizeH="0" baseline="0" dirty="0">
                <a:ln>
                  <a:noFill/>
                </a:ln>
                <a:solidFill>
                  <a:srgbClr val="4D4D4D"/>
                </a:solidFill>
                <a:effectLst/>
                <a:latin typeface="Franklin Gothic Book" panose="020B0503020102020204" pitchFamily="34" charset="0"/>
              </a:rPr>
              <a:t>Humanitarian access constraints? Any particular areas that are difficult to access? </a:t>
            </a:r>
          </a:p>
          <a:p>
            <a:pPr marL="0" marR="0" lvl="0" indent="0" algn="l" defTabSz="914400" rtl="0" eaLnBrk="0" fontAlgn="base" latinLnBrk="0" hangingPunct="0">
              <a:lnSpc>
                <a:spcPct val="100000"/>
              </a:lnSpc>
              <a:spcBef>
                <a:spcPct val="0"/>
              </a:spcBef>
              <a:spcAft>
                <a:spcPts val="300"/>
              </a:spcAft>
              <a:buClrTx/>
              <a:buSzTx/>
              <a:buFontTx/>
              <a:buNone/>
              <a:tabLst/>
            </a:pPr>
            <a:r>
              <a:rPr kumimoji="0" lang="en-US" altLang="en-US" sz="900" b="0" i="0" u="none" strike="noStrike" cap="none" normalizeH="0" baseline="0" dirty="0">
                <a:ln>
                  <a:noFill/>
                </a:ln>
                <a:solidFill>
                  <a:srgbClr val="4D4D4D"/>
                </a:solidFill>
                <a:effectLst/>
                <a:latin typeface="Franklin Gothic Book" panose="020B0503020102020204" pitchFamily="34" charset="0"/>
              </a:rPr>
              <a:t>Service delivery modality? Mobile vs. static vs. community-based etc. How are the services being accessed by the communities and individuals? Any key barriers for the affected population to accessing services?</a:t>
            </a:r>
          </a:p>
          <a:p>
            <a:pPr marL="0" marR="0" lvl="0" indent="0" algn="l" defTabSz="914400" rtl="0" eaLnBrk="0" fontAlgn="base" latinLnBrk="0" hangingPunct="0">
              <a:lnSpc>
                <a:spcPct val="100000"/>
              </a:lnSpc>
              <a:spcBef>
                <a:spcPct val="0"/>
              </a:spcBef>
              <a:spcAft>
                <a:spcPts val="300"/>
              </a:spcAft>
              <a:buClrTx/>
              <a:buSzTx/>
              <a:buFontTx/>
              <a:buNone/>
              <a:tabLst/>
            </a:pPr>
            <a:r>
              <a:rPr kumimoji="0" lang="en-US" altLang="en-US" sz="900" b="0" i="0" u="none" strike="noStrike" cap="none" normalizeH="0" baseline="0" dirty="0">
                <a:ln>
                  <a:noFill/>
                </a:ln>
                <a:solidFill>
                  <a:srgbClr val="4D4D4D"/>
                </a:solidFill>
                <a:effectLst/>
                <a:latin typeface="Franklin Gothic Book" panose="020B0503020102020204" pitchFamily="34" charset="0"/>
              </a:rPr>
              <a:t>Critical gap in services?  Quality of the services? Level of specialty of the services?</a:t>
            </a:r>
          </a:p>
          <a:p>
            <a:pPr marL="0" marR="0" lvl="0" indent="0" algn="l" defTabSz="914400" rtl="0" eaLnBrk="0" fontAlgn="base" latinLnBrk="0" hangingPunct="0">
              <a:lnSpc>
                <a:spcPct val="100000"/>
              </a:lnSpc>
              <a:spcBef>
                <a:spcPct val="0"/>
              </a:spcBef>
              <a:spcAft>
                <a:spcPts val="300"/>
              </a:spcAft>
              <a:buClrTx/>
              <a:buSzTx/>
              <a:buFontTx/>
              <a:buNone/>
              <a:tabLst/>
            </a:pPr>
            <a:r>
              <a:rPr kumimoji="0" lang="en-US" altLang="en-US" sz="900" b="0" i="0" u="none" strike="noStrike" cap="none" normalizeH="0" baseline="0" dirty="0">
                <a:ln>
                  <a:noFill/>
                </a:ln>
                <a:solidFill>
                  <a:srgbClr val="4D4D4D"/>
                </a:solidFill>
                <a:effectLst/>
                <a:latin typeface="Franklin Gothic Book" panose="020B0503020102020204" pitchFamily="34" charset="0"/>
              </a:rPr>
              <a:t>Needs vs. response? What needs or population groups remain uncovered or not reached?</a:t>
            </a:r>
          </a:p>
          <a:p>
            <a:pPr marL="0" marR="0" lvl="0" indent="0" algn="l" defTabSz="914400" rtl="0" eaLnBrk="0" fontAlgn="base" latinLnBrk="0" hangingPunct="0">
              <a:lnSpc>
                <a:spcPct val="100000"/>
              </a:lnSpc>
              <a:spcBef>
                <a:spcPct val="0"/>
              </a:spcBef>
              <a:spcAft>
                <a:spcPts val="300"/>
              </a:spcAft>
              <a:buClrTx/>
              <a:buSzTx/>
              <a:buFontTx/>
              <a:buNone/>
              <a:tabLst/>
            </a:pPr>
            <a:r>
              <a:rPr kumimoji="0" lang="en-US" altLang="en-US" sz="900" b="0" i="0" u="none" strike="noStrike" cap="none" normalizeH="0" baseline="0" dirty="0">
                <a:ln>
                  <a:noFill/>
                </a:ln>
                <a:solidFill>
                  <a:srgbClr val="4D4D4D"/>
                </a:solidFill>
                <a:effectLst/>
                <a:latin typeface="Franklin Gothic Book" panose="020B0503020102020204" pitchFamily="34" charset="0"/>
              </a:rPr>
              <a:t>Barriers for humanitarian partners to operate in </a:t>
            </a:r>
            <a:r>
              <a:rPr lang="en-US" altLang="en-US" sz="900" dirty="0">
                <a:solidFill>
                  <a:srgbClr val="4D4D4D"/>
                </a:solidFill>
                <a:latin typeface="Franklin Gothic Book" panose="020B0503020102020204" pitchFamily="34" charset="0"/>
              </a:rPr>
              <a:t>country</a:t>
            </a:r>
            <a:r>
              <a:rPr kumimoji="0" lang="en-US" altLang="en-US" sz="900" b="0" i="0" u="none" strike="noStrike" cap="none" normalizeH="0" baseline="0" dirty="0">
                <a:ln>
                  <a:noFill/>
                </a:ln>
                <a:solidFill>
                  <a:srgbClr val="4D4D4D"/>
                </a:solidFill>
                <a:effectLst/>
                <a:latin typeface="Franklin Gothic Book" panose="020B0503020102020204" pitchFamily="34" charset="0"/>
              </a:rPr>
              <a: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9" name="Text Box 9">
            <a:extLst>
              <a:ext uri="{FF2B5EF4-FFF2-40B4-BE49-F238E27FC236}">
                <a16:creationId xmlns:a16="http://schemas.microsoft.com/office/drawing/2014/main" id="{58013BA9-48D8-4936-A1C3-A7251BECD86C}"/>
              </a:ext>
            </a:extLst>
          </p:cNvPr>
          <p:cNvSpPr txBox="1">
            <a:spLocks noChangeArrowheads="1"/>
          </p:cNvSpPr>
          <p:nvPr/>
        </p:nvSpPr>
        <p:spPr bwMode="auto">
          <a:xfrm>
            <a:off x="203201" y="3586032"/>
            <a:ext cx="3073400" cy="298450"/>
          </a:xfrm>
          <a:prstGeom prst="rect">
            <a:avLst/>
          </a:prstGeom>
          <a:noFill/>
          <a:ln>
            <a:noFill/>
          </a:ln>
          <a:effectLst/>
          <a:extLst>
            <a:ext uri="{909E8E84-426E-40DD-AFC4-6F175D3DCCD1}">
              <a14:hiddenFill xmlns:a14="http://schemas.microsoft.com/office/drawing/2010/main">
                <a:solidFill>
                  <a:srgbClr val="00B8C0"/>
                </a:solidFill>
              </a14:hiddenFill>
            </a:ext>
            <a:ext uri="{91240B29-F687-4F45-9708-019B960494DF}">
              <a14:hiddenLine xmlns:a14="http://schemas.microsoft.com/office/drawing/2010/main" w="25400" algn="ctr">
                <a:solidFill>
                  <a:srgbClr val="583B97"/>
                </a:solidFill>
                <a:miter lim="800000"/>
                <a:headEnd/>
                <a:tailEnd/>
              </a14:hiddenLine>
            </a:ext>
            <a:ext uri="{AF507438-7753-43E0-B8FC-AC1667EBCBE1}">
              <a14:hiddenEffects xmlns:a14="http://schemas.microsoft.com/office/drawing/2010/main">
                <a:effectLst>
                  <a:outerShdw dist="35921" dir="2700000" algn="ctr" rotWithShape="0">
                    <a:srgbClr val="583B97"/>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1400" b="1" i="0" u="none" strike="noStrike" cap="none" normalizeH="0" baseline="0" dirty="0">
                <a:ln>
                  <a:noFill/>
                </a:ln>
                <a:solidFill>
                  <a:srgbClr val="00B8C0"/>
                </a:solidFill>
                <a:effectLst/>
                <a:latin typeface="Tw Cen MT" panose="020B0602020104020603" pitchFamily="34" charset="0"/>
                <a:ea typeface="SimSun" panose="02010600030101010101" pitchFamily="2" charset="-122"/>
              </a:rPr>
              <a:t>2. PROGRESS AND ACHIEVEMENT - HRP</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0" name="Text Box 10">
            <a:extLst>
              <a:ext uri="{FF2B5EF4-FFF2-40B4-BE49-F238E27FC236}">
                <a16:creationId xmlns:a16="http://schemas.microsoft.com/office/drawing/2014/main" id="{5F18B118-CE5D-41D1-AE8B-B0063538BD6B}"/>
              </a:ext>
            </a:extLst>
          </p:cNvPr>
          <p:cNvSpPr txBox="1">
            <a:spLocks noChangeArrowheads="1"/>
          </p:cNvSpPr>
          <p:nvPr/>
        </p:nvSpPr>
        <p:spPr bwMode="auto">
          <a:xfrm>
            <a:off x="311943" y="4311650"/>
            <a:ext cx="2126457" cy="876300"/>
          </a:xfrm>
          <a:prstGeom prst="rect">
            <a:avLst/>
          </a:prstGeom>
          <a:noFill/>
          <a:ln>
            <a:noFill/>
          </a:ln>
          <a:effectLst/>
          <a:extLst>
            <a:ext uri="{909E8E84-426E-40DD-AFC4-6F175D3DCCD1}">
              <a14:hiddenFill xmlns:a14="http://schemas.microsoft.com/office/drawing/2010/main">
                <a:solidFill>
                  <a:srgbClr val="2F3E99"/>
                </a:solidFill>
              </a14:hiddenFill>
            </a:ext>
            <a:ext uri="{91240B29-F687-4F45-9708-019B960494DF}">
              <a14:hiddenLine xmlns:a14="http://schemas.microsoft.com/office/drawing/2010/main" w="25400" algn="ctr">
                <a:solidFill>
                  <a:srgbClr val="583B97"/>
                </a:solidFill>
                <a:miter lim="800000"/>
                <a:headEnd/>
                <a:tailEnd/>
              </a14:hiddenLine>
            </a:ext>
            <a:ext uri="{AF507438-7753-43E0-B8FC-AC1667EBCBE1}">
              <a14:hiddenEffects xmlns:a14="http://schemas.microsoft.com/office/drawing/2010/main">
                <a:effectLst>
                  <a:outerShdw dist="35921" dir="2700000" algn="ctr" rotWithShape="0">
                    <a:srgbClr val="583B97"/>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1000" b="1" i="0" u="none" strike="noStrike" cap="none" normalizeH="0" baseline="0" dirty="0">
                <a:ln>
                  <a:noFill/>
                </a:ln>
                <a:solidFill>
                  <a:srgbClr val="00B8C0"/>
                </a:solidFill>
                <a:effectLst/>
                <a:latin typeface="Tw Cen MT" panose="020B0602020104020603" pitchFamily="34" charset="0"/>
                <a:ea typeface="SimSun" panose="02010600030101010101" pitchFamily="2" charset="-122"/>
              </a:rPr>
              <a:t>Objective 1</a:t>
            </a:r>
            <a:r>
              <a:rPr kumimoji="0" lang="en-US" altLang="zh-CN" sz="1000" b="0" i="0" u="none" strike="noStrike" cap="none" normalizeH="0" baseline="0" dirty="0">
                <a:ln>
                  <a:noFill/>
                </a:ln>
                <a:solidFill>
                  <a:srgbClr val="00B8C0"/>
                </a:solidFill>
                <a:effectLst/>
                <a:latin typeface="Tw Cen MT" panose="020B0602020104020603" pitchFamily="34" charset="0"/>
                <a:ea typeface="SimSun" panose="02010600030101010101" pitchFamily="2" charset="-122"/>
              </a:rPr>
              <a:t>: </a:t>
            </a:r>
            <a:r>
              <a:rPr kumimoji="0" lang="en-US" altLang="zh-CN" sz="1000" b="0" i="0" u="none" strike="noStrike" cap="none" normalizeH="0" baseline="0" dirty="0">
                <a:ln>
                  <a:noFill/>
                </a:ln>
                <a:solidFill>
                  <a:srgbClr val="292929"/>
                </a:solidFill>
                <a:effectLst/>
                <a:latin typeface="Tw Cen MT" panose="020B0602020104020603" pitchFamily="34" charset="0"/>
                <a:ea typeface="Arial" panose="020B0604020202020204" pitchFamily="34" charset="0"/>
              </a:rPr>
              <a:t>IMPROVE ACCESS TO SAFE, TIMELY, CONFIDENTIAL AND COORDINATED GBV SERVICES, PROVIDED ACCORDING TO A SURVIVOR-CENTERED APPROACH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1" name="Text Box 11">
            <a:extLst>
              <a:ext uri="{FF2B5EF4-FFF2-40B4-BE49-F238E27FC236}">
                <a16:creationId xmlns:a16="http://schemas.microsoft.com/office/drawing/2014/main" id="{D04261A1-3AB8-49E4-9487-512AFD183B4A}"/>
              </a:ext>
            </a:extLst>
          </p:cNvPr>
          <p:cNvSpPr txBox="1">
            <a:spLocks noChangeArrowheads="1"/>
          </p:cNvSpPr>
          <p:nvPr/>
        </p:nvSpPr>
        <p:spPr bwMode="auto">
          <a:xfrm>
            <a:off x="311943" y="5430874"/>
            <a:ext cx="2014219" cy="1231900"/>
          </a:xfrm>
          <a:prstGeom prst="rect">
            <a:avLst/>
          </a:prstGeom>
          <a:noFill/>
          <a:ln>
            <a:noFill/>
          </a:ln>
          <a:effectLst/>
          <a:extLst>
            <a:ext uri="{909E8E84-426E-40DD-AFC4-6F175D3DCCD1}">
              <a14:hiddenFill xmlns:a14="http://schemas.microsoft.com/office/drawing/2010/main">
                <a:solidFill>
                  <a:srgbClr val="2F3E99"/>
                </a:solidFill>
              </a14:hiddenFill>
            </a:ext>
            <a:ext uri="{91240B29-F687-4F45-9708-019B960494DF}">
              <a14:hiddenLine xmlns:a14="http://schemas.microsoft.com/office/drawing/2010/main" w="25400" algn="ctr">
                <a:solidFill>
                  <a:srgbClr val="583B97"/>
                </a:solidFill>
                <a:miter lim="800000"/>
                <a:headEnd/>
                <a:tailEnd/>
              </a14:hiddenLine>
            </a:ext>
            <a:ext uri="{AF507438-7753-43E0-B8FC-AC1667EBCBE1}">
              <a14:hiddenEffects xmlns:a14="http://schemas.microsoft.com/office/drawing/2010/main">
                <a:effectLst>
                  <a:outerShdw dist="35921" dir="2700000" algn="ctr" rotWithShape="0">
                    <a:srgbClr val="583B97"/>
                  </a:outerShdw>
                </a:effectLst>
              </a14:hiddenEffects>
            </a:ext>
          </a:extLst>
        </p:spPr>
        <p:txBody>
          <a:bodyPr vert="horz" wrap="square" lIns="36576" tIns="36576" rIns="36576" bIns="36576" numCol="1" anchor="t" anchorCtr="0" compatLnSpc="1">
            <a:prstTxWarp prst="textNoShape">
              <a:avLst/>
            </a:prstTxWarp>
          </a:bodyPr>
          <a:lstStyle/>
          <a:p>
            <a:pPr lvl="0" defTabSz="914400" eaLnBrk="0" fontAlgn="base" hangingPunct="0">
              <a:spcBef>
                <a:spcPct val="0"/>
              </a:spcBef>
              <a:spcAft>
                <a:spcPct val="0"/>
              </a:spcAft>
            </a:pPr>
            <a:r>
              <a:rPr kumimoji="0" lang="en-US" altLang="zh-CN" sz="1000" b="1" i="0" u="none" strike="noStrike" cap="none" normalizeH="0" baseline="0" dirty="0">
                <a:ln>
                  <a:noFill/>
                </a:ln>
                <a:solidFill>
                  <a:srgbClr val="00B8C0"/>
                </a:solidFill>
                <a:effectLst/>
                <a:latin typeface="Tw Cen MT" panose="020B0602020104020603" pitchFamily="34" charset="0"/>
                <a:ea typeface="Arial" panose="020B0604020202020204" pitchFamily="34" charset="0"/>
              </a:rPr>
              <a:t>Objective 2: </a:t>
            </a:r>
            <a:r>
              <a:rPr lang="en-US" sz="1000" dirty="0">
                <a:solidFill>
                  <a:srgbClr val="292929"/>
                </a:solidFill>
                <a:latin typeface="Tw Cen MT" panose="020B0602020104020603" pitchFamily="34" charset="0"/>
              </a:rPr>
              <a:t>Lorem ipsum dolor sit </a:t>
            </a:r>
            <a:r>
              <a:rPr lang="en-US" sz="1000" dirty="0" err="1">
                <a:solidFill>
                  <a:srgbClr val="292929"/>
                </a:solidFill>
                <a:latin typeface="Tw Cen MT" panose="020B0602020104020603" pitchFamily="34" charset="0"/>
              </a:rPr>
              <a:t>amet</a:t>
            </a:r>
            <a:r>
              <a:rPr lang="en-US" sz="1000" dirty="0">
                <a:solidFill>
                  <a:srgbClr val="292929"/>
                </a:solidFill>
                <a:latin typeface="Tw Cen MT" panose="020B0602020104020603" pitchFamily="34" charset="0"/>
              </a:rPr>
              <a:t>, </a:t>
            </a:r>
            <a:r>
              <a:rPr lang="en-US" sz="1000" dirty="0" err="1">
                <a:solidFill>
                  <a:srgbClr val="292929"/>
                </a:solidFill>
                <a:latin typeface="Tw Cen MT" panose="020B0602020104020603" pitchFamily="34" charset="0"/>
              </a:rPr>
              <a:t>consectetur</a:t>
            </a:r>
            <a:r>
              <a:rPr lang="en-US" sz="1000" dirty="0">
                <a:solidFill>
                  <a:srgbClr val="292929"/>
                </a:solidFill>
                <a:latin typeface="Tw Cen MT" panose="020B0602020104020603" pitchFamily="34" charset="0"/>
              </a:rPr>
              <a:t> </a:t>
            </a:r>
            <a:r>
              <a:rPr lang="en-US" sz="1000" dirty="0" err="1">
                <a:solidFill>
                  <a:srgbClr val="292929"/>
                </a:solidFill>
                <a:latin typeface="Tw Cen MT" panose="020B0602020104020603" pitchFamily="34" charset="0"/>
              </a:rPr>
              <a:t>adipiscing</a:t>
            </a:r>
            <a:r>
              <a:rPr lang="en-US" sz="1000" dirty="0">
                <a:solidFill>
                  <a:srgbClr val="292929"/>
                </a:solidFill>
                <a:latin typeface="Tw Cen MT" panose="020B0602020104020603" pitchFamily="34" charset="0"/>
              </a:rPr>
              <a:t> </a:t>
            </a:r>
            <a:r>
              <a:rPr lang="en-US" sz="1000" dirty="0" err="1">
                <a:solidFill>
                  <a:srgbClr val="292929"/>
                </a:solidFill>
                <a:latin typeface="Tw Cen MT" panose="020B0602020104020603" pitchFamily="34" charset="0"/>
              </a:rPr>
              <a:t>elit</a:t>
            </a:r>
            <a:r>
              <a:rPr lang="en-US" sz="1000" dirty="0">
                <a:solidFill>
                  <a:srgbClr val="292929"/>
                </a:solidFill>
                <a:latin typeface="Tw Cen MT" panose="020B0602020104020603" pitchFamily="34" charset="0"/>
              </a:rPr>
              <a:t>, sed do </a:t>
            </a:r>
            <a:r>
              <a:rPr lang="en-US" sz="1000" dirty="0" err="1">
                <a:solidFill>
                  <a:srgbClr val="292929"/>
                </a:solidFill>
                <a:latin typeface="Tw Cen MT" panose="020B0602020104020603" pitchFamily="34" charset="0"/>
              </a:rPr>
              <a:t>eiusmod</a:t>
            </a:r>
            <a:r>
              <a:rPr lang="en-US" sz="1000" dirty="0">
                <a:solidFill>
                  <a:srgbClr val="292929"/>
                </a:solidFill>
                <a:latin typeface="Tw Cen MT" panose="020B0602020104020603" pitchFamily="34" charset="0"/>
              </a:rPr>
              <a:t> </a:t>
            </a:r>
            <a:r>
              <a:rPr lang="en-US" sz="1000" dirty="0" err="1">
                <a:solidFill>
                  <a:srgbClr val="292929"/>
                </a:solidFill>
                <a:latin typeface="Tw Cen MT" panose="020B0602020104020603" pitchFamily="34" charset="0"/>
              </a:rPr>
              <a:t>tempor</a:t>
            </a:r>
            <a:r>
              <a:rPr lang="en-US" sz="1000" dirty="0">
                <a:solidFill>
                  <a:srgbClr val="292929"/>
                </a:solidFill>
                <a:latin typeface="Tw Cen MT" panose="020B0602020104020603" pitchFamily="34" charset="0"/>
              </a:rPr>
              <a:t> </a:t>
            </a:r>
            <a:r>
              <a:rPr lang="en-US" sz="1000" dirty="0" err="1">
                <a:solidFill>
                  <a:srgbClr val="292929"/>
                </a:solidFill>
                <a:latin typeface="Tw Cen MT" panose="020B0602020104020603" pitchFamily="34" charset="0"/>
              </a:rPr>
              <a:t>incididunt</a:t>
            </a:r>
            <a:r>
              <a:rPr lang="en-US" sz="1000" dirty="0">
                <a:solidFill>
                  <a:srgbClr val="292929"/>
                </a:solidFill>
                <a:latin typeface="Tw Cen MT" panose="020B0602020104020603" pitchFamily="34" charset="0"/>
              </a:rPr>
              <a:t> </a:t>
            </a:r>
            <a:r>
              <a:rPr lang="en-US" sz="1000" dirty="0" err="1">
                <a:solidFill>
                  <a:srgbClr val="292929"/>
                </a:solidFill>
                <a:latin typeface="Tw Cen MT" panose="020B0602020104020603" pitchFamily="34" charset="0"/>
              </a:rPr>
              <a:t>ut</a:t>
            </a:r>
            <a:r>
              <a:rPr lang="en-US" sz="1000" dirty="0">
                <a:solidFill>
                  <a:srgbClr val="292929"/>
                </a:solidFill>
                <a:latin typeface="Tw Cen MT" panose="020B0602020104020603" pitchFamily="34" charset="0"/>
              </a:rPr>
              <a:t> </a:t>
            </a:r>
            <a:r>
              <a:rPr lang="en-US" sz="1000" dirty="0" err="1">
                <a:solidFill>
                  <a:srgbClr val="292929"/>
                </a:solidFill>
                <a:latin typeface="Tw Cen MT" panose="020B0602020104020603" pitchFamily="34" charset="0"/>
              </a:rPr>
              <a:t>labore</a:t>
            </a:r>
            <a:r>
              <a:rPr lang="en-US" sz="1000" dirty="0">
                <a:solidFill>
                  <a:srgbClr val="292929"/>
                </a:solidFill>
                <a:latin typeface="Tw Cen MT" panose="020B0602020104020603" pitchFamily="34" charset="0"/>
              </a:rPr>
              <a:t> et dolore magna </a:t>
            </a:r>
            <a:r>
              <a:rPr lang="en-US" sz="1000" dirty="0" err="1">
                <a:solidFill>
                  <a:srgbClr val="292929"/>
                </a:solidFill>
                <a:latin typeface="Tw Cen MT" panose="020B0602020104020603" pitchFamily="34" charset="0"/>
              </a:rPr>
              <a:t>aliqua</a:t>
            </a:r>
            <a:r>
              <a:rPr lang="en-US" sz="1000" dirty="0">
                <a:solidFill>
                  <a:srgbClr val="292929"/>
                </a:solidFill>
                <a:latin typeface="Tw Cen MT" panose="020B0602020104020603" pitchFamily="34" charset="0"/>
              </a:rPr>
              <a:t>. Ut </a:t>
            </a:r>
            <a:r>
              <a:rPr lang="en-US" sz="1000" dirty="0" err="1">
                <a:solidFill>
                  <a:srgbClr val="292929"/>
                </a:solidFill>
                <a:latin typeface="Tw Cen MT" panose="020B0602020104020603" pitchFamily="34" charset="0"/>
              </a:rPr>
              <a:t>enim</a:t>
            </a:r>
            <a:r>
              <a:rPr lang="en-US" sz="1000" dirty="0">
                <a:solidFill>
                  <a:srgbClr val="292929"/>
                </a:solidFill>
                <a:latin typeface="Tw Cen MT" panose="020B0602020104020603" pitchFamily="34" charset="0"/>
              </a:rPr>
              <a:t> ad minim </a:t>
            </a:r>
            <a:r>
              <a:rPr lang="en-US" sz="1000" dirty="0" err="1">
                <a:solidFill>
                  <a:srgbClr val="292929"/>
                </a:solidFill>
                <a:latin typeface="Tw Cen MT" panose="020B0602020104020603" pitchFamily="34" charset="0"/>
              </a:rPr>
              <a:t>veniam</a:t>
            </a:r>
            <a:r>
              <a:rPr lang="en-US" sz="1000" dirty="0">
                <a:solidFill>
                  <a:srgbClr val="292929"/>
                </a:solidFill>
                <a:latin typeface="Tw Cen MT" panose="020B0602020104020603" pitchFamily="34" charset="0"/>
              </a:rPr>
              <a:t>, </a:t>
            </a:r>
            <a:r>
              <a:rPr lang="en-US" sz="1000" dirty="0" err="1">
                <a:solidFill>
                  <a:srgbClr val="292929"/>
                </a:solidFill>
                <a:latin typeface="Tw Cen MT" panose="020B0602020104020603" pitchFamily="34" charset="0"/>
              </a:rPr>
              <a:t>quis</a:t>
            </a:r>
            <a:r>
              <a:rPr lang="en-US" sz="1000" dirty="0">
                <a:solidFill>
                  <a:srgbClr val="292929"/>
                </a:solidFill>
                <a:latin typeface="Tw Cen MT" panose="020B0602020104020603" pitchFamily="34" charset="0"/>
              </a:rPr>
              <a:t> </a:t>
            </a:r>
            <a:r>
              <a:rPr lang="en-US" sz="1000" dirty="0" err="1">
                <a:solidFill>
                  <a:srgbClr val="292929"/>
                </a:solidFill>
                <a:latin typeface="Tw Cen MT" panose="020B0602020104020603" pitchFamily="34" charset="0"/>
              </a:rPr>
              <a:t>nostrud</a:t>
            </a:r>
            <a:r>
              <a:rPr lang="en-US" sz="1000" dirty="0">
                <a:solidFill>
                  <a:srgbClr val="292929"/>
                </a:solidFill>
                <a:latin typeface="Tw Cen MT" panose="020B0602020104020603" pitchFamily="34" charset="0"/>
              </a:rPr>
              <a:t> exercitation </a:t>
            </a:r>
            <a:r>
              <a:rPr lang="en-US" sz="1000" dirty="0" err="1">
                <a:solidFill>
                  <a:srgbClr val="292929"/>
                </a:solidFill>
                <a:latin typeface="Tw Cen MT" panose="020B0602020104020603" pitchFamily="34" charset="0"/>
              </a:rPr>
              <a:t>ullamco</a:t>
            </a:r>
            <a:r>
              <a:rPr lang="en-US" sz="1000" dirty="0">
                <a:solidFill>
                  <a:srgbClr val="292929"/>
                </a:solidFill>
                <a:latin typeface="Tw Cen MT" panose="020B0602020104020603" pitchFamily="34" charset="0"/>
              </a:rPr>
              <a:t> </a:t>
            </a:r>
            <a:r>
              <a:rPr lang="en-US" sz="1000" dirty="0" err="1">
                <a:solidFill>
                  <a:srgbClr val="292929"/>
                </a:solidFill>
                <a:latin typeface="Tw Cen MT" panose="020B0602020104020603" pitchFamily="34" charset="0"/>
              </a:rPr>
              <a:t>laboris</a:t>
            </a:r>
            <a:r>
              <a:rPr lang="en-US" sz="1000" dirty="0">
                <a:solidFill>
                  <a:srgbClr val="292929"/>
                </a:solidFill>
                <a:latin typeface="Tw Cen MT" panose="020B0602020104020603" pitchFamily="34" charset="0"/>
              </a:rPr>
              <a:t> nisi </a:t>
            </a:r>
            <a:r>
              <a:rPr lang="en-US" sz="1000" dirty="0" err="1">
                <a:solidFill>
                  <a:srgbClr val="292929"/>
                </a:solidFill>
                <a:latin typeface="Tw Cen MT" panose="020B0602020104020603" pitchFamily="34" charset="0"/>
              </a:rPr>
              <a:t>ut</a:t>
            </a:r>
            <a:r>
              <a:rPr lang="en-US" sz="1000" dirty="0">
                <a:solidFill>
                  <a:srgbClr val="292929"/>
                </a:solidFill>
                <a:latin typeface="Tw Cen MT" panose="020B0602020104020603" pitchFamily="34" charset="0"/>
              </a:rPr>
              <a:t> </a:t>
            </a:r>
            <a:r>
              <a:rPr lang="en-US" sz="1000" dirty="0" err="1">
                <a:solidFill>
                  <a:srgbClr val="292929"/>
                </a:solidFill>
                <a:latin typeface="Tw Cen MT" panose="020B0602020104020603" pitchFamily="34" charset="0"/>
              </a:rPr>
              <a:t>aliquip</a:t>
            </a:r>
            <a:r>
              <a:rPr lang="en-US" sz="1000" dirty="0">
                <a:solidFill>
                  <a:srgbClr val="292929"/>
                </a:solidFill>
                <a:latin typeface="Tw Cen MT" panose="020B0602020104020603" pitchFamily="34" charset="0"/>
              </a:rPr>
              <a:t> ex </a:t>
            </a:r>
            <a:r>
              <a:rPr lang="en-US" sz="1000" dirty="0" err="1">
                <a:solidFill>
                  <a:srgbClr val="292929"/>
                </a:solidFill>
                <a:latin typeface="Tw Cen MT" panose="020B0602020104020603" pitchFamily="34" charset="0"/>
              </a:rPr>
              <a:t>ea</a:t>
            </a:r>
            <a:r>
              <a:rPr lang="en-US" sz="1000" dirty="0">
                <a:solidFill>
                  <a:srgbClr val="292929"/>
                </a:solidFill>
                <a:latin typeface="Tw Cen MT" panose="020B0602020104020603" pitchFamily="34" charset="0"/>
              </a:rPr>
              <a:t> </a:t>
            </a:r>
            <a:r>
              <a:rPr lang="en-US" sz="1000" dirty="0" err="1">
                <a:solidFill>
                  <a:srgbClr val="292929"/>
                </a:solidFill>
                <a:latin typeface="Tw Cen MT" panose="020B0602020104020603" pitchFamily="34" charset="0"/>
              </a:rPr>
              <a:t>commodo</a:t>
            </a:r>
            <a:r>
              <a:rPr lang="en-US" sz="1000" dirty="0">
                <a:solidFill>
                  <a:srgbClr val="292929"/>
                </a:solidFill>
                <a:latin typeface="Tw Cen MT" panose="020B0602020104020603" pitchFamily="34" charset="0"/>
              </a:rPr>
              <a:t> </a:t>
            </a:r>
            <a:r>
              <a:rPr lang="en-US" sz="1000" dirty="0" err="1">
                <a:solidFill>
                  <a:srgbClr val="292929"/>
                </a:solidFill>
                <a:latin typeface="Tw Cen MT" panose="020B0602020104020603" pitchFamily="34" charset="0"/>
              </a:rPr>
              <a:t>consequat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 name="Text Box 12">
            <a:extLst>
              <a:ext uri="{FF2B5EF4-FFF2-40B4-BE49-F238E27FC236}">
                <a16:creationId xmlns:a16="http://schemas.microsoft.com/office/drawing/2014/main" id="{EE51FFBE-9051-40A0-BF66-2FC11A4A1279}"/>
              </a:ext>
            </a:extLst>
          </p:cNvPr>
          <p:cNvSpPr txBox="1">
            <a:spLocks noChangeArrowheads="1"/>
          </p:cNvSpPr>
          <p:nvPr/>
        </p:nvSpPr>
        <p:spPr bwMode="auto">
          <a:xfrm>
            <a:off x="304322" y="8135938"/>
            <a:ext cx="2134078" cy="1200150"/>
          </a:xfrm>
          <a:prstGeom prst="rect">
            <a:avLst/>
          </a:prstGeom>
          <a:noFill/>
          <a:ln>
            <a:noFill/>
          </a:ln>
          <a:effectLst/>
          <a:extLst>
            <a:ext uri="{909E8E84-426E-40DD-AFC4-6F175D3DCCD1}">
              <a14:hiddenFill xmlns:a14="http://schemas.microsoft.com/office/drawing/2010/main">
                <a:solidFill>
                  <a:srgbClr val="2F3E99"/>
                </a:solidFill>
              </a14:hiddenFill>
            </a:ext>
            <a:ext uri="{91240B29-F687-4F45-9708-019B960494DF}">
              <a14:hiddenLine xmlns:a14="http://schemas.microsoft.com/office/drawing/2010/main" w="25400" algn="ctr">
                <a:solidFill>
                  <a:srgbClr val="583B97"/>
                </a:solidFill>
                <a:miter lim="800000"/>
                <a:headEnd/>
                <a:tailEnd/>
              </a14:hiddenLine>
            </a:ext>
            <a:ext uri="{AF507438-7753-43E0-B8FC-AC1667EBCBE1}">
              <a14:hiddenEffects xmlns:a14="http://schemas.microsoft.com/office/drawing/2010/main">
                <a:effectLst>
                  <a:outerShdw dist="35921" dir="2700000" algn="ctr" rotWithShape="0">
                    <a:srgbClr val="583B97"/>
                  </a:outerShdw>
                </a:effectLst>
              </a14:hiddenEffects>
            </a:ext>
          </a:extLst>
        </p:spPr>
        <p:txBody>
          <a:bodyPr vert="horz" wrap="square" lIns="36576" tIns="36576" rIns="36576" bIns="36576" numCol="1" anchor="t" anchorCtr="0" compatLnSpc="1">
            <a:prstTxWarp prst="textNoShape">
              <a:avLst/>
            </a:prstTxWarp>
          </a:bodyPr>
          <a:lstStyle/>
          <a:p>
            <a:pPr lvl="0" defTabSz="914400" eaLnBrk="0" fontAlgn="base" hangingPunct="0">
              <a:spcBef>
                <a:spcPct val="0"/>
              </a:spcBef>
              <a:spcAft>
                <a:spcPct val="0"/>
              </a:spcAft>
            </a:pPr>
            <a:r>
              <a:rPr kumimoji="0" lang="en-US" altLang="zh-CN" sz="1000" b="1" i="0" u="none" strike="noStrike" cap="none" normalizeH="0" baseline="0" dirty="0">
                <a:ln>
                  <a:noFill/>
                </a:ln>
                <a:solidFill>
                  <a:srgbClr val="00B8C0"/>
                </a:solidFill>
                <a:effectLst/>
                <a:latin typeface="Tw Cen MT" panose="020B0602020104020603" pitchFamily="34" charset="0"/>
                <a:ea typeface="Arial" panose="020B0604020202020204" pitchFamily="34" charset="0"/>
              </a:rPr>
              <a:t>Objective 4</a:t>
            </a:r>
            <a:r>
              <a:rPr kumimoji="0" lang="en-US" altLang="zh-CN" sz="1000" b="0" i="0" u="none" strike="noStrike" cap="none" normalizeH="0" baseline="0" dirty="0">
                <a:ln>
                  <a:noFill/>
                </a:ln>
                <a:solidFill>
                  <a:srgbClr val="00B8C0"/>
                </a:solidFill>
                <a:effectLst/>
                <a:latin typeface="Tw Cen MT" panose="020B0602020104020603" pitchFamily="34" charset="0"/>
                <a:ea typeface="Arial" panose="020B0604020202020204" pitchFamily="34" charset="0"/>
              </a:rPr>
              <a:t>: </a:t>
            </a:r>
            <a:r>
              <a:rPr lang="en-US" sz="1000" dirty="0">
                <a:solidFill>
                  <a:srgbClr val="292929"/>
                </a:solidFill>
                <a:latin typeface="Tw Cen MT" panose="020B0602020104020603" pitchFamily="34" charset="0"/>
              </a:rPr>
              <a:t>Lorem ipsum dolor sit </a:t>
            </a:r>
            <a:r>
              <a:rPr lang="en-US" sz="1000" dirty="0" err="1">
                <a:solidFill>
                  <a:srgbClr val="292929"/>
                </a:solidFill>
                <a:latin typeface="Tw Cen MT" panose="020B0602020104020603" pitchFamily="34" charset="0"/>
              </a:rPr>
              <a:t>amet</a:t>
            </a:r>
            <a:r>
              <a:rPr lang="en-US" sz="1000" dirty="0">
                <a:solidFill>
                  <a:srgbClr val="292929"/>
                </a:solidFill>
                <a:latin typeface="Tw Cen MT" panose="020B0602020104020603" pitchFamily="34" charset="0"/>
              </a:rPr>
              <a:t>, </a:t>
            </a:r>
            <a:r>
              <a:rPr lang="en-US" sz="1000" dirty="0" err="1">
                <a:solidFill>
                  <a:srgbClr val="292929"/>
                </a:solidFill>
                <a:latin typeface="Tw Cen MT" panose="020B0602020104020603" pitchFamily="34" charset="0"/>
              </a:rPr>
              <a:t>consectetur</a:t>
            </a:r>
            <a:r>
              <a:rPr lang="en-US" sz="1000" dirty="0">
                <a:solidFill>
                  <a:srgbClr val="292929"/>
                </a:solidFill>
                <a:latin typeface="Tw Cen MT" panose="020B0602020104020603" pitchFamily="34" charset="0"/>
              </a:rPr>
              <a:t> </a:t>
            </a:r>
            <a:r>
              <a:rPr lang="en-US" sz="1000" dirty="0" err="1">
                <a:solidFill>
                  <a:srgbClr val="292929"/>
                </a:solidFill>
                <a:latin typeface="Tw Cen MT" panose="020B0602020104020603" pitchFamily="34" charset="0"/>
              </a:rPr>
              <a:t>adipiscing</a:t>
            </a:r>
            <a:r>
              <a:rPr lang="en-US" sz="1000" dirty="0">
                <a:solidFill>
                  <a:srgbClr val="292929"/>
                </a:solidFill>
                <a:latin typeface="Tw Cen MT" panose="020B0602020104020603" pitchFamily="34" charset="0"/>
              </a:rPr>
              <a:t> </a:t>
            </a:r>
            <a:r>
              <a:rPr lang="en-US" sz="1000" dirty="0" err="1">
                <a:solidFill>
                  <a:srgbClr val="292929"/>
                </a:solidFill>
                <a:latin typeface="Tw Cen MT" panose="020B0602020104020603" pitchFamily="34" charset="0"/>
              </a:rPr>
              <a:t>elit</a:t>
            </a:r>
            <a:r>
              <a:rPr lang="en-US" sz="1000" dirty="0">
                <a:solidFill>
                  <a:srgbClr val="292929"/>
                </a:solidFill>
                <a:latin typeface="Tw Cen MT" panose="020B0602020104020603" pitchFamily="34" charset="0"/>
              </a:rPr>
              <a:t>, sed do </a:t>
            </a:r>
            <a:r>
              <a:rPr lang="en-US" sz="1000" dirty="0" err="1">
                <a:solidFill>
                  <a:srgbClr val="292929"/>
                </a:solidFill>
                <a:latin typeface="Tw Cen MT" panose="020B0602020104020603" pitchFamily="34" charset="0"/>
              </a:rPr>
              <a:t>eiusmod</a:t>
            </a:r>
            <a:r>
              <a:rPr lang="en-US" sz="1000" dirty="0">
                <a:solidFill>
                  <a:srgbClr val="292929"/>
                </a:solidFill>
                <a:latin typeface="Tw Cen MT" panose="020B0602020104020603" pitchFamily="34" charset="0"/>
              </a:rPr>
              <a:t> </a:t>
            </a:r>
            <a:r>
              <a:rPr lang="en-US" sz="1000" dirty="0" err="1">
                <a:solidFill>
                  <a:srgbClr val="292929"/>
                </a:solidFill>
                <a:latin typeface="Tw Cen MT" panose="020B0602020104020603" pitchFamily="34" charset="0"/>
              </a:rPr>
              <a:t>tempor</a:t>
            </a:r>
            <a:r>
              <a:rPr lang="en-US" sz="1000" dirty="0">
                <a:solidFill>
                  <a:srgbClr val="292929"/>
                </a:solidFill>
                <a:latin typeface="Tw Cen MT" panose="020B0602020104020603" pitchFamily="34" charset="0"/>
              </a:rPr>
              <a:t> </a:t>
            </a:r>
            <a:r>
              <a:rPr lang="en-US" sz="1000" dirty="0" err="1">
                <a:solidFill>
                  <a:srgbClr val="292929"/>
                </a:solidFill>
                <a:latin typeface="Tw Cen MT" panose="020B0602020104020603" pitchFamily="34" charset="0"/>
              </a:rPr>
              <a:t>incididunt</a:t>
            </a:r>
            <a:r>
              <a:rPr lang="en-US" sz="1000" dirty="0">
                <a:solidFill>
                  <a:srgbClr val="292929"/>
                </a:solidFill>
                <a:latin typeface="Tw Cen MT" panose="020B0602020104020603" pitchFamily="34" charset="0"/>
              </a:rPr>
              <a:t> </a:t>
            </a:r>
            <a:r>
              <a:rPr lang="en-US" sz="1000" dirty="0" err="1">
                <a:solidFill>
                  <a:srgbClr val="292929"/>
                </a:solidFill>
                <a:latin typeface="Tw Cen MT" panose="020B0602020104020603" pitchFamily="34" charset="0"/>
              </a:rPr>
              <a:t>ut</a:t>
            </a:r>
            <a:r>
              <a:rPr lang="en-US" sz="1000" dirty="0">
                <a:solidFill>
                  <a:srgbClr val="292929"/>
                </a:solidFill>
                <a:latin typeface="Tw Cen MT" panose="020B0602020104020603" pitchFamily="34" charset="0"/>
              </a:rPr>
              <a:t> </a:t>
            </a:r>
            <a:r>
              <a:rPr lang="en-US" sz="1000" dirty="0" err="1">
                <a:solidFill>
                  <a:srgbClr val="292929"/>
                </a:solidFill>
                <a:latin typeface="Tw Cen MT" panose="020B0602020104020603" pitchFamily="34" charset="0"/>
              </a:rPr>
              <a:t>labore</a:t>
            </a:r>
            <a:r>
              <a:rPr lang="en-US" sz="1000" dirty="0">
                <a:solidFill>
                  <a:srgbClr val="292929"/>
                </a:solidFill>
                <a:latin typeface="Tw Cen MT" panose="020B0602020104020603" pitchFamily="34" charset="0"/>
              </a:rPr>
              <a:t> et dolore magna </a:t>
            </a:r>
            <a:r>
              <a:rPr lang="en-US" sz="1000" dirty="0" err="1">
                <a:solidFill>
                  <a:srgbClr val="292929"/>
                </a:solidFill>
                <a:latin typeface="Tw Cen MT" panose="020B0602020104020603" pitchFamily="34" charset="0"/>
              </a:rPr>
              <a:t>aliqua</a:t>
            </a:r>
            <a:r>
              <a:rPr lang="en-US" sz="1000" dirty="0">
                <a:solidFill>
                  <a:srgbClr val="292929"/>
                </a:solidFill>
                <a:latin typeface="Tw Cen MT" panose="020B0602020104020603" pitchFamily="34" charset="0"/>
              </a:rPr>
              <a:t>. Ut </a:t>
            </a:r>
            <a:r>
              <a:rPr lang="en-US" sz="1000" dirty="0" err="1">
                <a:solidFill>
                  <a:srgbClr val="292929"/>
                </a:solidFill>
                <a:latin typeface="Tw Cen MT" panose="020B0602020104020603" pitchFamily="34" charset="0"/>
              </a:rPr>
              <a:t>enim</a:t>
            </a:r>
            <a:r>
              <a:rPr lang="en-US" sz="1000" dirty="0">
                <a:solidFill>
                  <a:srgbClr val="292929"/>
                </a:solidFill>
                <a:latin typeface="Tw Cen MT" panose="020B0602020104020603" pitchFamily="34" charset="0"/>
              </a:rPr>
              <a:t> ad minim </a:t>
            </a:r>
            <a:r>
              <a:rPr lang="en-US" sz="1000" dirty="0" err="1">
                <a:solidFill>
                  <a:srgbClr val="292929"/>
                </a:solidFill>
                <a:latin typeface="Tw Cen MT" panose="020B0602020104020603" pitchFamily="34" charset="0"/>
              </a:rPr>
              <a:t>veniam</a:t>
            </a:r>
            <a:r>
              <a:rPr lang="en-US" sz="1000" dirty="0">
                <a:solidFill>
                  <a:srgbClr val="292929"/>
                </a:solidFill>
                <a:latin typeface="Tw Cen MT" panose="020B0602020104020603" pitchFamily="34" charset="0"/>
              </a:rPr>
              <a:t>, </a:t>
            </a:r>
            <a:r>
              <a:rPr lang="en-US" sz="1000" dirty="0" err="1">
                <a:solidFill>
                  <a:srgbClr val="292929"/>
                </a:solidFill>
                <a:latin typeface="Tw Cen MT" panose="020B0602020104020603" pitchFamily="34" charset="0"/>
              </a:rPr>
              <a:t>quis</a:t>
            </a:r>
            <a:r>
              <a:rPr lang="en-US" sz="1000" dirty="0">
                <a:solidFill>
                  <a:srgbClr val="292929"/>
                </a:solidFill>
                <a:latin typeface="Tw Cen MT" panose="020B0602020104020603" pitchFamily="34" charset="0"/>
              </a:rPr>
              <a:t> </a:t>
            </a:r>
            <a:r>
              <a:rPr lang="en-US" sz="1000" dirty="0" err="1">
                <a:solidFill>
                  <a:srgbClr val="292929"/>
                </a:solidFill>
                <a:latin typeface="Tw Cen MT" panose="020B0602020104020603" pitchFamily="34" charset="0"/>
              </a:rPr>
              <a:t>nostrud</a:t>
            </a:r>
            <a:r>
              <a:rPr lang="en-US" sz="1000" dirty="0">
                <a:solidFill>
                  <a:srgbClr val="292929"/>
                </a:solidFill>
                <a:latin typeface="Tw Cen MT" panose="020B0602020104020603" pitchFamily="34" charset="0"/>
              </a:rPr>
              <a:t> exercitation </a:t>
            </a:r>
            <a:r>
              <a:rPr lang="en-US" sz="1000" dirty="0" err="1">
                <a:solidFill>
                  <a:srgbClr val="292929"/>
                </a:solidFill>
                <a:latin typeface="Tw Cen MT" panose="020B0602020104020603" pitchFamily="34" charset="0"/>
              </a:rPr>
              <a:t>ullamco</a:t>
            </a:r>
            <a:r>
              <a:rPr lang="en-US" sz="1000" dirty="0">
                <a:solidFill>
                  <a:srgbClr val="292929"/>
                </a:solidFill>
                <a:latin typeface="Tw Cen MT" panose="020B0602020104020603" pitchFamily="34" charset="0"/>
              </a:rPr>
              <a:t> </a:t>
            </a:r>
            <a:r>
              <a:rPr lang="en-US" sz="1000" dirty="0" err="1">
                <a:solidFill>
                  <a:srgbClr val="292929"/>
                </a:solidFill>
                <a:latin typeface="Tw Cen MT" panose="020B0602020104020603" pitchFamily="34" charset="0"/>
              </a:rPr>
              <a:t>laboris</a:t>
            </a:r>
            <a:r>
              <a:rPr lang="en-US" sz="1000" dirty="0">
                <a:solidFill>
                  <a:srgbClr val="292929"/>
                </a:solidFill>
                <a:latin typeface="Tw Cen MT" panose="020B0602020104020603" pitchFamily="34" charset="0"/>
              </a:rPr>
              <a:t> nisi </a:t>
            </a:r>
            <a:r>
              <a:rPr lang="en-US" sz="1000" dirty="0" err="1">
                <a:solidFill>
                  <a:srgbClr val="292929"/>
                </a:solidFill>
                <a:latin typeface="Tw Cen MT" panose="020B0602020104020603" pitchFamily="34" charset="0"/>
              </a:rPr>
              <a:t>ut</a:t>
            </a:r>
            <a:r>
              <a:rPr lang="en-US" sz="1000" dirty="0">
                <a:solidFill>
                  <a:srgbClr val="292929"/>
                </a:solidFill>
                <a:latin typeface="Tw Cen MT" panose="020B0602020104020603" pitchFamily="34" charset="0"/>
              </a:rPr>
              <a:t> </a:t>
            </a:r>
            <a:r>
              <a:rPr lang="en-US" sz="1000" dirty="0" err="1">
                <a:solidFill>
                  <a:srgbClr val="292929"/>
                </a:solidFill>
                <a:latin typeface="Tw Cen MT" panose="020B0602020104020603" pitchFamily="34" charset="0"/>
              </a:rPr>
              <a:t>aliquip</a:t>
            </a:r>
            <a:r>
              <a:rPr lang="en-US" sz="1000" dirty="0">
                <a:solidFill>
                  <a:srgbClr val="292929"/>
                </a:solidFill>
                <a:latin typeface="Tw Cen MT" panose="020B0602020104020603" pitchFamily="34" charset="0"/>
              </a:rPr>
              <a:t> ex </a:t>
            </a:r>
            <a:r>
              <a:rPr lang="en-US" sz="1000" dirty="0" err="1">
                <a:solidFill>
                  <a:srgbClr val="292929"/>
                </a:solidFill>
                <a:latin typeface="Tw Cen MT" panose="020B0602020104020603" pitchFamily="34" charset="0"/>
              </a:rPr>
              <a:t>ea</a:t>
            </a:r>
            <a:r>
              <a:rPr lang="en-US" sz="1000" dirty="0">
                <a:solidFill>
                  <a:srgbClr val="292929"/>
                </a:solidFill>
                <a:latin typeface="Tw Cen MT" panose="020B0602020104020603" pitchFamily="34" charset="0"/>
              </a:rPr>
              <a:t> </a:t>
            </a:r>
            <a:r>
              <a:rPr lang="en-US" sz="1000" dirty="0" err="1">
                <a:solidFill>
                  <a:srgbClr val="292929"/>
                </a:solidFill>
                <a:latin typeface="Tw Cen MT" panose="020B0602020104020603" pitchFamily="34" charset="0"/>
              </a:rPr>
              <a:t>commodo</a:t>
            </a:r>
            <a:r>
              <a:rPr lang="en-US" sz="1000" dirty="0">
                <a:solidFill>
                  <a:srgbClr val="292929"/>
                </a:solidFill>
                <a:latin typeface="Tw Cen MT" panose="020B0602020104020603" pitchFamily="34" charset="0"/>
              </a:rPr>
              <a:t> </a:t>
            </a:r>
            <a:r>
              <a:rPr lang="en-US" sz="1000" dirty="0" err="1">
                <a:solidFill>
                  <a:srgbClr val="292929"/>
                </a:solidFill>
                <a:latin typeface="Tw Cen MT" panose="020B0602020104020603" pitchFamily="34" charset="0"/>
              </a:rPr>
              <a:t>consequat</a:t>
            </a:r>
            <a:endParaRPr kumimoji="0" lang="en-US" altLang="en-US" sz="1800" b="0" i="0" u="none" strike="noStrike" cap="all" normalizeH="0" dirty="0">
              <a:ln>
                <a:noFill/>
              </a:ln>
              <a:solidFill>
                <a:schemeClr val="tx1"/>
              </a:solidFill>
              <a:effectLst/>
              <a:latin typeface="Arial" panose="020B0604020202020204" pitchFamily="34" charset="0"/>
            </a:endParaRPr>
          </a:p>
        </p:txBody>
      </p:sp>
      <p:sp>
        <p:nvSpPr>
          <p:cNvPr id="13" name="Text Box 13">
            <a:extLst>
              <a:ext uri="{FF2B5EF4-FFF2-40B4-BE49-F238E27FC236}">
                <a16:creationId xmlns:a16="http://schemas.microsoft.com/office/drawing/2014/main" id="{67E7BCBA-6852-430A-B2A5-449AF39E4DE2}"/>
              </a:ext>
            </a:extLst>
          </p:cNvPr>
          <p:cNvSpPr txBox="1">
            <a:spLocks noChangeArrowheads="1"/>
          </p:cNvSpPr>
          <p:nvPr/>
        </p:nvSpPr>
        <p:spPr bwMode="auto">
          <a:xfrm>
            <a:off x="287337" y="6929438"/>
            <a:ext cx="2094708" cy="1200150"/>
          </a:xfrm>
          <a:prstGeom prst="rect">
            <a:avLst/>
          </a:prstGeom>
          <a:noFill/>
          <a:ln>
            <a:noFill/>
          </a:ln>
          <a:effectLst/>
          <a:extLst>
            <a:ext uri="{909E8E84-426E-40DD-AFC4-6F175D3DCCD1}">
              <a14:hiddenFill xmlns:a14="http://schemas.microsoft.com/office/drawing/2010/main">
                <a:solidFill>
                  <a:srgbClr val="2F3E99"/>
                </a:solidFill>
              </a14:hiddenFill>
            </a:ext>
            <a:ext uri="{91240B29-F687-4F45-9708-019B960494DF}">
              <a14:hiddenLine xmlns:a14="http://schemas.microsoft.com/office/drawing/2010/main" w="25400" algn="ctr">
                <a:solidFill>
                  <a:srgbClr val="583B97"/>
                </a:solidFill>
                <a:miter lim="800000"/>
                <a:headEnd/>
                <a:tailEnd/>
              </a14:hiddenLine>
            </a:ext>
            <a:ext uri="{AF507438-7753-43E0-B8FC-AC1667EBCBE1}">
              <a14:hiddenEffects xmlns:a14="http://schemas.microsoft.com/office/drawing/2010/main">
                <a:effectLst>
                  <a:outerShdw dist="35921" dir="2700000" algn="ctr" rotWithShape="0">
                    <a:srgbClr val="583B97"/>
                  </a:outerShdw>
                </a:effectLst>
              </a14:hiddenEffects>
            </a:ext>
          </a:extLst>
        </p:spPr>
        <p:txBody>
          <a:bodyPr vert="horz" wrap="square" lIns="36576" tIns="36576" rIns="36576" bIns="36576" numCol="1" anchor="t" anchorCtr="0" compatLnSpc="1">
            <a:prstTxWarp prst="textNoShape">
              <a:avLst/>
            </a:prstTxWarp>
          </a:bodyPr>
          <a:lstStyle/>
          <a:p>
            <a:pPr lvl="0" defTabSz="914400" eaLnBrk="0" fontAlgn="base" hangingPunct="0">
              <a:spcBef>
                <a:spcPct val="0"/>
              </a:spcBef>
              <a:spcAft>
                <a:spcPct val="0"/>
              </a:spcAft>
            </a:pPr>
            <a:r>
              <a:rPr kumimoji="0" lang="en-US" altLang="zh-CN" sz="1000" b="1" i="0" u="none" strike="noStrike" cap="none" normalizeH="0" baseline="0" dirty="0">
                <a:ln>
                  <a:noFill/>
                </a:ln>
                <a:solidFill>
                  <a:srgbClr val="00B8C0"/>
                </a:solidFill>
                <a:effectLst/>
                <a:latin typeface="Tw Cen MT" panose="020B0602020104020603" pitchFamily="34" charset="0"/>
                <a:ea typeface="Arial" panose="020B0604020202020204" pitchFamily="34" charset="0"/>
              </a:rPr>
              <a:t>Objective 3</a:t>
            </a:r>
            <a:r>
              <a:rPr kumimoji="0" lang="en-US" altLang="zh-CN" sz="1000" b="0" i="0" u="none" strike="noStrike" cap="none" normalizeH="0" baseline="0" dirty="0">
                <a:ln>
                  <a:noFill/>
                </a:ln>
                <a:solidFill>
                  <a:srgbClr val="583B97"/>
                </a:solidFill>
                <a:effectLst/>
                <a:latin typeface="Tw Cen MT" panose="020B0602020104020603" pitchFamily="34" charset="0"/>
                <a:ea typeface="Arial" panose="020B0604020202020204" pitchFamily="34" charset="0"/>
              </a:rPr>
              <a:t>: </a:t>
            </a:r>
            <a:r>
              <a:rPr lang="en-US" sz="1000" dirty="0">
                <a:solidFill>
                  <a:srgbClr val="292929"/>
                </a:solidFill>
                <a:latin typeface="Tw Cen MT" panose="020B0602020104020603" pitchFamily="34" charset="0"/>
              </a:rPr>
              <a:t>Lorem ipsum dolor sit </a:t>
            </a:r>
            <a:r>
              <a:rPr lang="en-US" sz="1000" dirty="0" err="1">
                <a:solidFill>
                  <a:srgbClr val="292929"/>
                </a:solidFill>
                <a:latin typeface="Tw Cen MT" panose="020B0602020104020603" pitchFamily="34" charset="0"/>
              </a:rPr>
              <a:t>amet</a:t>
            </a:r>
            <a:r>
              <a:rPr lang="en-US" sz="1000" dirty="0">
                <a:solidFill>
                  <a:srgbClr val="292929"/>
                </a:solidFill>
                <a:latin typeface="Tw Cen MT" panose="020B0602020104020603" pitchFamily="34" charset="0"/>
              </a:rPr>
              <a:t>, </a:t>
            </a:r>
            <a:r>
              <a:rPr lang="en-US" sz="1000" dirty="0" err="1">
                <a:solidFill>
                  <a:srgbClr val="292929"/>
                </a:solidFill>
                <a:latin typeface="Tw Cen MT" panose="020B0602020104020603" pitchFamily="34" charset="0"/>
              </a:rPr>
              <a:t>consectetur</a:t>
            </a:r>
            <a:r>
              <a:rPr lang="en-US" sz="1000" dirty="0">
                <a:solidFill>
                  <a:srgbClr val="292929"/>
                </a:solidFill>
                <a:latin typeface="Tw Cen MT" panose="020B0602020104020603" pitchFamily="34" charset="0"/>
              </a:rPr>
              <a:t> </a:t>
            </a:r>
            <a:r>
              <a:rPr lang="en-US" sz="1000" dirty="0" err="1">
                <a:solidFill>
                  <a:srgbClr val="292929"/>
                </a:solidFill>
                <a:latin typeface="Tw Cen MT" panose="020B0602020104020603" pitchFamily="34" charset="0"/>
              </a:rPr>
              <a:t>adipiscing</a:t>
            </a:r>
            <a:r>
              <a:rPr lang="en-US" sz="1000" dirty="0">
                <a:solidFill>
                  <a:srgbClr val="292929"/>
                </a:solidFill>
                <a:latin typeface="Tw Cen MT" panose="020B0602020104020603" pitchFamily="34" charset="0"/>
              </a:rPr>
              <a:t> </a:t>
            </a:r>
            <a:r>
              <a:rPr lang="en-US" sz="1000" dirty="0" err="1">
                <a:solidFill>
                  <a:srgbClr val="292929"/>
                </a:solidFill>
                <a:latin typeface="Tw Cen MT" panose="020B0602020104020603" pitchFamily="34" charset="0"/>
              </a:rPr>
              <a:t>elit</a:t>
            </a:r>
            <a:r>
              <a:rPr lang="en-US" sz="1000" dirty="0">
                <a:solidFill>
                  <a:srgbClr val="292929"/>
                </a:solidFill>
                <a:latin typeface="Tw Cen MT" panose="020B0602020104020603" pitchFamily="34" charset="0"/>
              </a:rPr>
              <a:t>, sed do </a:t>
            </a:r>
            <a:r>
              <a:rPr lang="en-US" sz="1000" dirty="0" err="1">
                <a:solidFill>
                  <a:srgbClr val="292929"/>
                </a:solidFill>
                <a:latin typeface="Tw Cen MT" panose="020B0602020104020603" pitchFamily="34" charset="0"/>
              </a:rPr>
              <a:t>eiusmod</a:t>
            </a:r>
            <a:r>
              <a:rPr lang="en-US" sz="1000" dirty="0">
                <a:solidFill>
                  <a:srgbClr val="292929"/>
                </a:solidFill>
                <a:latin typeface="Tw Cen MT" panose="020B0602020104020603" pitchFamily="34" charset="0"/>
              </a:rPr>
              <a:t> </a:t>
            </a:r>
            <a:r>
              <a:rPr lang="en-US" sz="1000" dirty="0" err="1">
                <a:solidFill>
                  <a:srgbClr val="292929"/>
                </a:solidFill>
                <a:latin typeface="Tw Cen MT" panose="020B0602020104020603" pitchFamily="34" charset="0"/>
              </a:rPr>
              <a:t>tempor</a:t>
            </a:r>
            <a:r>
              <a:rPr lang="en-US" sz="1000" dirty="0">
                <a:solidFill>
                  <a:srgbClr val="292929"/>
                </a:solidFill>
                <a:latin typeface="Tw Cen MT" panose="020B0602020104020603" pitchFamily="34" charset="0"/>
              </a:rPr>
              <a:t> </a:t>
            </a:r>
            <a:r>
              <a:rPr lang="en-US" sz="1000" dirty="0" err="1">
                <a:solidFill>
                  <a:srgbClr val="292929"/>
                </a:solidFill>
                <a:latin typeface="Tw Cen MT" panose="020B0602020104020603" pitchFamily="34" charset="0"/>
              </a:rPr>
              <a:t>incididunt</a:t>
            </a:r>
            <a:r>
              <a:rPr lang="en-US" sz="1000" dirty="0">
                <a:solidFill>
                  <a:srgbClr val="292929"/>
                </a:solidFill>
                <a:latin typeface="Tw Cen MT" panose="020B0602020104020603" pitchFamily="34" charset="0"/>
              </a:rPr>
              <a:t> </a:t>
            </a:r>
            <a:r>
              <a:rPr lang="en-US" sz="1000" dirty="0" err="1">
                <a:solidFill>
                  <a:srgbClr val="292929"/>
                </a:solidFill>
                <a:latin typeface="Tw Cen MT" panose="020B0602020104020603" pitchFamily="34" charset="0"/>
              </a:rPr>
              <a:t>ut</a:t>
            </a:r>
            <a:r>
              <a:rPr lang="en-US" sz="1000" dirty="0">
                <a:solidFill>
                  <a:srgbClr val="292929"/>
                </a:solidFill>
                <a:latin typeface="Tw Cen MT" panose="020B0602020104020603" pitchFamily="34" charset="0"/>
              </a:rPr>
              <a:t> </a:t>
            </a:r>
            <a:r>
              <a:rPr lang="en-US" sz="1000" dirty="0" err="1">
                <a:solidFill>
                  <a:srgbClr val="292929"/>
                </a:solidFill>
                <a:latin typeface="Tw Cen MT" panose="020B0602020104020603" pitchFamily="34" charset="0"/>
              </a:rPr>
              <a:t>labore</a:t>
            </a:r>
            <a:r>
              <a:rPr lang="en-US" sz="1000" dirty="0">
                <a:solidFill>
                  <a:srgbClr val="292929"/>
                </a:solidFill>
                <a:latin typeface="Tw Cen MT" panose="020B0602020104020603" pitchFamily="34" charset="0"/>
              </a:rPr>
              <a:t> et dolore magna </a:t>
            </a:r>
            <a:r>
              <a:rPr lang="en-US" sz="1000" dirty="0" err="1">
                <a:solidFill>
                  <a:srgbClr val="292929"/>
                </a:solidFill>
                <a:latin typeface="Tw Cen MT" panose="020B0602020104020603" pitchFamily="34" charset="0"/>
              </a:rPr>
              <a:t>aliqua</a:t>
            </a:r>
            <a:r>
              <a:rPr lang="en-US" sz="1000" dirty="0">
                <a:solidFill>
                  <a:srgbClr val="292929"/>
                </a:solidFill>
                <a:latin typeface="Tw Cen MT" panose="020B0602020104020603" pitchFamily="34" charset="0"/>
              </a:rPr>
              <a:t>. Ut </a:t>
            </a:r>
            <a:r>
              <a:rPr lang="en-US" sz="1000" dirty="0" err="1">
                <a:solidFill>
                  <a:srgbClr val="292929"/>
                </a:solidFill>
                <a:latin typeface="Tw Cen MT" panose="020B0602020104020603" pitchFamily="34" charset="0"/>
              </a:rPr>
              <a:t>enim</a:t>
            </a:r>
            <a:r>
              <a:rPr lang="en-US" sz="1000" dirty="0">
                <a:solidFill>
                  <a:srgbClr val="292929"/>
                </a:solidFill>
                <a:latin typeface="Tw Cen MT" panose="020B0602020104020603" pitchFamily="34" charset="0"/>
              </a:rPr>
              <a:t> ad minim </a:t>
            </a:r>
            <a:r>
              <a:rPr lang="en-US" sz="1000" dirty="0" err="1">
                <a:solidFill>
                  <a:srgbClr val="292929"/>
                </a:solidFill>
                <a:latin typeface="Tw Cen MT" panose="020B0602020104020603" pitchFamily="34" charset="0"/>
              </a:rPr>
              <a:t>veniam</a:t>
            </a:r>
            <a:r>
              <a:rPr lang="en-US" sz="1000" dirty="0">
                <a:solidFill>
                  <a:srgbClr val="292929"/>
                </a:solidFill>
                <a:latin typeface="Tw Cen MT" panose="020B0602020104020603" pitchFamily="34" charset="0"/>
              </a:rPr>
              <a:t>, </a:t>
            </a:r>
            <a:r>
              <a:rPr lang="en-US" sz="1000" dirty="0" err="1">
                <a:solidFill>
                  <a:srgbClr val="292929"/>
                </a:solidFill>
                <a:latin typeface="Tw Cen MT" panose="020B0602020104020603" pitchFamily="34" charset="0"/>
              </a:rPr>
              <a:t>quis</a:t>
            </a:r>
            <a:r>
              <a:rPr lang="en-US" sz="1000" dirty="0">
                <a:solidFill>
                  <a:srgbClr val="292929"/>
                </a:solidFill>
                <a:latin typeface="Tw Cen MT" panose="020B0602020104020603" pitchFamily="34" charset="0"/>
              </a:rPr>
              <a:t> </a:t>
            </a:r>
            <a:r>
              <a:rPr lang="en-US" sz="1000" dirty="0" err="1">
                <a:solidFill>
                  <a:srgbClr val="292929"/>
                </a:solidFill>
                <a:latin typeface="Tw Cen MT" panose="020B0602020104020603" pitchFamily="34" charset="0"/>
              </a:rPr>
              <a:t>nostrud</a:t>
            </a:r>
            <a:r>
              <a:rPr lang="en-US" sz="1000" dirty="0">
                <a:solidFill>
                  <a:srgbClr val="292929"/>
                </a:solidFill>
                <a:latin typeface="Tw Cen MT" panose="020B0602020104020603" pitchFamily="34" charset="0"/>
              </a:rPr>
              <a:t> exercitation </a:t>
            </a:r>
            <a:r>
              <a:rPr lang="en-US" sz="1000" dirty="0" err="1">
                <a:solidFill>
                  <a:srgbClr val="292929"/>
                </a:solidFill>
                <a:latin typeface="Tw Cen MT" panose="020B0602020104020603" pitchFamily="34" charset="0"/>
              </a:rPr>
              <a:t>ullamco</a:t>
            </a:r>
            <a:r>
              <a:rPr lang="en-US" sz="1000" dirty="0">
                <a:solidFill>
                  <a:srgbClr val="292929"/>
                </a:solidFill>
                <a:latin typeface="Tw Cen MT" panose="020B0602020104020603" pitchFamily="34" charset="0"/>
              </a:rPr>
              <a:t> </a:t>
            </a:r>
            <a:r>
              <a:rPr lang="en-US" sz="1000" dirty="0" err="1">
                <a:solidFill>
                  <a:srgbClr val="292929"/>
                </a:solidFill>
                <a:latin typeface="Tw Cen MT" panose="020B0602020104020603" pitchFamily="34" charset="0"/>
              </a:rPr>
              <a:t>laboris</a:t>
            </a:r>
            <a:r>
              <a:rPr lang="en-US" sz="1000" dirty="0">
                <a:solidFill>
                  <a:srgbClr val="292929"/>
                </a:solidFill>
                <a:latin typeface="Tw Cen MT" panose="020B0602020104020603" pitchFamily="34" charset="0"/>
              </a:rPr>
              <a:t> nisi </a:t>
            </a:r>
            <a:r>
              <a:rPr lang="en-US" sz="1000" dirty="0" err="1">
                <a:solidFill>
                  <a:srgbClr val="292929"/>
                </a:solidFill>
                <a:latin typeface="Tw Cen MT" panose="020B0602020104020603" pitchFamily="34" charset="0"/>
              </a:rPr>
              <a:t>ut</a:t>
            </a:r>
            <a:r>
              <a:rPr lang="en-US" sz="1000" dirty="0">
                <a:solidFill>
                  <a:srgbClr val="292929"/>
                </a:solidFill>
                <a:latin typeface="Tw Cen MT" panose="020B0602020104020603" pitchFamily="34" charset="0"/>
              </a:rPr>
              <a:t> </a:t>
            </a:r>
            <a:r>
              <a:rPr lang="en-US" sz="1000" dirty="0" err="1">
                <a:solidFill>
                  <a:srgbClr val="292929"/>
                </a:solidFill>
                <a:latin typeface="Tw Cen MT" panose="020B0602020104020603" pitchFamily="34" charset="0"/>
              </a:rPr>
              <a:t>aliquip</a:t>
            </a:r>
            <a:r>
              <a:rPr lang="en-US" sz="1000" dirty="0">
                <a:solidFill>
                  <a:srgbClr val="292929"/>
                </a:solidFill>
                <a:latin typeface="Tw Cen MT" panose="020B0602020104020603" pitchFamily="34" charset="0"/>
              </a:rPr>
              <a:t> ex </a:t>
            </a:r>
            <a:r>
              <a:rPr lang="en-US" sz="1000" dirty="0" err="1">
                <a:solidFill>
                  <a:srgbClr val="292929"/>
                </a:solidFill>
                <a:latin typeface="Tw Cen MT" panose="020B0602020104020603" pitchFamily="34" charset="0"/>
              </a:rPr>
              <a:t>ea</a:t>
            </a:r>
            <a:r>
              <a:rPr lang="en-US" sz="1000" dirty="0">
                <a:solidFill>
                  <a:srgbClr val="292929"/>
                </a:solidFill>
                <a:latin typeface="Tw Cen MT" panose="020B0602020104020603" pitchFamily="34" charset="0"/>
              </a:rPr>
              <a:t> </a:t>
            </a:r>
            <a:r>
              <a:rPr lang="en-US" sz="1000" dirty="0" err="1">
                <a:solidFill>
                  <a:srgbClr val="292929"/>
                </a:solidFill>
                <a:latin typeface="Tw Cen MT" panose="020B0602020104020603" pitchFamily="34" charset="0"/>
              </a:rPr>
              <a:t>commodo</a:t>
            </a:r>
            <a:r>
              <a:rPr lang="en-US" sz="1000" dirty="0">
                <a:solidFill>
                  <a:srgbClr val="292929"/>
                </a:solidFill>
                <a:latin typeface="Tw Cen MT" panose="020B0602020104020603" pitchFamily="34" charset="0"/>
              </a:rPr>
              <a:t> </a:t>
            </a:r>
            <a:r>
              <a:rPr lang="en-US" sz="1000" dirty="0" err="1">
                <a:solidFill>
                  <a:srgbClr val="292929"/>
                </a:solidFill>
                <a:latin typeface="Tw Cen MT" panose="020B0602020104020603" pitchFamily="34" charset="0"/>
              </a:rPr>
              <a:t>consequat</a:t>
            </a:r>
            <a:endParaRPr kumimoji="0" lang="en-US" altLang="en-US" sz="1800" b="0" i="0" u="none" strike="noStrike" cap="all" normalizeH="0" dirty="0">
              <a:ln>
                <a:noFill/>
              </a:ln>
              <a:solidFill>
                <a:schemeClr val="tx1"/>
              </a:solidFill>
              <a:effectLst/>
              <a:latin typeface="Arial" panose="020B0604020202020204" pitchFamily="34" charset="0"/>
            </a:endParaRPr>
          </a:p>
        </p:txBody>
      </p:sp>
      <p:cxnSp>
        <p:nvCxnSpPr>
          <p:cNvPr id="3086" name="AutoShape 14">
            <a:extLst>
              <a:ext uri="{FF2B5EF4-FFF2-40B4-BE49-F238E27FC236}">
                <a16:creationId xmlns:a16="http://schemas.microsoft.com/office/drawing/2014/main" id="{024238DE-DFAE-4D82-A1B6-13B5D2F40F0A}"/>
              </a:ext>
            </a:extLst>
          </p:cNvPr>
          <p:cNvCxnSpPr>
            <a:cxnSpLocks noChangeShapeType="1"/>
          </p:cNvCxnSpPr>
          <p:nvPr/>
        </p:nvCxnSpPr>
        <p:spPr bwMode="auto">
          <a:xfrm>
            <a:off x="210342" y="5296535"/>
            <a:ext cx="6445250" cy="0"/>
          </a:xfrm>
          <a:prstGeom prst="straightConnector1">
            <a:avLst/>
          </a:prstGeom>
          <a:noFill/>
          <a:ln w="6350">
            <a:solidFill>
              <a:srgbClr val="C0C0C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583B97"/>
                  </a:outerShdw>
                </a:effectLst>
              </a14:hiddenEffects>
            </a:ext>
          </a:extLst>
        </p:spPr>
      </p:cxnSp>
      <p:cxnSp>
        <p:nvCxnSpPr>
          <p:cNvPr id="3087" name="AutoShape 15">
            <a:extLst>
              <a:ext uri="{FF2B5EF4-FFF2-40B4-BE49-F238E27FC236}">
                <a16:creationId xmlns:a16="http://schemas.microsoft.com/office/drawing/2014/main" id="{8152EA0A-B0B6-407E-9B19-2F734C51E618}"/>
              </a:ext>
            </a:extLst>
          </p:cNvPr>
          <p:cNvCxnSpPr>
            <a:cxnSpLocks noChangeShapeType="1"/>
          </p:cNvCxnSpPr>
          <p:nvPr/>
        </p:nvCxnSpPr>
        <p:spPr bwMode="auto">
          <a:xfrm>
            <a:off x="283368" y="8096250"/>
            <a:ext cx="6445250" cy="0"/>
          </a:xfrm>
          <a:prstGeom prst="straightConnector1">
            <a:avLst/>
          </a:prstGeom>
          <a:noFill/>
          <a:ln w="6350" algn="ctr">
            <a:solidFill>
              <a:srgbClr val="C0C0C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583B97"/>
                  </a:outerShdw>
                </a:effectLst>
              </a14:hiddenEffects>
            </a:ext>
          </a:extLst>
        </p:spPr>
      </p:cxnSp>
      <p:sp>
        <p:nvSpPr>
          <p:cNvPr id="14" name="Text Box 16">
            <a:extLst>
              <a:ext uri="{FF2B5EF4-FFF2-40B4-BE49-F238E27FC236}">
                <a16:creationId xmlns:a16="http://schemas.microsoft.com/office/drawing/2014/main" id="{C48C75C8-CE40-4154-B07D-92084ADB8502}"/>
              </a:ext>
            </a:extLst>
          </p:cNvPr>
          <p:cNvSpPr txBox="1">
            <a:spLocks noChangeArrowheads="1"/>
          </p:cNvSpPr>
          <p:nvPr/>
        </p:nvSpPr>
        <p:spPr bwMode="auto">
          <a:xfrm>
            <a:off x="3371847" y="4199731"/>
            <a:ext cx="2154237" cy="1100138"/>
          </a:xfrm>
          <a:prstGeom prst="rect">
            <a:avLst/>
          </a:prstGeom>
          <a:noFill/>
          <a:ln>
            <a:noFill/>
          </a:ln>
          <a:effectLst/>
          <a:extLst>
            <a:ext uri="{909E8E84-426E-40DD-AFC4-6F175D3DCCD1}">
              <a14:hiddenFill xmlns:a14="http://schemas.microsoft.com/office/drawing/2010/main">
                <a:solidFill>
                  <a:srgbClr val="2F3E99"/>
                </a:solidFill>
              </a14:hiddenFill>
            </a:ext>
            <a:ext uri="{91240B29-F687-4F45-9708-019B960494DF}">
              <a14:hiddenLine xmlns:a14="http://schemas.microsoft.com/office/drawing/2010/main" w="25400" algn="ctr">
                <a:solidFill>
                  <a:srgbClr val="583B97"/>
                </a:solidFill>
                <a:miter lim="800000"/>
                <a:headEnd/>
                <a:tailEnd/>
              </a14:hiddenLine>
            </a:ext>
            <a:ext uri="{AF507438-7753-43E0-B8FC-AC1667EBCBE1}">
              <a14:hiddenEffects xmlns:a14="http://schemas.microsoft.com/office/drawing/2010/main">
                <a:effectLst>
                  <a:outerShdw dist="35921" dir="2700000" algn="ctr" rotWithShape="0">
                    <a:srgbClr val="583B97"/>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ts val="400"/>
              </a:spcAft>
              <a:buClrTx/>
              <a:buSzTx/>
              <a:buFontTx/>
              <a:buNone/>
              <a:tabLst/>
            </a:pPr>
            <a:r>
              <a:rPr kumimoji="0" lang="en-US" altLang="en-US" sz="1100" b="0" i="0" u="none" strike="noStrike" cap="none" normalizeH="0" baseline="0" dirty="0">
                <a:ln>
                  <a:noFill/>
                </a:ln>
                <a:solidFill>
                  <a:srgbClr val="292929"/>
                </a:solidFill>
                <a:effectLst/>
                <a:latin typeface="Tw Cen MT" panose="020B0602020104020603" pitchFamily="34" charset="0"/>
              </a:rPr>
              <a:t>Functional WGFS</a:t>
            </a:r>
          </a:p>
          <a:p>
            <a:pPr marL="0" marR="0" lvl="0" indent="0" algn="l" defTabSz="914400" rtl="0" eaLnBrk="0" fontAlgn="base" latinLnBrk="0" hangingPunct="0">
              <a:lnSpc>
                <a:spcPct val="100000"/>
              </a:lnSpc>
              <a:spcBef>
                <a:spcPct val="0"/>
              </a:spcBef>
              <a:spcAft>
                <a:spcPts val="400"/>
              </a:spcAft>
              <a:buClrTx/>
              <a:buSzTx/>
              <a:buFontTx/>
              <a:buNone/>
              <a:tabLst/>
            </a:pPr>
            <a:r>
              <a:rPr kumimoji="0" lang="en-US" altLang="en-US" sz="1100" b="0" i="0" u="none" strike="noStrike" cap="none" normalizeH="0" baseline="0" dirty="0">
                <a:ln>
                  <a:noFill/>
                </a:ln>
                <a:solidFill>
                  <a:srgbClr val="292929"/>
                </a:solidFill>
                <a:effectLst/>
                <a:latin typeface="Tw Cen MT" panose="020B0602020104020603" pitchFamily="34" charset="0"/>
              </a:rPr>
              <a:t>Women and girls visiting </a:t>
            </a:r>
            <a:r>
              <a:rPr lang="en-US" altLang="en-US" sz="1100" dirty="0">
                <a:solidFill>
                  <a:srgbClr val="292929"/>
                </a:solidFill>
                <a:latin typeface="Tw Cen MT" panose="020B0602020104020603" pitchFamily="34" charset="0"/>
              </a:rPr>
              <a:t>WGFS, participating in structured PSS activities </a:t>
            </a:r>
            <a:endParaRPr kumimoji="0" lang="en-US" altLang="en-US" sz="1100" b="0" i="0" u="none" strike="noStrike" cap="none" normalizeH="0" baseline="0" dirty="0">
              <a:ln>
                <a:noFill/>
              </a:ln>
              <a:solidFill>
                <a:srgbClr val="292929"/>
              </a:solidFill>
              <a:effectLst/>
              <a:latin typeface="Tw Cen MT" panose="020B0602020104020603" pitchFamily="34" charset="0"/>
            </a:endParaRPr>
          </a:p>
          <a:p>
            <a:pPr marL="0" marR="0" lvl="0" indent="0" algn="l" defTabSz="914400" rtl="0" eaLnBrk="0" fontAlgn="base" latinLnBrk="0" hangingPunct="0">
              <a:lnSpc>
                <a:spcPct val="100000"/>
              </a:lnSpc>
              <a:spcBef>
                <a:spcPct val="0"/>
              </a:spcBef>
              <a:spcAft>
                <a:spcPts val="400"/>
              </a:spcAft>
              <a:buClrTx/>
              <a:buSzTx/>
              <a:buFontTx/>
              <a:buNone/>
              <a:tabLst/>
            </a:pPr>
            <a:r>
              <a:rPr kumimoji="0" lang="en-US" altLang="en-US" sz="1100" b="0" i="0" u="none" strike="noStrike" cap="none" normalizeH="0" baseline="0" dirty="0">
                <a:ln>
                  <a:noFill/>
                </a:ln>
                <a:solidFill>
                  <a:srgbClr val="292929"/>
                </a:solidFill>
                <a:effectLst/>
                <a:latin typeface="Tw Cen MT" panose="020B0602020104020603" pitchFamily="34" charset="0"/>
              </a:rPr>
              <a:t>Lawyers trained in GBV</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3089" name="Picture 17" descr="Tent">
            <a:extLst>
              <a:ext uri="{FF2B5EF4-FFF2-40B4-BE49-F238E27FC236}">
                <a16:creationId xmlns:a16="http://schemas.microsoft.com/office/drawing/2014/main" id="{D67E7D1D-B877-4F02-9FF8-C69BD45D4BD0}"/>
              </a:ext>
            </a:extLst>
          </p:cNvPr>
          <p:cNvPicPr>
            <a:picLocks noChangeAspect="1" noChangeArrowheads="1"/>
          </p:cNvPicPr>
          <p:nvPr/>
        </p:nvPicPr>
        <p:blipFill>
          <a:blip r:embed="rId4">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513957" y="4291805"/>
            <a:ext cx="222250" cy="184150"/>
          </a:xfrm>
          <a:prstGeom prst="rect">
            <a:avLst/>
          </a:prstGeom>
          <a:noFill/>
          <a:ln>
            <a:noFill/>
          </a:ln>
          <a:effectLst/>
          <a:extLst>
            <a:ext uri="{909E8E84-426E-40DD-AFC4-6F175D3DCCD1}">
              <a14:hiddenFill xmlns:a14="http://schemas.microsoft.com/office/drawing/2010/main">
                <a:solidFill>
                  <a:srgbClr val="2F3E99"/>
                </a:solidFill>
              </a14:hiddenFill>
            </a:ext>
            <a:ext uri="{91240B29-F687-4F45-9708-019B960494DF}">
              <a14:hiddenLine xmlns:a14="http://schemas.microsoft.com/office/drawing/2010/main" w="25400" algn="ctr">
                <a:solidFill>
                  <a:srgbClr val="583B97"/>
                </a:solidFill>
                <a:miter lim="800000"/>
                <a:headEnd/>
                <a:tailEnd/>
              </a14:hiddenLine>
            </a:ext>
            <a:ext uri="{AF507438-7753-43E0-B8FC-AC1667EBCBE1}">
              <a14:hiddenEffects xmlns:a14="http://schemas.microsoft.com/office/drawing/2010/main">
                <a:effectLst>
                  <a:outerShdw dist="35921" dir="2700000" algn="ctr" rotWithShape="0">
                    <a:srgbClr val="583B97"/>
                  </a:outerShdw>
                </a:effectLst>
              </a14:hiddenEffects>
            </a:ext>
          </a:extLst>
        </p:spPr>
      </p:pic>
      <p:pic>
        <p:nvPicPr>
          <p:cNvPr id="3090" name="Picture 18">
            <a:extLst>
              <a:ext uri="{FF2B5EF4-FFF2-40B4-BE49-F238E27FC236}">
                <a16:creationId xmlns:a16="http://schemas.microsoft.com/office/drawing/2014/main" id="{50FD62C3-C602-4FF5-B039-1B000D218B48}"/>
              </a:ext>
            </a:extLst>
          </p:cNvPr>
          <p:cNvPicPr>
            <a:picLocks noChangeAspect="1" noChangeArrowheads="1"/>
          </p:cNvPicPr>
          <p:nvPr/>
        </p:nvPicPr>
        <p:blipFill>
          <a:blip r:embed="rId5">
            <a:duotone>
              <a:schemeClr val="accent1">
                <a:shade val="45000"/>
                <a:satMod val="135000"/>
              </a:schemeClr>
              <a:prstClr val="white"/>
            </a:duotone>
            <a:alphaModFix amt="50000"/>
            <a:extLst>
              <a:ext uri="{28A0092B-C50C-407E-A947-70E740481C1C}">
                <a14:useLocalDpi xmlns:a14="http://schemas.microsoft.com/office/drawing/2010/main" val="0"/>
              </a:ext>
            </a:extLst>
          </a:blip>
          <a:srcRect/>
          <a:stretch>
            <a:fillRect/>
          </a:stretch>
        </p:blipFill>
        <p:spPr bwMode="auto">
          <a:xfrm>
            <a:off x="2497779" y="4577398"/>
            <a:ext cx="304800" cy="306387"/>
          </a:xfrm>
          <a:prstGeom prst="rect">
            <a:avLst/>
          </a:prstGeom>
          <a:noFill/>
          <a:ln>
            <a:noFill/>
          </a:ln>
          <a:effectLst/>
          <a:extLst>
            <a:ext uri="{909E8E84-426E-40DD-AFC4-6F175D3DCCD1}">
              <a14:hiddenFill xmlns:a14="http://schemas.microsoft.com/office/drawing/2010/main">
                <a:solidFill>
                  <a:srgbClr val="2F3E99"/>
                </a:solidFill>
              </a14:hiddenFill>
            </a:ext>
            <a:ext uri="{91240B29-F687-4F45-9708-019B960494DF}">
              <a14:hiddenLine xmlns:a14="http://schemas.microsoft.com/office/drawing/2010/main" w="25400" algn="ctr">
                <a:solidFill>
                  <a:srgbClr val="583B97"/>
                </a:solidFill>
                <a:miter lim="800000"/>
                <a:headEnd/>
                <a:tailEnd/>
              </a14:hiddenLine>
            </a:ext>
            <a:ext uri="{AF507438-7753-43E0-B8FC-AC1667EBCBE1}">
              <a14:hiddenEffects xmlns:a14="http://schemas.microsoft.com/office/drawing/2010/main">
                <a:effectLst>
                  <a:outerShdw dist="35921" dir="2700000" algn="ctr" rotWithShape="0">
                    <a:srgbClr val="583B97"/>
                  </a:outerShdw>
                </a:effectLst>
              </a14:hiddenEffects>
            </a:ext>
          </a:extLst>
        </p:spPr>
      </p:pic>
      <p:pic>
        <p:nvPicPr>
          <p:cNvPr id="3091" name="Picture 19" descr="Safety-and-security">
            <a:extLst>
              <a:ext uri="{FF2B5EF4-FFF2-40B4-BE49-F238E27FC236}">
                <a16:creationId xmlns:a16="http://schemas.microsoft.com/office/drawing/2014/main" id="{735B5C00-8BE8-4214-B06B-996885BEA275}"/>
              </a:ext>
            </a:extLst>
          </p:cNvPr>
          <p:cNvPicPr>
            <a:picLocks noChangeAspect="1" noChangeArrowheads="1"/>
          </p:cNvPicPr>
          <p:nvPr/>
        </p:nvPicPr>
        <p:blipFill>
          <a:blip r:embed="rId6">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540151" y="4981020"/>
            <a:ext cx="169863" cy="222250"/>
          </a:xfrm>
          <a:prstGeom prst="rect">
            <a:avLst/>
          </a:prstGeom>
          <a:noFill/>
          <a:ln>
            <a:noFill/>
          </a:ln>
          <a:effectLst/>
          <a:extLst>
            <a:ext uri="{909E8E84-426E-40DD-AFC4-6F175D3DCCD1}">
              <a14:hiddenFill xmlns:a14="http://schemas.microsoft.com/office/drawing/2010/main">
                <a:solidFill>
                  <a:srgbClr val="2F3E99"/>
                </a:solidFill>
              </a14:hiddenFill>
            </a:ext>
            <a:ext uri="{91240B29-F687-4F45-9708-019B960494DF}">
              <a14:hiddenLine xmlns:a14="http://schemas.microsoft.com/office/drawing/2010/main" w="25400" algn="ctr">
                <a:solidFill>
                  <a:srgbClr val="583B97"/>
                </a:solidFill>
                <a:miter lim="800000"/>
                <a:headEnd/>
                <a:tailEnd/>
              </a14:hiddenLine>
            </a:ext>
            <a:ext uri="{AF507438-7753-43E0-B8FC-AC1667EBCBE1}">
              <a14:hiddenEffects xmlns:a14="http://schemas.microsoft.com/office/drawing/2010/main">
                <a:effectLst>
                  <a:outerShdw dist="35921" dir="2700000" algn="ctr" rotWithShape="0">
                    <a:srgbClr val="583B97"/>
                  </a:outerShdw>
                </a:effectLst>
              </a14:hiddenEffects>
            </a:ext>
          </a:extLst>
        </p:spPr>
      </p:pic>
      <p:sp>
        <p:nvSpPr>
          <p:cNvPr id="15" name="Text Box 20">
            <a:extLst>
              <a:ext uri="{FF2B5EF4-FFF2-40B4-BE49-F238E27FC236}">
                <a16:creationId xmlns:a16="http://schemas.microsoft.com/office/drawing/2014/main" id="{F52D0EE0-7117-4EE7-A7BC-EC987EC0AB3A}"/>
              </a:ext>
            </a:extLst>
          </p:cNvPr>
          <p:cNvSpPr txBox="1">
            <a:spLocks noChangeArrowheads="1"/>
          </p:cNvSpPr>
          <p:nvPr/>
        </p:nvSpPr>
        <p:spPr bwMode="auto">
          <a:xfrm>
            <a:off x="2836210" y="4210070"/>
            <a:ext cx="542925" cy="1081088"/>
          </a:xfrm>
          <a:prstGeom prst="rect">
            <a:avLst/>
          </a:prstGeom>
          <a:noFill/>
          <a:ln>
            <a:noFill/>
          </a:ln>
          <a:effectLst/>
          <a:extLst>
            <a:ext uri="{909E8E84-426E-40DD-AFC4-6F175D3DCCD1}">
              <a14:hiddenFill xmlns:a14="http://schemas.microsoft.com/office/drawing/2010/main">
                <a:solidFill>
                  <a:srgbClr val="2F3E99"/>
                </a:solidFill>
              </a14:hiddenFill>
            </a:ext>
            <a:ext uri="{91240B29-F687-4F45-9708-019B960494DF}">
              <a14:hiddenLine xmlns:a14="http://schemas.microsoft.com/office/drawing/2010/main" w="25400" algn="ctr">
                <a:solidFill>
                  <a:srgbClr val="583B97"/>
                </a:solidFill>
                <a:miter lim="800000"/>
                <a:headEnd/>
                <a:tailEnd/>
              </a14:hiddenLine>
            </a:ext>
            <a:ext uri="{AF507438-7753-43E0-B8FC-AC1667EBCBE1}">
              <a14:hiddenEffects xmlns:a14="http://schemas.microsoft.com/office/drawing/2010/main">
                <a:effectLst>
                  <a:outerShdw dist="35921" dir="2700000" algn="ctr" rotWithShape="0">
                    <a:srgbClr val="583B97"/>
                  </a:outerShdw>
                </a:effectLst>
              </a14:hiddenEffects>
            </a:ext>
          </a:extLst>
        </p:spPr>
        <p:txBody>
          <a:bodyPr vert="horz" wrap="square" lIns="36576" tIns="36576" rIns="36576" bIns="36576" numCol="1" anchor="t" anchorCtr="0" compatLnSpc="1">
            <a:prstTxWarp prst="textNoShape">
              <a:avLst/>
            </a:prstTxWarp>
          </a:bodyPr>
          <a:lstStyle/>
          <a:p>
            <a:pPr marL="0" marR="0" lvl="0" indent="0" algn="r" defTabSz="914400" rtl="0" eaLnBrk="0" fontAlgn="base" latinLnBrk="0" hangingPunct="0">
              <a:lnSpc>
                <a:spcPct val="100000"/>
              </a:lnSpc>
              <a:spcBef>
                <a:spcPct val="0"/>
              </a:spcBef>
              <a:spcAft>
                <a:spcPts val="1200"/>
              </a:spcAft>
              <a:buClrTx/>
              <a:buSzTx/>
              <a:buFontTx/>
              <a:buNone/>
              <a:tabLst/>
            </a:pPr>
            <a:r>
              <a:rPr kumimoji="0" lang="en-US" altLang="zh-CN" sz="1400" b="1" i="0" u="none" strike="noStrike" cap="none" normalizeH="0" baseline="0" dirty="0">
                <a:ln>
                  <a:noFill/>
                </a:ln>
                <a:solidFill>
                  <a:srgbClr val="583B97"/>
                </a:solidFill>
                <a:effectLst/>
                <a:latin typeface="Tw Cen MT" panose="020B0602020104020603" pitchFamily="34" charset="0"/>
                <a:ea typeface="SimSun" panose="02010600030101010101" pitchFamily="2" charset="-122"/>
              </a:rPr>
              <a:t>XX </a:t>
            </a:r>
          </a:p>
          <a:p>
            <a:pPr marL="0" marR="0" lvl="0" indent="0" algn="r" defTabSz="914400" rtl="0" eaLnBrk="0" fontAlgn="base" latinLnBrk="0" hangingPunct="0">
              <a:lnSpc>
                <a:spcPct val="100000"/>
              </a:lnSpc>
              <a:spcBef>
                <a:spcPct val="0"/>
              </a:spcBef>
              <a:spcAft>
                <a:spcPts val="1200"/>
              </a:spcAft>
              <a:buClrTx/>
              <a:buSzTx/>
              <a:buFontTx/>
              <a:buNone/>
              <a:tabLst/>
            </a:pPr>
            <a:r>
              <a:rPr kumimoji="0" lang="en-US" altLang="zh-CN" sz="1400" b="1" i="0" u="none" strike="noStrike" cap="none" normalizeH="0" baseline="0" dirty="0">
                <a:ln>
                  <a:noFill/>
                </a:ln>
                <a:solidFill>
                  <a:srgbClr val="583B97"/>
                </a:solidFill>
                <a:effectLst/>
                <a:latin typeface="Tw Cen MT" panose="020B0602020104020603" pitchFamily="34" charset="0"/>
                <a:ea typeface="SimSun" panose="02010600030101010101" pitchFamily="2" charset="-122"/>
              </a:rPr>
              <a:t>XX</a:t>
            </a:r>
            <a:endParaRPr kumimoji="0" lang="en-US" altLang="zh-CN" sz="1200" b="1" i="0" u="none" strike="noStrike" cap="none" normalizeH="0" baseline="0" dirty="0">
              <a:ln>
                <a:noFill/>
              </a:ln>
              <a:solidFill>
                <a:srgbClr val="583B97"/>
              </a:solidFill>
              <a:effectLst/>
              <a:latin typeface="Tw Cen MT" panose="020B0602020104020603" pitchFamily="34" charset="0"/>
              <a:ea typeface="SimSun" panose="02010600030101010101" pitchFamily="2" charset="-122"/>
            </a:endParaRPr>
          </a:p>
          <a:p>
            <a:pPr marL="0" marR="0" lvl="0" indent="0" algn="r" defTabSz="914400" rtl="0" eaLnBrk="0" fontAlgn="base" latinLnBrk="0" hangingPunct="0">
              <a:lnSpc>
                <a:spcPct val="100000"/>
              </a:lnSpc>
              <a:spcBef>
                <a:spcPct val="0"/>
              </a:spcBef>
              <a:spcAft>
                <a:spcPts val="1200"/>
              </a:spcAft>
              <a:buClrTx/>
              <a:buSzTx/>
              <a:buFontTx/>
              <a:buNone/>
              <a:tabLst/>
            </a:pPr>
            <a:r>
              <a:rPr kumimoji="0" lang="en-US" altLang="zh-CN" sz="1400" b="1" i="0" u="none" strike="noStrike" cap="none" normalizeH="0" baseline="0" dirty="0">
                <a:ln>
                  <a:noFill/>
                </a:ln>
                <a:solidFill>
                  <a:srgbClr val="583B97"/>
                </a:solidFill>
                <a:effectLst/>
                <a:latin typeface="Tw Cen MT" panose="020B0602020104020603" pitchFamily="34" charset="0"/>
                <a:ea typeface="SimSun" panose="02010600030101010101" pitchFamily="2" charset="-122"/>
              </a:rPr>
              <a:t>XX</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6" name="Text Box 21">
            <a:extLst>
              <a:ext uri="{FF2B5EF4-FFF2-40B4-BE49-F238E27FC236}">
                <a16:creationId xmlns:a16="http://schemas.microsoft.com/office/drawing/2014/main" id="{9775E08E-5EBA-4161-B126-6B08A1F8446B}"/>
              </a:ext>
            </a:extLst>
          </p:cNvPr>
          <p:cNvSpPr txBox="1">
            <a:spLocks noChangeArrowheads="1"/>
          </p:cNvSpPr>
          <p:nvPr/>
        </p:nvSpPr>
        <p:spPr bwMode="auto">
          <a:xfrm>
            <a:off x="3444479" y="5381780"/>
            <a:ext cx="1952625" cy="1315085"/>
          </a:xfrm>
          <a:prstGeom prst="rect">
            <a:avLst/>
          </a:prstGeom>
          <a:noFill/>
          <a:ln>
            <a:noFill/>
          </a:ln>
          <a:effectLst/>
          <a:extLst>
            <a:ext uri="{909E8E84-426E-40DD-AFC4-6F175D3DCCD1}">
              <a14:hiddenFill xmlns:a14="http://schemas.microsoft.com/office/drawing/2010/main">
                <a:solidFill>
                  <a:srgbClr val="2F3E99"/>
                </a:solidFill>
              </a14:hiddenFill>
            </a:ext>
            <a:ext uri="{91240B29-F687-4F45-9708-019B960494DF}">
              <a14:hiddenLine xmlns:a14="http://schemas.microsoft.com/office/drawing/2010/main" w="25400" algn="ctr">
                <a:solidFill>
                  <a:srgbClr val="583B97"/>
                </a:solidFill>
                <a:miter lim="800000"/>
                <a:headEnd/>
                <a:tailEnd/>
              </a14:hiddenLine>
            </a:ext>
            <a:ext uri="{AF507438-7753-43E0-B8FC-AC1667EBCBE1}">
              <a14:hiddenEffects xmlns:a14="http://schemas.microsoft.com/office/drawing/2010/main">
                <a:effectLst>
                  <a:outerShdw dist="35921" dir="2700000" algn="ctr" rotWithShape="0">
                    <a:srgbClr val="583B97"/>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ts val="500"/>
              </a:spcAft>
              <a:buClrTx/>
              <a:buSzTx/>
              <a:buFontTx/>
              <a:buNone/>
              <a:tabLst/>
            </a:pPr>
            <a:r>
              <a:rPr kumimoji="0" lang="en-US" altLang="en-US" sz="1100" b="0" i="0" u="none" strike="noStrike" cap="none" normalizeH="0" baseline="0" dirty="0">
                <a:ln>
                  <a:noFill/>
                </a:ln>
                <a:solidFill>
                  <a:srgbClr val="000000"/>
                </a:solidFill>
                <a:effectLst/>
                <a:latin typeface="Tw Cen MT" panose="020B0602020104020603" pitchFamily="34" charset="0"/>
              </a:rPr>
              <a:t>Functional referral pathways in place</a:t>
            </a:r>
          </a:p>
          <a:p>
            <a:pPr marL="0" marR="0" lvl="0" indent="0" algn="l" defTabSz="914400" rtl="0" eaLnBrk="0" fontAlgn="base" latinLnBrk="0" hangingPunct="0">
              <a:lnSpc>
                <a:spcPct val="100000"/>
              </a:lnSpc>
              <a:spcBef>
                <a:spcPct val="0"/>
              </a:spcBef>
              <a:spcAft>
                <a:spcPts val="500"/>
              </a:spcAft>
              <a:buClrTx/>
              <a:buSzTx/>
              <a:buFontTx/>
              <a:buNone/>
              <a:tabLst/>
            </a:pPr>
            <a:r>
              <a:rPr kumimoji="0" lang="en-US" altLang="en-US" sz="1100" b="0" i="0" u="none" strike="noStrike" cap="none" normalizeH="0" baseline="0" dirty="0">
                <a:ln>
                  <a:noFill/>
                </a:ln>
                <a:solidFill>
                  <a:srgbClr val="000000"/>
                </a:solidFill>
                <a:effectLst/>
                <a:latin typeface="Tw Cen MT" panose="020B0602020104020603" pitchFamily="34" charset="0"/>
              </a:rPr>
              <a:t>Staf</a:t>
            </a:r>
            <a:r>
              <a:rPr lang="en-US" altLang="en-US" sz="1100" dirty="0">
                <a:solidFill>
                  <a:srgbClr val="000000"/>
                </a:solidFill>
                <a:latin typeface="Tw Cen MT" panose="020B0602020104020603" pitchFamily="34" charset="0"/>
              </a:rPr>
              <a:t>f trained in GBV prevention and response</a:t>
            </a:r>
          </a:p>
          <a:p>
            <a:pPr lvl="0" defTabSz="914400" eaLnBrk="0" fontAlgn="base" hangingPunct="0">
              <a:spcBef>
                <a:spcPct val="0"/>
              </a:spcBef>
              <a:spcAft>
                <a:spcPts val="500"/>
              </a:spcAft>
            </a:pPr>
            <a:r>
              <a:rPr lang="en-US" altLang="en-US" sz="1100" dirty="0">
                <a:solidFill>
                  <a:srgbClr val="000000"/>
                </a:solidFill>
                <a:latin typeface="Tw Cen MT" panose="020B0602020104020603" pitchFamily="34" charset="0"/>
              </a:rPr>
              <a:t>Officials trained on GBV</a:t>
            </a:r>
          </a:p>
          <a:p>
            <a:pPr lvl="0" defTabSz="914400" eaLnBrk="0" fontAlgn="base" hangingPunct="0">
              <a:spcBef>
                <a:spcPct val="0"/>
              </a:spcBef>
              <a:spcAft>
                <a:spcPts val="500"/>
              </a:spcAft>
            </a:pPr>
            <a:r>
              <a:rPr lang="en-US" altLang="en-US" sz="1100" dirty="0">
                <a:solidFill>
                  <a:srgbClr val="000000"/>
                </a:solidFill>
                <a:latin typeface="Tw Cen MT" panose="020B0602020104020603" pitchFamily="34" charset="0"/>
              </a:rPr>
              <a:t>Agencies  staff trained on case management and GBVIM</a:t>
            </a:r>
          </a:p>
        </p:txBody>
      </p:sp>
      <p:sp>
        <p:nvSpPr>
          <p:cNvPr id="17" name="Text Box 22">
            <a:extLst>
              <a:ext uri="{FF2B5EF4-FFF2-40B4-BE49-F238E27FC236}">
                <a16:creationId xmlns:a16="http://schemas.microsoft.com/office/drawing/2014/main" id="{1A342798-58A4-420B-B069-CCE5A1CC992A}"/>
              </a:ext>
            </a:extLst>
          </p:cNvPr>
          <p:cNvSpPr txBox="1">
            <a:spLocks noChangeArrowheads="1"/>
          </p:cNvSpPr>
          <p:nvPr/>
        </p:nvSpPr>
        <p:spPr bwMode="auto">
          <a:xfrm>
            <a:off x="2855044" y="5385747"/>
            <a:ext cx="542925" cy="1431131"/>
          </a:xfrm>
          <a:prstGeom prst="rect">
            <a:avLst/>
          </a:prstGeom>
          <a:noFill/>
          <a:ln>
            <a:noFill/>
          </a:ln>
          <a:effectLst/>
          <a:extLst>
            <a:ext uri="{909E8E84-426E-40DD-AFC4-6F175D3DCCD1}">
              <a14:hiddenFill xmlns:a14="http://schemas.microsoft.com/office/drawing/2010/main">
                <a:solidFill>
                  <a:srgbClr val="2F3E99"/>
                </a:solidFill>
              </a14:hiddenFill>
            </a:ext>
            <a:ext uri="{91240B29-F687-4F45-9708-019B960494DF}">
              <a14:hiddenLine xmlns:a14="http://schemas.microsoft.com/office/drawing/2010/main" w="25400" algn="ctr">
                <a:solidFill>
                  <a:srgbClr val="583B97"/>
                </a:solidFill>
                <a:miter lim="800000"/>
                <a:headEnd/>
                <a:tailEnd/>
              </a14:hiddenLine>
            </a:ext>
            <a:ext uri="{AF507438-7753-43E0-B8FC-AC1667EBCBE1}">
              <a14:hiddenEffects xmlns:a14="http://schemas.microsoft.com/office/drawing/2010/main">
                <a:effectLst>
                  <a:outerShdw dist="35921" dir="2700000" algn="ctr" rotWithShape="0">
                    <a:srgbClr val="583B97"/>
                  </a:outerShdw>
                </a:effectLst>
              </a14:hiddenEffects>
            </a:ext>
          </a:extLst>
        </p:spPr>
        <p:txBody>
          <a:bodyPr vert="horz" wrap="square" lIns="36576" tIns="36576" rIns="36576" bIns="36576" numCol="1" anchor="t" anchorCtr="0" compatLnSpc="1">
            <a:prstTxWarp prst="textNoShape">
              <a:avLst/>
            </a:prstTxWarp>
          </a:bodyPr>
          <a:lstStyle/>
          <a:p>
            <a:pPr marL="0" marR="0" lvl="0" indent="0" algn="r" defTabSz="914400" rtl="0" eaLnBrk="0" fontAlgn="base" latinLnBrk="0" hangingPunct="0">
              <a:lnSpc>
                <a:spcPct val="100000"/>
              </a:lnSpc>
              <a:spcBef>
                <a:spcPct val="0"/>
              </a:spcBef>
              <a:spcAft>
                <a:spcPts val="1000"/>
              </a:spcAft>
              <a:buClrTx/>
              <a:buSzTx/>
              <a:buFontTx/>
              <a:buNone/>
              <a:tabLst/>
            </a:pPr>
            <a:r>
              <a:rPr kumimoji="0" lang="en-US" altLang="zh-CN" sz="1600" b="1" i="0" u="none" strike="noStrike" cap="none" normalizeH="0" baseline="0" dirty="0">
                <a:ln>
                  <a:noFill/>
                </a:ln>
                <a:solidFill>
                  <a:srgbClr val="583B97"/>
                </a:solidFill>
                <a:effectLst/>
                <a:latin typeface="Tw Cen MT" panose="020B0602020104020603" pitchFamily="34" charset="0"/>
                <a:ea typeface="SimSun" panose="02010600030101010101" pitchFamily="2" charset="-122"/>
              </a:rPr>
              <a:t>XX</a:t>
            </a:r>
          </a:p>
          <a:p>
            <a:pPr marL="0" marR="0" lvl="0" indent="0" algn="r" defTabSz="914400" rtl="0" eaLnBrk="0" fontAlgn="base" latinLnBrk="0" hangingPunct="0">
              <a:lnSpc>
                <a:spcPct val="100000"/>
              </a:lnSpc>
              <a:spcBef>
                <a:spcPct val="0"/>
              </a:spcBef>
              <a:spcAft>
                <a:spcPts val="1000"/>
              </a:spcAft>
              <a:buClrTx/>
              <a:buSzTx/>
              <a:buFontTx/>
              <a:buNone/>
              <a:tabLst/>
            </a:pPr>
            <a:r>
              <a:rPr kumimoji="0" lang="en-US" altLang="zh-CN" sz="1600" b="1" i="0" u="none" strike="noStrike" cap="none" normalizeH="0" baseline="0" dirty="0">
                <a:ln>
                  <a:noFill/>
                </a:ln>
                <a:solidFill>
                  <a:srgbClr val="583B97"/>
                </a:solidFill>
                <a:effectLst/>
                <a:latin typeface="Tw Cen MT" panose="020B0602020104020603" pitchFamily="34" charset="0"/>
                <a:ea typeface="SimSun" panose="02010600030101010101" pitchFamily="2" charset="-122"/>
              </a:rPr>
              <a:t>XX</a:t>
            </a:r>
          </a:p>
          <a:p>
            <a:pPr marL="0" marR="0" lvl="0" indent="0" algn="r" defTabSz="914400" rtl="0" eaLnBrk="0" fontAlgn="base" latinLnBrk="0" hangingPunct="0">
              <a:lnSpc>
                <a:spcPct val="100000"/>
              </a:lnSpc>
              <a:spcBef>
                <a:spcPct val="0"/>
              </a:spcBef>
              <a:spcAft>
                <a:spcPts val="1000"/>
              </a:spcAft>
              <a:buClrTx/>
              <a:buSzTx/>
              <a:buFontTx/>
              <a:buNone/>
              <a:tabLst/>
            </a:pPr>
            <a:r>
              <a:rPr lang="en-US" altLang="en-US" sz="1600" b="1" dirty="0">
                <a:solidFill>
                  <a:srgbClr val="583B97"/>
                </a:solidFill>
                <a:latin typeface="Tw Cen MT" panose="020B0602020104020603" pitchFamily="34" charset="0"/>
                <a:ea typeface="SimSun" panose="02010600030101010101" pitchFamily="2" charset="-122"/>
              </a:rPr>
              <a:t>XX</a:t>
            </a:r>
          </a:p>
          <a:p>
            <a:pPr marL="0" marR="0" lvl="0" indent="0" algn="r" defTabSz="914400" rtl="0" eaLnBrk="0" fontAlgn="base" latinLnBrk="0" hangingPunct="0">
              <a:lnSpc>
                <a:spcPct val="100000"/>
              </a:lnSpc>
              <a:spcBef>
                <a:spcPct val="0"/>
              </a:spcBef>
              <a:spcAft>
                <a:spcPts val="1000"/>
              </a:spcAft>
              <a:buClrTx/>
              <a:buSzTx/>
              <a:buFontTx/>
              <a:buNone/>
              <a:tabLst/>
            </a:pPr>
            <a:r>
              <a:rPr lang="en-US" altLang="en-US" sz="1600" b="1" dirty="0">
                <a:solidFill>
                  <a:srgbClr val="583B97"/>
                </a:solidFill>
                <a:latin typeface="Tw Cen MT" panose="020B0602020104020603" pitchFamily="34" charset="0"/>
                <a:ea typeface="SimSun" panose="02010600030101010101" pitchFamily="2" charset="-122"/>
              </a:rPr>
              <a:t>XX</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aphicFrame>
        <p:nvGraphicFramePr>
          <p:cNvPr id="18" name="Object 17">
            <a:extLst>
              <a:ext uri="{FF2B5EF4-FFF2-40B4-BE49-F238E27FC236}">
                <a16:creationId xmlns:a16="http://schemas.microsoft.com/office/drawing/2014/main" id="{76E3D223-DFA7-4F02-8C50-8442B03129CD}"/>
              </a:ext>
            </a:extLst>
          </p:cNvPr>
          <p:cNvGraphicFramePr>
            <a:graphicFrameLocks noChangeAspect="1"/>
          </p:cNvGraphicFramePr>
          <p:nvPr>
            <p:extLst>
              <p:ext uri="{D42A27DB-BD31-4B8C-83A1-F6EECF244321}">
                <p14:modId xmlns:p14="http://schemas.microsoft.com/office/powerpoint/2010/main" val="2919480747"/>
              </p:ext>
            </p:extLst>
          </p:nvPr>
        </p:nvGraphicFramePr>
        <p:xfrm>
          <a:off x="5397104" y="4516186"/>
          <a:ext cx="1199941" cy="207963"/>
        </p:xfrm>
        <a:graphic>
          <a:graphicData uri="http://schemas.openxmlformats.org/presentationml/2006/ole">
            <mc:AlternateContent xmlns:mc="http://schemas.openxmlformats.org/markup-compatibility/2006">
              <mc:Choice xmlns:v="urn:schemas-microsoft-com:vml" Requires="v">
                <p:oleObj spid="_x0000_s3256" name="Worksheet" r:id="rId7" imgW="1305017" imgH="219338" progId="Excel.Sheet.12">
                  <p:embed/>
                </p:oleObj>
              </mc:Choice>
              <mc:Fallback>
                <p:oleObj name="Worksheet" r:id="rId7" imgW="1305017" imgH="219338" progId="Excel.Sheet.12">
                  <p:embed/>
                  <p:pic>
                    <p:nvPicPr>
                      <p:cNvPr id="0" name="Object 23"/>
                      <p:cNvPicPr>
                        <a:picLocks noChangeAspect="1" noChangeArrowheads="1"/>
                      </p:cNvPicPr>
                      <p:nvPr/>
                    </p:nvPicPr>
                    <p:blipFill>
                      <a:blip r:embed="rId8"/>
                      <a:srcRect/>
                      <a:stretch>
                        <a:fillRect/>
                      </a:stretch>
                    </p:blipFill>
                    <p:spPr bwMode="auto">
                      <a:xfrm>
                        <a:off x="5397104" y="4516186"/>
                        <a:ext cx="1199941" cy="207963"/>
                      </a:xfrm>
                      <a:prstGeom prst="rect">
                        <a:avLst/>
                      </a:prstGeom>
                      <a:noFill/>
                      <a:ln>
                        <a:noFill/>
                      </a:ln>
                    </p:spPr>
                  </p:pic>
                </p:oleObj>
              </mc:Fallback>
            </mc:AlternateContent>
          </a:graphicData>
        </a:graphic>
      </p:graphicFrame>
      <p:pic>
        <p:nvPicPr>
          <p:cNvPr id="3097" name="Picture 25" descr="Multi-cluster-sector">
            <a:extLst>
              <a:ext uri="{FF2B5EF4-FFF2-40B4-BE49-F238E27FC236}">
                <a16:creationId xmlns:a16="http://schemas.microsoft.com/office/drawing/2014/main" id="{0E87B4B6-397A-4608-8DF0-08A93DB2FA11}"/>
              </a:ext>
            </a:extLst>
          </p:cNvPr>
          <p:cNvPicPr>
            <a:picLocks noChangeAspect="1" noChangeArrowheads="1"/>
          </p:cNvPicPr>
          <p:nvPr/>
        </p:nvPicPr>
        <p:blipFill>
          <a:blip r:embed="rId9">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541985" y="5427344"/>
            <a:ext cx="271463" cy="269875"/>
          </a:xfrm>
          <a:prstGeom prst="rect">
            <a:avLst/>
          </a:prstGeom>
          <a:noFill/>
          <a:ln>
            <a:noFill/>
          </a:ln>
          <a:effectLst/>
          <a:extLst>
            <a:ext uri="{909E8E84-426E-40DD-AFC4-6F175D3DCCD1}">
              <a14:hiddenFill xmlns:a14="http://schemas.microsoft.com/office/drawing/2010/main">
                <a:solidFill>
                  <a:srgbClr val="2F3E99"/>
                </a:solidFill>
              </a14:hiddenFill>
            </a:ext>
            <a:ext uri="{91240B29-F687-4F45-9708-019B960494DF}">
              <a14:hiddenLine xmlns:a14="http://schemas.microsoft.com/office/drawing/2010/main" w="25400" algn="ctr">
                <a:solidFill>
                  <a:srgbClr val="583B97"/>
                </a:solidFill>
                <a:miter lim="800000"/>
                <a:headEnd/>
                <a:tailEnd/>
              </a14:hiddenLine>
            </a:ext>
            <a:ext uri="{AF507438-7753-43E0-B8FC-AC1667EBCBE1}">
              <a14:hiddenEffects xmlns:a14="http://schemas.microsoft.com/office/drawing/2010/main">
                <a:effectLst>
                  <a:outerShdw dist="35921" dir="2700000" algn="ctr" rotWithShape="0">
                    <a:srgbClr val="583B97"/>
                  </a:outerShdw>
                </a:effectLst>
              </a14:hiddenEffects>
            </a:ext>
          </a:extLst>
        </p:spPr>
      </p:pic>
      <p:pic>
        <p:nvPicPr>
          <p:cNvPr id="3098" name="Picture 26" descr="Meeting">
            <a:extLst>
              <a:ext uri="{FF2B5EF4-FFF2-40B4-BE49-F238E27FC236}">
                <a16:creationId xmlns:a16="http://schemas.microsoft.com/office/drawing/2014/main" id="{93B223A2-6A39-47B7-8C20-36D145F6E471}"/>
              </a:ext>
            </a:extLst>
          </p:cNvPr>
          <p:cNvPicPr>
            <a:picLocks noChangeAspect="1" noChangeArrowheads="1"/>
          </p:cNvPicPr>
          <p:nvPr/>
        </p:nvPicPr>
        <p:blipFill>
          <a:blip r:embed="rId10">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569840" y="6482709"/>
            <a:ext cx="293687" cy="295275"/>
          </a:xfrm>
          <a:prstGeom prst="rect">
            <a:avLst/>
          </a:prstGeom>
          <a:noFill/>
          <a:ln>
            <a:noFill/>
          </a:ln>
          <a:effectLst/>
          <a:extLst>
            <a:ext uri="{909E8E84-426E-40DD-AFC4-6F175D3DCCD1}">
              <a14:hiddenFill xmlns:a14="http://schemas.microsoft.com/office/drawing/2010/main">
                <a:solidFill>
                  <a:srgbClr val="2F3E99"/>
                </a:solidFill>
              </a14:hiddenFill>
            </a:ext>
            <a:ext uri="{91240B29-F687-4F45-9708-019B960494DF}">
              <a14:hiddenLine xmlns:a14="http://schemas.microsoft.com/office/drawing/2010/main" w="25400" algn="ctr">
                <a:solidFill>
                  <a:srgbClr val="583B97"/>
                </a:solidFill>
                <a:miter lim="800000"/>
                <a:headEnd/>
                <a:tailEnd/>
              </a14:hiddenLine>
            </a:ext>
            <a:ext uri="{AF507438-7753-43E0-B8FC-AC1667EBCBE1}">
              <a14:hiddenEffects xmlns:a14="http://schemas.microsoft.com/office/drawing/2010/main">
                <a:effectLst>
                  <a:outerShdw dist="35921" dir="2700000" algn="ctr" rotWithShape="0">
                    <a:srgbClr val="583B97"/>
                  </a:outerShdw>
                </a:effectLst>
              </a14:hiddenEffects>
            </a:ext>
          </a:extLst>
        </p:spPr>
      </p:pic>
      <p:sp>
        <p:nvSpPr>
          <p:cNvPr id="20" name="Text Box 27">
            <a:extLst>
              <a:ext uri="{FF2B5EF4-FFF2-40B4-BE49-F238E27FC236}">
                <a16:creationId xmlns:a16="http://schemas.microsoft.com/office/drawing/2014/main" id="{BD6B9D16-9251-4DD2-A867-B19997494BE1}"/>
              </a:ext>
            </a:extLst>
          </p:cNvPr>
          <p:cNvSpPr txBox="1">
            <a:spLocks noChangeArrowheads="1"/>
          </p:cNvSpPr>
          <p:nvPr/>
        </p:nvSpPr>
        <p:spPr bwMode="auto">
          <a:xfrm>
            <a:off x="3406775" y="7167563"/>
            <a:ext cx="2155825" cy="928687"/>
          </a:xfrm>
          <a:prstGeom prst="rect">
            <a:avLst/>
          </a:prstGeom>
          <a:noFill/>
          <a:ln>
            <a:noFill/>
          </a:ln>
          <a:effectLst/>
          <a:extLst>
            <a:ext uri="{909E8E84-426E-40DD-AFC4-6F175D3DCCD1}">
              <a14:hiddenFill xmlns:a14="http://schemas.microsoft.com/office/drawing/2010/main">
                <a:solidFill>
                  <a:srgbClr val="2F3E99"/>
                </a:solidFill>
              </a14:hiddenFill>
            </a:ext>
            <a:ext uri="{91240B29-F687-4F45-9708-019B960494DF}">
              <a14:hiddenLine xmlns:a14="http://schemas.microsoft.com/office/drawing/2010/main" w="25400" algn="ctr">
                <a:solidFill>
                  <a:srgbClr val="583B97"/>
                </a:solidFill>
                <a:miter lim="800000"/>
                <a:headEnd/>
                <a:tailEnd/>
              </a14:hiddenLine>
            </a:ext>
            <a:ext uri="{AF507438-7753-43E0-B8FC-AC1667EBCBE1}">
              <a14:hiddenEffects xmlns:a14="http://schemas.microsoft.com/office/drawing/2010/main">
                <a:effectLst>
                  <a:outerShdw dist="35921" dir="2700000" algn="ctr" rotWithShape="0">
                    <a:srgbClr val="583B97"/>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292929"/>
                </a:solidFill>
                <a:effectLst/>
                <a:latin typeface="Tw Cen MT" panose="020B0602020104020603" pitchFamily="34" charset="0"/>
              </a:rPr>
              <a:t>Safety audits conducted</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100" b="0" i="0" u="none" strike="noStrike" cap="none" normalizeH="0" baseline="0" dirty="0">
              <a:ln>
                <a:noFill/>
              </a:ln>
              <a:solidFill>
                <a:srgbClr val="292929"/>
              </a:solidFill>
              <a:effectLst/>
              <a:latin typeface="Tw Cen MT" panose="020B0602020104020603"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292929"/>
                </a:solidFill>
                <a:effectLst/>
                <a:latin typeface="Tw Cen MT" panose="020B0602020104020603" pitchFamily="34" charset="0"/>
              </a:rPr>
              <a:t>Agencies utilizing GBVIMS</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1" name="Text Box 28">
            <a:extLst>
              <a:ext uri="{FF2B5EF4-FFF2-40B4-BE49-F238E27FC236}">
                <a16:creationId xmlns:a16="http://schemas.microsoft.com/office/drawing/2014/main" id="{50FBE842-E49C-4A6C-B01D-214B7A1EB289}"/>
              </a:ext>
            </a:extLst>
          </p:cNvPr>
          <p:cNvSpPr txBox="1">
            <a:spLocks noChangeArrowheads="1"/>
          </p:cNvSpPr>
          <p:nvPr/>
        </p:nvSpPr>
        <p:spPr bwMode="auto">
          <a:xfrm>
            <a:off x="2805113" y="7124700"/>
            <a:ext cx="542925" cy="1016000"/>
          </a:xfrm>
          <a:prstGeom prst="rect">
            <a:avLst/>
          </a:prstGeom>
          <a:noFill/>
          <a:ln>
            <a:noFill/>
          </a:ln>
          <a:effectLst/>
          <a:extLst>
            <a:ext uri="{909E8E84-426E-40DD-AFC4-6F175D3DCCD1}">
              <a14:hiddenFill xmlns:a14="http://schemas.microsoft.com/office/drawing/2010/main">
                <a:solidFill>
                  <a:srgbClr val="2F3E99"/>
                </a:solidFill>
              </a14:hiddenFill>
            </a:ext>
            <a:ext uri="{91240B29-F687-4F45-9708-019B960494DF}">
              <a14:hiddenLine xmlns:a14="http://schemas.microsoft.com/office/drawing/2010/main" w="25400" algn="ctr">
                <a:solidFill>
                  <a:srgbClr val="583B97"/>
                </a:solidFill>
                <a:miter lim="800000"/>
                <a:headEnd/>
                <a:tailEnd/>
              </a14:hiddenLine>
            </a:ext>
            <a:ext uri="{AF507438-7753-43E0-B8FC-AC1667EBCBE1}">
              <a14:hiddenEffects xmlns:a14="http://schemas.microsoft.com/office/drawing/2010/main">
                <a:effectLst>
                  <a:outerShdw dist="35921" dir="2700000" algn="ctr" rotWithShape="0">
                    <a:srgbClr val="583B97"/>
                  </a:outerShdw>
                </a:effectLst>
              </a14:hiddenEffects>
            </a:ext>
          </a:extLst>
        </p:spPr>
        <p:txBody>
          <a:bodyPr vert="horz" wrap="square" lIns="36576" tIns="36576" rIns="36576" bIns="36576" numCol="1" anchor="t" anchorCtr="0" compatLnSpc="1">
            <a:prstTxWarp prst="textNoShape">
              <a:avLst/>
            </a:prstTxWarp>
          </a:bodyPr>
          <a:lstStyle/>
          <a:p>
            <a:pPr marL="0" marR="0" lvl="0" indent="0" algn="r" defTabSz="914400" rtl="0" eaLnBrk="0" fontAlgn="base" latinLnBrk="0" hangingPunct="0">
              <a:lnSpc>
                <a:spcPct val="100000"/>
              </a:lnSpc>
              <a:spcBef>
                <a:spcPct val="0"/>
              </a:spcBef>
              <a:spcAft>
                <a:spcPts val="400"/>
              </a:spcAft>
              <a:buClrTx/>
              <a:buSzTx/>
              <a:buFontTx/>
              <a:buNone/>
              <a:tabLst/>
            </a:pPr>
            <a:r>
              <a:rPr kumimoji="0" lang="en-US" altLang="zh-CN" sz="1400" b="1" i="0" u="none" strike="noStrike" cap="none" normalizeH="0" baseline="0" dirty="0">
                <a:ln>
                  <a:noFill/>
                </a:ln>
                <a:solidFill>
                  <a:srgbClr val="583B97"/>
                </a:solidFill>
                <a:effectLst/>
                <a:latin typeface="Tw Cen MT" panose="020B0602020104020603" pitchFamily="34" charset="0"/>
                <a:ea typeface="SimSun" panose="02010600030101010101" pitchFamily="2" charset="-122"/>
              </a:rPr>
              <a:t>XX</a:t>
            </a:r>
          </a:p>
          <a:p>
            <a:pPr marL="0" marR="0" lvl="0" indent="0" algn="r" defTabSz="914400" rtl="0" eaLnBrk="0" fontAlgn="base" latinLnBrk="0" hangingPunct="0">
              <a:lnSpc>
                <a:spcPct val="100000"/>
              </a:lnSpc>
              <a:spcBef>
                <a:spcPct val="0"/>
              </a:spcBef>
              <a:spcAft>
                <a:spcPts val="400"/>
              </a:spcAft>
              <a:buClrTx/>
              <a:buSzTx/>
              <a:buFontTx/>
              <a:buNone/>
              <a:tabLst/>
            </a:pPr>
            <a:endParaRPr kumimoji="0" lang="en-US" altLang="zh-CN" sz="200" b="1" i="0" u="none" strike="noStrike" cap="none" normalizeH="0" baseline="0" dirty="0">
              <a:ln>
                <a:noFill/>
              </a:ln>
              <a:solidFill>
                <a:srgbClr val="583B97"/>
              </a:solidFill>
              <a:effectLst/>
              <a:latin typeface="Tw Cen MT" panose="020B0602020104020603" pitchFamily="34" charset="0"/>
              <a:ea typeface="SimSun" panose="02010600030101010101" pitchFamily="2" charset="-122"/>
            </a:endParaRPr>
          </a:p>
          <a:p>
            <a:pPr marL="0" marR="0" lvl="0" indent="0" algn="r" defTabSz="914400" rtl="0" eaLnBrk="0" fontAlgn="base" latinLnBrk="0" hangingPunct="0">
              <a:lnSpc>
                <a:spcPct val="100000"/>
              </a:lnSpc>
              <a:spcBef>
                <a:spcPct val="0"/>
              </a:spcBef>
              <a:spcAft>
                <a:spcPts val="400"/>
              </a:spcAft>
              <a:buClrTx/>
              <a:buSzTx/>
              <a:buFontTx/>
              <a:buNone/>
              <a:tabLst/>
            </a:pPr>
            <a:r>
              <a:rPr lang="en-US" altLang="en-US" sz="1400" b="1" dirty="0">
                <a:solidFill>
                  <a:srgbClr val="583B97"/>
                </a:solidFill>
                <a:latin typeface="Tw Cen MT" panose="020B0602020104020603" pitchFamily="34" charset="0"/>
                <a:ea typeface="SimSun" panose="02010600030101010101" pitchFamily="2" charset="-122"/>
              </a:rPr>
              <a:t>XX</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3101" name="Picture 29" descr="Assessment">
            <a:extLst>
              <a:ext uri="{FF2B5EF4-FFF2-40B4-BE49-F238E27FC236}">
                <a16:creationId xmlns:a16="http://schemas.microsoft.com/office/drawing/2014/main" id="{30565DF3-5F0A-4F51-AD93-0D2FDFEC2082}"/>
              </a:ext>
            </a:extLst>
          </p:cNvPr>
          <p:cNvPicPr>
            <a:picLocks noChangeAspect="1" noChangeArrowheads="1"/>
          </p:cNvPicPr>
          <p:nvPr/>
        </p:nvPicPr>
        <p:blipFill>
          <a:blip r:embed="rId11">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563813" y="7058818"/>
            <a:ext cx="287338" cy="287338"/>
          </a:xfrm>
          <a:prstGeom prst="rect">
            <a:avLst/>
          </a:prstGeom>
          <a:noFill/>
          <a:ln>
            <a:noFill/>
          </a:ln>
          <a:effectLst/>
          <a:extLst>
            <a:ext uri="{909E8E84-426E-40DD-AFC4-6F175D3DCCD1}">
              <a14:hiddenFill xmlns:a14="http://schemas.microsoft.com/office/drawing/2010/main">
                <a:solidFill>
                  <a:srgbClr val="2F3E99"/>
                </a:solidFill>
              </a14:hiddenFill>
            </a:ext>
            <a:ext uri="{91240B29-F687-4F45-9708-019B960494DF}">
              <a14:hiddenLine xmlns:a14="http://schemas.microsoft.com/office/drawing/2010/main" w="25400" algn="ctr">
                <a:solidFill>
                  <a:srgbClr val="583B97"/>
                </a:solidFill>
                <a:miter lim="800000"/>
                <a:headEnd/>
                <a:tailEnd/>
              </a14:hiddenLine>
            </a:ext>
            <a:ext uri="{AF507438-7753-43E0-B8FC-AC1667EBCBE1}">
              <a14:hiddenEffects xmlns:a14="http://schemas.microsoft.com/office/drawing/2010/main">
                <a:effectLst>
                  <a:outerShdw dist="35921" dir="2700000" algn="ctr" rotWithShape="0">
                    <a:srgbClr val="583B97"/>
                  </a:outerShdw>
                </a:effectLst>
              </a14:hiddenEffects>
            </a:ext>
          </a:extLst>
        </p:spPr>
      </p:pic>
      <p:pic>
        <p:nvPicPr>
          <p:cNvPr id="3102" name="Picture 30" descr="Analysis">
            <a:extLst>
              <a:ext uri="{FF2B5EF4-FFF2-40B4-BE49-F238E27FC236}">
                <a16:creationId xmlns:a16="http://schemas.microsoft.com/office/drawing/2014/main" id="{82DE86C4-0036-40F9-87A7-98E53111777C}"/>
              </a:ext>
            </a:extLst>
          </p:cNvPr>
          <p:cNvPicPr>
            <a:picLocks noChangeAspect="1" noChangeArrowheads="1"/>
          </p:cNvPicPr>
          <p:nvPr/>
        </p:nvPicPr>
        <p:blipFill>
          <a:blip r:embed="rId12">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551982" y="7504908"/>
            <a:ext cx="315912" cy="314325"/>
          </a:xfrm>
          <a:prstGeom prst="rect">
            <a:avLst/>
          </a:prstGeom>
          <a:noFill/>
          <a:ln>
            <a:noFill/>
          </a:ln>
          <a:effectLst/>
          <a:extLst>
            <a:ext uri="{909E8E84-426E-40DD-AFC4-6F175D3DCCD1}">
              <a14:hiddenFill xmlns:a14="http://schemas.microsoft.com/office/drawing/2010/main">
                <a:solidFill>
                  <a:srgbClr val="2F3E99"/>
                </a:solidFill>
              </a14:hiddenFill>
            </a:ext>
            <a:ext uri="{91240B29-F687-4F45-9708-019B960494DF}">
              <a14:hiddenLine xmlns:a14="http://schemas.microsoft.com/office/drawing/2010/main" w="25400" algn="ctr">
                <a:solidFill>
                  <a:srgbClr val="583B97"/>
                </a:solidFill>
                <a:miter lim="800000"/>
                <a:headEnd/>
                <a:tailEnd/>
              </a14:hiddenLine>
            </a:ext>
            <a:ext uri="{AF507438-7753-43E0-B8FC-AC1667EBCBE1}">
              <a14:hiddenEffects xmlns:a14="http://schemas.microsoft.com/office/drawing/2010/main">
                <a:effectLst>
                  <a:outerShdw dist="35921" dir="2700000" algn="ctr" rotWithShape="0">
                    <a:srgbClr val="583B97"/>
                  </a:outerShdw>
                </a:effectLst>
              </a14:hiddenEffects>
            </a:ext>
          </a:extLst>
        </p:spPr>
      </p:pic>
      <p:sp>
        <p:nvSpPr>
          <p:cNvPr id="24" name="Text Box 33">
            <a:extLst>
              <a:ext uri="{FF2B5EF4-FFF2-40B4-BE49-F238E27FC236}">
                <a16:creationId xmlns:a16="http://schemas.microsoft.com/office/drawing/2014/main" id="{D2A991F0-D0EF-4EF9-A0E7-4C6763299A96}"/>
              </a:ext>
            </a:extLst>
          </p:cNvPr>
          <p:cNvSpPr txBox="1">
            <a:spLocks noChangeArrowheads="1"/>
          </p:cNvSpPr>
          <p:nvPr/>
        </p:nvSpPr>
        <p:spPr bwMode="auto">
          <a:xfrm>
            <a:off x="3453210" y="8163708"/>
            <a:ext cx="1870612" cy="1006074"/>
          </a:xfrm>
          <a:prstGeom prst="rect">
            <a:avLst/>
          </a:prstGeom>
          <a:noFill/>
          <a:ln>
            <a:noFill/>
          </a:ln>
          <a:effectLst/>
          <a:extLst>
            <a:ext uri="{909E8E84-426E-40DD-AFC4-6F175D3DCCD1}">
              <a14:hiddenFill xmlns:a14="http://schemas.microsoft.com/office/drawing/2010/main">
                <a:solidFill>
                  <a:srgbClr val="2F3E99"/>
                </a:solidFill>
              </a14:hiddenFill>
            </a:ext>
            <a:ext uri="{91240B29-F687-4F45-9708-019B960494DF}">
              <a14:hiddenLine xmlns:a14="http://schemas.microsoft.com/office/drawing/2010/main" w="25400" algn="ctr">
                <a:solidFill>
                  <a:srgbClr val="583B97"/>
                </a:solidFill>
                <a:miter lim="800000"/>
                <a:headEnd/>
                <a:tailEnd/>
              </a14:hiddenLine>
            </a:ext>
            <a:ext uri="{AF507438-7753-43E0-B8FC-AC1667EBCBE1}">
              <a14:hiddenEffects xmlns:a14="http://schemas.microsoft.com/office/drawing/2010/main">
                <a:effectLst>
                  <a:outerShdw dist="35921" dir="2700000" algn="ctr" rotWithShape="0">
                    <a:srgbClr val="583B97"/>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ts val="1000"/>
              </a:spcAft>
              <a:buClrTx/>
              <a:buSzTx/>
              <a:buFontTx/>
              <a:buNone/>
              <a:tabLst/>
            </a:pPr>
            <a:r>
              <a:rPr kumimoji="0" lang="en-US" altLang="en-US" sz="1100" b="0" i="0" u="none" strike="noStrike" cap="none" normalizeH="0" baseline="0" dirty="0">
                <a:ln>
                  <a:noFill/>
                </a:ln>
                <a:solidFill>
                  <a:srgbClr val="292929"/>
                </a:solidFill>
                <a:effectLst/>
                <a:latin typeface="Tw Cen MT" panose="020B0602020104020603" pitchFamily="34" charset="0"/>
              </a:rPr>
              <a:t>Women and girls of reproductive age received dignity kits</a:t>
            </a:r>
          </a:p>
          <a:p>
            <a:pPr lvl="0" defTabSz="914400" eaLnBrk="0" fontAlgn="base" hangingPunct="0">
              <a:spcBef>
                <a:spcPct val="0"/>
              </a:spcBef>
              <a:spcAft>
                <a:spcPts val="1000"/>
              </a:spcAft>
            </a:pPr>
            <a:r>
              <a:rPr lang="en-US" altLang="en-US" sz="1100" dirty="0">
                <a:solidFill>
                  <a:srgbClr val="292929"/>
                </a:solidFill>
                <a:latin typeface="Tw Cen MT" panose="020B0602020104020603" pitchFamily="34" charset="0"/>
              </a:rPr>
              <a:t>People reached with key GBV messages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5" name="Text Box 34">
            <a:extLst>
              <a:ext uri="{FF2B5EF4-FFF2-40B4-BE49-F238E27FC236}">
                <a16:creationId xmlns:a16="http://schemas.microsoft.com/office/drawing/2014/main" id="{A972F074-2072-4561-AB63-D892DE3659BB}"/>
              </a:ext>
            </a:extLst>
          </p:cNvPr>
          <p:cNvSpPr txBox="1">
            <a:spLocks noChangeArrowheads="1"/>
          </p:cNvSpPr>
          <p:nvPr/>
        </p:nvSpPr>
        <p:spPr bwMode="auto">
          <a:xfrm>
            <a:off x="2820592" y="8216899"/>
            <a:ext cx="574675" cy="877887"/>
          </a:xfrm>
          <a:prstGeom prst="rect">
            <a:avLst/>
          </a:prstGeom>
          <a:noFill/>
          <a:ln>
            <a:noFill/>
          </a:ln>
          <a:effectLst/>
          <a:extLst>
            <a:ext uri="{909E8E84-426E-40DD-AFC4-6F175D3DCCD1}">
              <a14:hiddenFill xmlns:a14="http://schemas.microsoft.com/office/drawing/2010/main">
                <a:solidFill>
                  <a:srgbClr val="2F3E99"/>
                </a:solidFill>
              </a14:hiddenFill>
            </a:ext>
            <a:ext uri="{91240B29-F687-4F45-9708-019B960494DF}">
              <a14:hiddenLine xmlns:a14="http://schemas.microsoft.com/office/drawing/2010/main" w="25400" algn="ctr">
                <a:solidFill>
                  <a:srgbClr val="583B97"/>
                </a:solidFill>
                <a:miter lim="800000"/>
                <a:headEnd/>
                <a:tailEnd/>
              </a14:hiddenLine>
            </a:ext>
            <a:ext uri="{AF507438-7753-43E0-B8FC-AC1667EBCBE1}">
              <a14:hiddenEffects xmlns:a14="http://schemas.microsoft.com/office/drawing/2010/main">
                <a:effectLst>
                  <a:outerShdw dist="35921" dir="2700000" algn="ctr" rotWithShape="0">
                    <a:srgbClr val="583B97"/>
                  </a:outerShdw>
                </a:effectLst>
              </a14:hiddenEffects>
            </a:ext>
          </a:extLst>
        </p:spPr>
        <p:txBody>
          <a:bodyPr vert="horz" wrap="square" lIns="36576" tIns="36576" rIns="36576" bIns="36576" numCol="1"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zh-CN" sz="1600" b="1" i="0" u="none" strike="noStrike" cap="none" normalizeH="0" baseline="0" dirty="0">
                <a:ln>
                  <a:noFill/>
                </a:ln>
                <a:solidFill>
                  <a:srgbClr val="583B97"/>
                </a:solidFill>
                <a:effectLst/>
                <a:latin typeface="Tw Cen MT" panose="020B0602020104020603" pitchFamily="34" charset="0"/>
                <a:ea typeface="SimSun" panose="02010600030101010101" pitchFamily="2" charset="-122"/>
              </a:rPr>
              <a:t>XX</a:t>
            </a:r>
          </a:p>
          <a:p>
            <a:pPr marL="0" marR="0" lvl="0" indent="0" algn="r" defTabSz="914400" rtl="0" eaLnBrk="0" fontAlgn="base" latinLnBrk="0" hangingPunct="0">
              <a:lnSpc>
                <a:spcPct val="100000"/>
              </a:lnSpc>
              <a:spcBef>
                <a:spcPct val="0"/>
              </a:spcBef>
              <a:spcAft>
                <a:spcPct val="0"/>
              </a:spcAft>
              <a:buClrTx/>
              <a:buSzTx/>
              <a:buFontTx/>
              <a:buNone/>
              <a:tabLst/>
            </a:pPr>
            <a:endParaRPr kumimoji="0" lang="en-US" altLang="zh-CN" sz="1600" b="1" i="0" u="none" strike="noStrike" cap="none" normalizeH="0" baseline="0" dirty="0">
              <a:ln>
                <a:noFill/>
              </a:ln>
              <a:solidFill>
                <a:srgbClr val="583B97"/>
              </a:solidFill>
              <a:effectLst/>
              <a:latin typeface="Tw Cen MT" panose="020B0602020104020603" pitchFamily="34" charset="0"/>
              <a:ea typeface="SimSun" panose="02010600030101010101" pitchFamily="2" charset="-122"/>
            </a:endParaRPr>
          </a:p>
          <a:p>
            <a:pPr marL="0" marR="0" lvl="0" indent="0" algn="r" defTabSz="914400" rtl="0" eaLnBrk="0" fontAlgn="base" latinLnBrk="0" hangingPunct="0">
              <a:lnSpc>
                <a:spcPct val="100000"/>
              </a:lnSpc>
              <a:spcBef>
                <a:spcPct val="0"/>
              </a:spcBef>
              <a:spcAft>
                <a:spcPct val="0"/>
              </a:spcAft>
              <a:buClrTx/>
              <a:buSzTx/>
              <a:buFontTx/>
              <a:buNone/>
              <a:tabLst/>
            </a:pPr>
            <a:endParaRPr kumimoji="0" lang="en-US" altLang="zh-CN" sz="500" b="1" i="0" u="none" strike="noStrike" cap="none" normalizeH="0" baseline="0" dirty="0">
              <a:ln>
                <a:noFill/>
              </a:ln>
              <a:solidFill>
                <a:srgbClr val="583B97"/>
              </a:solidFill>
              <a:effectLst/>
              <a:latin typeface="Tw Cen MT" panose="020B0602020104020603" pitchFamily="34" charset="0"/>
              <a:ea typeface="SimSun" panose="02010600030101010101" pitchFamily="2" charset="-122"/>
            </a:endParaRPr>
          </a:p>
          <a:p>
            <a:pPr marL="0" marR="0" lvl="0" indent="0" algn="r" defTabSz="914400" rtl="0" eaLnBrk="0" fontAlgn="base" latinLnBrk="0" hangingPunct="0">
              <a:lnSpc>
                <a:spcPct val="100000"/>
              </a:lnSpc>
              <a:spcBef>
                <a:spcPct val="0"/>
              </a:spcBef>
              <a:spcAft>
                <a:spcPts val="1000"/>
              </a:spcAft>
              <a:buClrTx/>
              <a:buSzTx/>
              <a:buFontTx/>
              <a:buNone/>
              <a:tabLst/>
            </a:pPr>
            <a:r>
              <a:rPr kumimoji="0" lang="en-US" altLang="zh-CN" sz="1600" b="1" i="0" u="none" strike="noStrike" cap="none" normalizeH="0" baseline="0" dirty="0">
                <a:ln>
                  <a:noFill/>
                </a:ln>
                <a:solidFill>
                  <a:srgbClr val="583B97"/>
                </a:solidFill>
                <a:effectLst/>
                <a:latin typeface="Tw Cen MT" panose="020B0602020104020603" pitchFamily="34" charset="0"/>
                <a:ea typeface="SimSun" panose="02010600030101010101" pitchFamily="2" charset="-122"/>
              </a:rPr>
              <a:t>XX</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3107" name="Picture 35" descr="Bucket">
            <a:extLst>
              <a:ext uri="{FF2B5EF4-FFF2-40B4-BE49-F238E27FC236}">
                <a16:creationId xmlns:a16="http://schemas.microsoft.com/office/drawing/2014/main" id="{8B936AFC-5D7A-434D-ACB6-7983817C98C6}"/>
              </a:ext>
            </a:extLst>
          </p:cNvPr>
          <p:cNvPicPr>
            <a:picLocks noChangeAspect="1" noChangeArrowheads="1"/>
          </p:cNvPicPr>
          <p:nvPr/>
        </p:nvPicPr>
        <p:blipFill>
          <a:blip r:embed="rId1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551982" y="8216899"/>
            <a:ext cx="244475" cy="307975"/>
          </a:xfrm>
          <a:prstGeom prst="rect">
            <a:avLst/>
          </a:prstGeom>
          <a:noFill/>
          <a:ln>
            <a:noFill/>
          </a:ln>
          <a:effectLst/>
          <a:extLst>
            <a:ext uri="{909E8E84-426E-40DD-AFC4-6F175D3DCCD1}">
              <a14:hiddenFill xmlns:a14="http://schemas.microsoft.com/office/drawing/2010/main">
                <a:solidFill>
                  <a:srgbClr val="2F3E99"/>
                </a:solidFill>
              </a14:hiddenFill>
            </a:ext>
            <a:ext uri="{91240B29-F687-4F45-9708-019B960494DF}">
              <a14:hiddenLine xmlns:a14="http://schemas.microsoft.com/office/drawing/2010/main" w="25400" algn="ctr">
                <a:solidFill>
                  <a:srgbClr val="583B97"/>
                </a:solidFill>
                <a:miter lim="800000"/>
                <a:headEnd/>
                <a:tailEnd/>
              </a14:hiddenLine>
            </a:ext>
            <a:ext uri="{AF507438-7753-43E0-B8FC-AC1667EBCBE1}">
              <a14:hiddenEffects xmlns:a14="http://schemas.microsoft.com/office/drawing/2010/main">
                <a:effectLst>
                  <a:outerShdw dist="35921" dir="2700000" algn="ctr" rotWithShape="0">
                    <a:srgbClr val="583B97"/>
                  </a:outerShdw>
                </a:effectLst>
              </a14:hiddenEffects>
            </a:ext>
          </a:extLst>
        </p:spPr>
      </p:pic>
      <p:pic>
        <p:nvPicPr>
          <p:cNvPr id="3108" name="Picture 36" descr="Innovation">
            <a:extLst>
              <a:ext uri="{FF2B5EF4-FFF2-40B4-BE49-F238E27FC236}">
                <a16:creationId xmlns:a16="http://schemas.microsoft.com/office/drawing/2014/main" id="{10A0267C-138C-4B2B-9873-2E2AEAA7A370}"/>
              </a:ext>
            </a:extLst>
          </p:cNvPr>
          <p:cNvPicPr>
            <a:picLocks noChangeAspect="1" noChangeArrowheads="1"/>
          </p:cNvPicPr>
          <p:nvPr/>
        </p:nvPicPr>
        <p:blipFill>
          <a:blip r:embed="rId14">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538488" y="8797925"/>
            <a:ext cx="284163" cy="284163"/>
          </a:xfrm>
          <a:prstGeom prst="rect">
            <a:avLst/>
          </a:prstGeom>
          <a:noFill/>
          <a:ln>
            <a:noFill/>
          </a:ln>
          <a:effectLst/>
          <a:extLst>
            <a:ext uri="{909E8E84-426E-40DD-AFC4-6F175D3DCCD1}">
              <a14:hiddenFill xmlns:a14="http://schemas.microsoft.com/office/drawing/2010/main">
                <a:solidFill>
                  <a:srgbClr val="2F3E99"/>
                </a:solidFill>
              </a14:hiddenFill>
            </a:ext>
            <a:ext uri="{91240B29-F687-4F45-9708-019B960494DF}">
              <a14:hiddenLine xmlns:a14="http://schemas.microsoft.com/office/drawing/2010/main" w="25400" algn="ctr">
                <a:solidFill>
                  <a:srgbClr val="583B97"/>
                </a:solidFill>
                <a:miter lim="800000"/>
                <a:headEnd/>
                <a:tailEnd/>
              </a14:hiddenLine>
            </a:ext>
            <a:ext uri="{AF507438-7753-43E0-B8FC-AC1667EBCBE1}">
              <a14:hiddenEffects xmlns:a14="http://schemas.microsoft.com/office/drawing/2010/main">
                <a:effectLst>
                  <a:outerShdw dist="35921" dir="2700000" algn="ctr" rotWithShape="0">
                    <a:srgbClr val="583B97"/>
                  </a:outerShdw>
                </a:effectLst>
              </a14:hiddenEffects>
            </a:ext>
          </a:extLst>
        </p:spPr>
      </p:pic>
      <p:sp>
        <p:nvSpPr>
          <p:cNvPr id="26" name="Text Box 37">
            <a:extLst>
              <a:ext uri="{FF2B5EF4-FFF2-40B4-BE49-F238E27FC236}">
                <a16:creationId xmlns:a16="http://schemas.microsoft.com/office/drawing/2014/main" id="{B2FC06C7-D054-4B8B-8BE0-F89F07C30203}"/>
              </a:ext>
            </a:extLst>
          </p:cNvPr>
          <p:cNvSpPr txBox="1">
            <a:spLocks noChangeArrowheads="1"/>
          </p:cNvSpPr>
          <p:nvPr/>
        </p:nvSpPr>
        <p:spPr bwMode="auto">
          <a:xfrm>
            <a:off x="304322" y="9312276"/>
            <a:ext cx="6605587" cy="212725"/>
          </a:xfrm>
          <a:prstGeom prst="rect">
            <a:avLst/>
          </a:prstGeom>
          <a:noFill/>
          <a:ln>
            <a:noFill/>
          </a:ln>
          <a:effectLst/>
          <a:extLst>
            <a:ext uri="{909E8E84-426E-40DD-AFC4-6F175D3DCCD1}">
              <a14:hiddenFill xmlns:a14="http://schemas.microsoft.com/office/drawing/2010/main">
                <a:solidFill>
                  <a:srgbClr val="2F3E99"/>
                </a:solidFill>
              </a14:hiddenFill>
            </a:ext>
            <a:ext uri="{91240B29-F687-4F45-9708-019B960494DF}">
              <a14:hiddenLine xmlns:a14="http://schemas.microsoft.com/office/drawing/2010/main" w="25400" algn="ctr">
                <a:solidFill>
                  <a:srgbClr val="583B97"/>
                </a:solidFill>
                <a:miter lim="800000"/>
                <a:headEnd/>
                <a:tailEnd/>
              </a14:hiddenLine>
            </a:ext>
            <a:ext uri="{AF507438-7753-43E0-B8FC-AC1667EBCBE1}">
              <a14:hiddenEffects xmlns:a14="http://schemas.microsoft.com/office/drawing/2010/main">
                <a:effectLst>
                  <a:outerShdw dist="35921" dir="2700000" algn="ctr" rotWithShape="0">
                    <a:srgbClr val="583B97"/>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1" u="none" strike="noStrike" cap="none" normalizeH="0" baseline="0" dirty="0">
                <a:ln>
                  <a:noFill/>
                </a:ln>
                <a:solidFill>
                  <a:srgbClr val="606060"/>
                </a:solidFill>
                <a:effectLst/>
                <a:latin typeface="Franklin Gothic Book" panose="020B0503020102020204" pitchFamily="34" charset="0"/>
              </a:rPr>
              <a:t>Note: Figure reported above are cumulative numbers from MONTH to </a:t>
            </a:r>
            <a:r>
              <a:rPr lang="en-US" altLang="en-US" sz="900" i="1" dirty="0">
                <a:solidFill>
                  <a:srgbClr val="606060"/>
                </a:solidFill>
                <a:latin typeface="Franklin Gothic Book" panose="020B0503020102020204" pitchFamily="34" charset="0"/>
              </a:rPr>
              <a:t>MONTH</a:t>
            </a:r>
            <a:r>
              <a:rPr kumimoji="0" lang="en-US" altLang="en-US" sz="900" b="0" i="1" u="none" strike="noStrike" cap="none" normalizeH="0" baseline="0" dirty="0">
                <a:ln>
                  <a:noFill/>
                </a:ln>
                <a:solidFill>
                  <a:srgbClr val="606060"/>
                </a:solidFill>
                <a:effectLst/>
                <a:latin typeface="Franklin Gothic Book" panose="020B0503020102020204" pitchFamily="34" charset="0"/>
              </a:rPr>
              <a:t> YEAR, sourced from.4W or direct partner reporting.</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7" name="Rectangle 38">
            <a:extLst>
              <a:ext uri="{FF2B5EF4-FFF2-40B4-BE49-F238E27FC236}">
                <a16:creationId xmlns:a16="http://schemas.microsoft.com/office/drawing/2014/main" id="{FD9724FA-AB0E-4C0F-BE03-B9FE104DC953}"/>
              </a:ext>
            </a:extLst>
          </p:cNvPr>
          <p:cNvSpPr>
            <a:spLocks noChangeArrowheads="1"/>
          </p:cNvSpPr>
          <p:nvPr/>
        </p:nvSpPr>
        <p:spPr bwMode="auto">
          <a:xfrm>
            <a:off x="-373063" y="888683"/>
            <a:ext cx="2855913" cy="357188"/>
          </a:xfrm>
          <a:prstGeom prst="rect">
            <a:avLst/>
          </a:prstGeom>
          <a:noFill/>
          <a:ln w="19050" algn="ctr">
            <a:solidFill>
              <a:srgbClr val="00B8C0"/>
            </a:solidFill>
            <a:miter lim="800000"/>
            <a:headEnd/>
            <a:tailEnd/>
          </a:ln>
          <a:effectLst/>
          <a:extLst>
            <a:ext uri="{909E8E84-426E-40DD-AFC4-6F175D3DCCD1}">
              <a14:hiddenFill xmlns:a14="http://schemas.microsoft.com/office/drawing/2010/main">
                <a:solidFill>
                  <a:srgbClr val="00B8C0"/>
                </a:solidFill>
              </a14:hiddenFill>
            </a:ext>
            <a:ext uri="{AF507438-7753-43E0-B8FC-AC1667EBCBE1}">
              <a14:hiddenEffects xmlns:a14="http://schemas.microsoft.com/office/drawing/2010/main">
                <a:effectLst>
                  <a:outerShdw dist="35921" dir="2700000" algn="ctr" rotWithShape="0">
                    <a:srgbClr val="583B97"/>
                  </a:outerShdw>
                </a:effectLst>
              </a14:hiddenEffects>
            </a:ext>
          </a:extLst>
        </p:spPr>
        <p:txBody>
          <a:bodyPr vert="horz" wrap="square" lIns="36576" tIns="36576" rIns="36576" bIns="36576" numCol="1" anchor="t" anchorCtr="0" compatLnSpc="1">
            <a:prstTxWarp prst="textNoShape">
              <a:avLst/>
            </a:prstTxWarp>
          </a:bodyPr>
          <a:lstStyle/>
          <a:p>
            <a:endParaRPr lang="en-US"/>
          </a:p>
        </p:txBody>
      </p:sp>
      <p:sp>
        <p:nvSpPr>
          <p:cNvPr id="28" name="Text Box 39">
            <a:extLst>
              <a:ext uri="{FF2B5EF4-FFF2-40B4-BE49-F238E27FC236}">
                <a16:creationId xmlns:a16="http://schemas.microsoft.com/office/drawing/2014/main" id="{0B849B29-A9A9-42E7-80DC-37C73D109022}"/>
              </a:ext>
            </a:extLst>
          </p:cNvPr>
          <p:cNvSpPr txBox="1">
            <a:spLocks noChangeArrowheads="1"/>
          </p:cNvSpPr>
          <p:nvPr/>
        </p:nvSpPr>
        <p:spPr bwMode="auto">
          <a:xfrm>
            <a:off x="-3282950" y="4264025"/>
            <a:ext cx="3263900" cy="3762372"/>
          </a:xfrm>
          <a:prstGeom prst="rect">
            <a:avLst/>
          </a:prstGeom>
          <a:solidFill>
            <a:srgbClr val="CCF1F3"/>
          </a:solidFill>
          <a:ln w="25400" algn="ctr">
            <a:solidFill>
              <a:srgbClr val="00B8C0"/>
            </a:solidFill>
            <a:miter lim="800000"/>
            <a:headEnd/>
            <a:tailEnd/>
          </a:ln>
          <a:effectLst/>
          <a:extLst>
            <a:ext uri="{AF507438-7753-43E0-B8FC-AC1667EBCBE1}">
              <a14:hiddenEffects xmlns:a14="http://schemas.microsoft.com/office/drawing/2010/main">
                <a:effectLst>
                  <a:outerShdw dist="35921" dir="2700000" algn="ctr" rotWithShape="0">
                    <a:srgbClr val="583B97"/>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ts val="300"/>
              </a:spcAft>
              <a:buClrTx/>
              <a:buSzTx/>
              <a:buFontTx/>
              <a:buNone/>
              <a:tabLst/>
            </a:pPr>
            <a:r>
              <a:rPr kumimoji="0" lang="en-US" altLang="en-US" sz="900" b="1" i="0" u="none" strike="noStrike" cap="none" normalizeH="0" baseline="0" dirty="0">
                <a:ln>
                  <a:noFill/>
                </a:ln>
                <a:solidFill>
                  <a:srgbClr val="4D4D4D"/>
                </a:solidFill>
                <a:effectLst/>
                <a:latin typeface="Franklin Gothic Book" panose="020B0503020102020204" pitchFamily="34" charset="0"/>
              </a:rPr>
              <a:t>Annotation: in this session, provide progress, achievement vs. targets against HRP objectives. The following elements to be confirmed by the coordinator:</a:t>
            </a:r>
          </a:p>
          <a:p>
            <a:pPr marL="0" marR="0" lvl="0" indent="0" algn="l" defTabSz="914400" rtl="0" eaLnBrk="0" fontAlgn="base" latinLnBrk="0" hangingPunct="0">
              <a:lnSpc>
                <a:spcPct val="100000"/>
              </a:lnSpc>
              <a:spcBef>
                <a:spcPct val="0"/>
              </a:spcBef>
              <a:spcAft>
                <a:spcPts val="300"/>
              </a:spcAft>
              <a:buClrTx/>
              <a:buSzPts val="1000"/>
              <a:buFont typeface="Symbol" panose="05050102010706020507" pitchFamily="18" charset="2"/>
              <a:buChar char="·"/>
              <a:tabLst/>
            </a:pPr>
            <a:r>
              <a:rPr kumimoji="0" lang="en-US" altLang="en-US" sz="900" b="0" i="0" u="none" strike="noStrike" cap="none" normalizeH="0" baseline="0" dirty="0">
                <a:ln>
                  <a:noFill/>
                </a:ln>
                <a:solidFill>
                  <a:srgbClr val="4D4D4D"/>
                </a:solidFill>
                <a:effectLst/>
                <a:latin typeface="Franklin Gothic Book" panose="020B0503020102020204" pitchFamily="34" charset="0"/>
              </a:rPr>
              <a:t>  Objectives to report</a:t>
            </a:r>
          </a:p>
          <a:p>
            <a:pPr marL="0" marR="0" lvl="0" indent="0" algn="l" defTabSz="914400" rtl="0" eaLnBrk="0" fontAlgn="base" latinLnBrk="0" hangingPunct="0">
              <a:lnSpc>
                <a:spcPct val="100000"/>
              </a:lnSpc>
              <a:spcBef>
                <a:spcPct val="0"/>
              </a:spcBef>
              <a:spcAft>
                <a:spcPts val="300"/>
              </a:spcAft>
              <a:buClrTx/>
              <a:buSzPts val="1000"/>
              <a:buFont typeface="Symbol" panose="05050102010706020507" pitchFamily="18" charset="2"/>
              <a:buChar char="·"/>
              <a:tabLst/>
            </a:pPr>
            <a:r>
              <a:rPr kumimoji="0" lang="en-US" altLang="en-US" sz="900" b="0" i="0" u="none" strike="noStrike" cap="none" normalizeH="0" baseline="0" dirty="0">
                <a:ln>
                  <a:noFill/>
                </a:ln>
                <a:solidFill>
                  <a:srgbClr val="4D4D4D"/>
                </a:solidFill>
                <a:effectLst/>
                <a:latin typeface="Franklin Gothic Book" panose="020B0503020102020204" pitchFamily="34" charset="0"/>
              </a:rPr>
              <a:t>  Indicators to report (take into account how well it reflects the objective, also there is some progress to report, we don’t want to </a:t>
            </a:r>
            <a:r>
              <a:rPr lang="en-US" altLang="en-US" sz="900" dirty="0">
                <a:solidFill>
                  <a:srgbClr val="4D4D4D"/>
                </a:solidFill>
                <a:latin typeface="Franklin Gothic Book" panose="020B0503020102020204" pitchFamily="34" charset="0"/>
              </a:rPr>
              <a:t>have zero progress</a:t>
            </a:r>
            <a:r>
              <a:rPr kumimoji="0" lang="en-US" altLang="en-US" sz="900" b="0" i="0" u="none" strike="noStrike" cap="none" normalizeH="0" baseline="0" dirty="0">
                <a:ln>
                  <a:noFill/>
                </a:ln>
                <a:solidFill>
                  <a:srgbClr val="4D4D4D"/>
                </a:solidFill>
                <a:effectLst/>
                <a:latin typeface="Franklin Gothic Book" panose="020B0503020102020204" pitchFamily="34" charset="0"/>
              </a:rPr>
              <a:t> everywhere).</a:t>
            </a:r>
          </a:p>
          <a:p>
            <a:pPr marL="0" marR="0" lvl="0" indent="0" algn="l" defTabSz="914400" rtl="0" eaLnBrk="0" fontAlgn="base" latinLnBrk="0" hangingPunct="0">
              <a:lnSpc>
                <a:spcPct val="100000"/>
              </a:lnSpc>
              <a:spcBef>
                <a:spcPct val="0"/>
              </a:spcBef>
              <a:spcAft>
                <a:spcPts val="300"/>
              </a:spcAft>
              <a:buClrTx/>
              <a:buSzPts val="1000"/>
              <a:buFont typeface="Symbol" panose="05050102010706020507" pitchFamily="18" charset="2"/>
              <a:buChar char="·"/>
              <a:tabLst/>
            </a:pPr>
            <a:r>
              <a:rPr kumimoji="0" lang="en-US" altLang="en-US" sz="900" b="0" i="0" u="none" strike="noStrike" cap="none" normalizeH="0" baseline="0" dirty="0">
                <a:ln>
                  <a:noFill/>
                </a:ln>
                <a:solidFill>
                  <a:srgbClr val="4D4D4D"/>
                </a:solidFill>
                <a:effectLst/>
                <a:latin typeface="Franklin Gothic Book" panose="020B0503020102020204" pitchFamily="34" charset="0"/>
              </a:rPr>
              <a:t>  Source of data </a:t>
            </a:r>
          </a:p>
          <a:p>
            <a:pPr marL="0" marR="0" lvl="0" indent="0" algn="l" defTabSz="914400" rtl="0" eaLnBrk="0" fontAlgn="base" latinLnBrk="0" hangingPunct="0">
              <a:lnSpc>
                <a:spcPct val="100000"/>
              </a:lnSpc>
              <a:spcBef>
                <a:spcPct val="0"/>
              </a:spcBef>
              <a:spcAft>
                <a:spcPts val="300"/>
              </a:spcAft>
              <a:buClrTx/>
              <a:buSzTx/>
              <a:buFontTx/>
              <a:buNone/>
              <a:tabLst/>
            </a:pPr>
            <a:r>
              <a:rPr kumimoji="0" lang="en-US" altLang="en-US" sz="900" b="1" i="0" u="none" strike="noStrike" cap="none" normalizeH="0" baseline="0" dirty="0">
                <a:ln>
                  <a:noFill/>
                </a:ln>
                <a:solidFill>
                  <a:srgbClr val="4D4D4D"/>
                </a:solidFill>
                <a:effectLst/>
                <a:latin typeface="Franklin Gothic Book" panose="020B0503020102020204" pitchFamily="34" charset="0"/>
              </a:rPr>
              <a:t>It is also recommended that we illustrate what this progress means. The reporting of the progress is better paired with analysis/explanation of needs and targets. </a:t>
            </a:r>
          </a:p>
          <a:p>
            <a:pPr marL="0" marR="0" lvl="0" indent="0" algn="l" defTabSz="914400" rtl="0" eaLnBrk="0" fontAlgn="base" latinLnBrk="0" hangingPunct="0">
              <a:lnSpc>
                <a:spcPct val="100000"/>
              </a:lnSpc>
              <a:spcBef>
                <a:spcPct val="0"/>
              </a:spcBef>
              <a:spcAft>
                <a:spcPts val="300"/>
              </a:spcAft>
              <a:buClrTx/>
              <a:buSzTx/>
              <a:buFontTx/>
              <a:buNone/>
              <a:tabLst/>
            </a:pPr>
            <a:r>
              <a:rPr kumimoji="0" lang="en-US" altLang="en-US" sz="900" b="0" i="0" u="none" strike="noStrike" cap="none" normalizeH="0" baseline="0" dirty="0">
                <a:ln>
                  <a:noFill/>
                </a:ln>
                <a:solidFill>
                  <a:srgbClr val="4D4D4D"/>
                </a:solidFill>
                <a:effectLst/>
                <a:latin typeface="Franklin Gothic Book" panose="020B0503020102020204" pitchFamily="34" charset="0"/>
              </a:rPr>
              <a:t>Option 1: Show progress against target (visuals </a:t>
            </a:r>
            <a:r>
              <a:rPr lang="en-US" altLang="en-US" sz="900" dirty="0">
                <a:solidFill>
                  <a:srgbClr val="4D4D4D"/>
                </a:solidFill>
                <a:latin typeface="Franklin Gothic Book" panose="020B0503020102020204" pitchFamily="34" charset="0"/>
              </a:rPr>
              <a:t>such as </a:t>
            </a:r>
            <a:r>
              <a:rPr kumimoji="0" lang="en-US" altLang="en-US" sz="900" b="0" i="0" u="none" strike="noStrike" cap="none" normalizeH="0" baseline="0" dirty="0">
                <a:ln>
                  <a:noFill/>
                </a:ln>
                <a:solidFill>
                  <a:srgbClr val="4D4D4D"/>
                </a:solidFill>
                <a:effectLst/>
                <a:latin typeface="Franklin Gothic Book" panose="020B0503020102020204" pitchFamily="34" charset="0"/>
              </a:rPr>
              <a:t>progress bar, percentage etc.) </a:t>
            </a:r>
          </a:p>
          <a:p>
            <a:pPr marL="0" marR="0" lvl="0" indent="0" algn="l" defTabSz="914400" rtl="0" eaLnBrk="0" fontAlgn="base" latinLnBrk="0" hangingPunct="0">
              <a:lnSpc>
                <a:spcPct val="100000"/>
              </a:lnSpc>
              <a:spcBef>
                <a:spcPct val="0"/>
              </a:spcBef>
              <a:spcAft>
                <a:spcPts val="300"/>
              </a:spcAft>
              <a:buClrTx/>
              <a:buSzTx/>
              <a:buFontTx/>
              <a:buNone/>
              <a:tabLst/>
            </a:pPr>
            <a:r>
              <a:rPr kumimoji="0" lang="en-US" altLang="en-US" sz="900" b="0" i="0" u="none" strike="noStrike" cap="none" normalizeH="0" baseline="0" dirty="0">
                <a:ln>
                  <a:noFill/>
                </a:ln>
                <a:solidFill>
                  <a:srgbClr val="4D4D4D"/>
                </a:solidFill>
                <a:effectLst/>
                <a:latin typeface="Franklin Gothic Book" panose="020B0503020102020204" pitchFamily="34" charset="0"/>
              </a:rPr>
              <a:t>Option 2: Provide narratives on what the progress means in comparison to the needs, including but not limited to:</a:t>
            </a:r>
          </a:p>
          <a:p>
            <a:pPr marL="0" marR="0" lvl="0" indent="0" algn="l" defTabSz="914400" rtl="0" eaLnBrk="0" fontAlgn="base" latinLnBrk="0" hangingPunct="0">
              <a:lnSpc>
                <a:spcPct val="100000"/>
              </a:lnSpc>
              <a:spcBef>
                <a:spcPct val="0"/>
              </a:spcBef>
              <a:spcAft>
                <a:spcPts val="300"/>
              </a:spcAft>
              <a:buClrTx/>
              <a:buSzPts val="1000"/>
              <a:buFont typeface="Symbol" panose="05050102010706020507" pitchFamily="18" charset="2"/>
              <a:buChar char="*"/>
              <a:tabLst/>
            </a:pPr>
            <a:r>
              <a:rPr kumimoji="0" lang="en-US" altLang="en-US" sz="900" b="0" i="0" u="none" strike="noStrike" cap="none" normalizeH="0" baseline="0" dirty="0">
                <a:ln>
                  <a:noFill/>
                </a:ln>
                <a:solidFill>
                  <a:srgbClr val="4D4D4D"/>
                </a:solidFill>
                <a:effectLst/>
                <a:latin typeface="Franklin Gothic Book" panose="020B0503020102020204" pitchFamily="34" charset="0"/>
              </a:rPr>
              <a:t>Is current progress sufficient to cover the needs?</a:t>
            </a:r>
          </a:p>
          <a:p>
            <a:pPr marL="0" marR="0" lvl="0" indent="0" algn="l" defTabSz="914400" rtl="0" eaLnBrk="0" fontAlgn="base" latinLnBrk="0" hangingPunct="0">
              <a:lnSpc>
                <a:spcPct val="100000"/>
              </a:lnSpc>
              <a:spcBef>
                <a:spcPct val="0"/>
              </a:spcBef>
              <a:spcAft>
                <a:spcPts val="300"/>
              </a:spcAft>
              <a:buClrTx/>
              <a:buSzPts val="1000"/>
              <a:buFont typeface="Symbol" panose="05050102010706020507" pitchFamily="18" charset="2"/>
              <a:buChar char="*"/>
              <a:tabLst/>
            </a:pPr>
            <a:r>
              <a:rPr kumimoji="0" lang="en-US" altLang="en-US" sz="900" b="0" i="0" u="none" strike="noStrike" cap="none" normalizeH="0" baseline="0" dirty="0">
                <a:ln>
                  <a:noFill/>
                </a:ln>
                <a:solidFill>
                  <a:srgbClr val="4D4D4D"/>
                </a:solidFill>
                <a:effectLst/>
                <a:latin typeface="Franklin Gothic Book" panose="020B0503020102020204" pitchFamily="34" charset="0"/>
              </a:rPr>
              <a:t>What aid is expected to be further delivered? Where and how?</a:t>
            </a:r>
          </a:p>
          <a:p>
            <a:pPr marL="0" marR="0" lvl="0" indent="0" algn="l" defTabSz="914400" rtl="0" eaLnBrk="0" fontAlgn="base" latinLnBrk="0" hangingPunct="0">
              <a:lnSpc>
                <a:spcPct val="100000"/>
              </a:lnSpc>
              <a:spcBef>
                <a:spcPct val="0"/>
              </a:spcBef>
              <a:spcAft>
                <a:spcPts val="300"/>
              </a:spcAft>
              <a:buClrTx/>
              <a:buSzPts val="1000"/>
              <a:buFont typeface="Symbol" panose="05050102010706020507" pitchFamily="18" charset="2"/>
              <a:buChar char="*"/>
              <a:tabLst/>
            </a:pPr>
            <a:r>
              <a:rPr kumimoji="0" lang="en-US" altLang="en-US" sz="900" b="0" i="0" u="none" strike="noStrike" cap="none" normalizeH="0" baseline="0" dirty="0">
                <a:ln>
                  <a:noFill/>
                </a:ln>
                <a:solidFill>
                  <a:srgbClr val="4D4D4D"/>
                </a:solidFill>
                <a:effectLst/>
                <a:latin typeface="Franklin Gothic Book" panose="020B0503020102020204" pitchFamily="34" charset="0"/>
              </a:rPr>
              <a:t>What are some lessons learnt carrying out the </a:t>
            </a:r>
            <a:r>
              <a:rPr kumimoji="0" lang="en-US" altLang="en-US" sz="900" b="0" i="0" u="none" strike="noStrike" cap="none" normalizeH="0" baseline="0" dirty="0" err="1">
                <a:ln>
                  <a:noFill/>
                </a:ln>
                <a:solidFill>
                  <a:srgbClr val="4D4D4D"/>
                </a:solidFill>
                <a:effectLst/>
                <a:latin typeface="Franklin Gothic Book" panose="020B0503020102020204" pitchFamily="34" charset="0"/>
              </a:rPr>
              <a:t>programmes</a:t>
            </a:r>
            <a:r>
              <a:rPr kumimoji="0" lang="en-US" altLang="en-US" sz="900" b="0" i="0" u="none" strike="noStrike" cap="none" normalizeH="0" baseline="0" dirty="0">
                <a:ln>
                  <a:noFill/>
                </a:ln>
                <a:solidFill>
                  <a:srgbClr val="4D4D4D"/>
                </a:solidFill>
                <a:effectLst/>
                <a:latin typeface="Franklin Gothic Book" panose="020B0503020102020204" pitchFamily="34" charset="0"/>
              </a:rPr>
              <a:t>? Areas of improvement?</a:t>
            </a:r>
          </a:p>
          <a:p>
            <a:pPr lvl="0" defTabSz="914400" eaLnBrk="0" fontAlgn="base" hangingPunct="0">
              <a:spcBef>
                <a:spcPct val="0"/>
              </a:spcBef>
              <a:spcAft>
                <a:spcPts val="300"/>
              </a:spcAft>
              <a:buSzPts val="1000"/>
            </a:pPr>
            <a:r>
              <a:rPr lang="en-US" altLang="en-US" sz="900" dirty="0">
                <a:solidFill>
                  <a:srgbClr val="4D4D4D"/>
                </a:solidFill>
                <a:latin typeface="Franklin Gothic Book" panose="020B0503020102020204" pitchFamily="34" charset="0"/>
              </a:rPr>
              <a:t>Option 3: show the breakdown of different beneficiary by affected group (IDPs, refugees, migrants, nationalities etc.)</a:t>
            </a:r>
          </a:p>
          <a:p>
            <a:pPr marL="0" marR="0" lvl="0" indent="0" algn="l" defTabSz="914400" rtl="0" eaLnBrk="0" fontAlgn="base" latinLnBrk="0" hangingPunct="0">
              <a:lnSpc>
                <a:spcPct val="100000"/>
              </a:lnSpc>
              <a:spcBef>
                <a:spcPct val="0"/>
              </a:spcBef>
              <a:spcAft>
                <a:spcPts val="300"/>
              </a:spcAft>
              <a:buClrTx/>
              <a:buSzPts val="1000"/>
              <a:buFont typeface="Symbol" panose="05050102010706020507" pitchFamily="18" charset="2"/>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cxnSp>
        <p:nvCxnSpPr>
          <p:cNvPr id="3112" name="AutoShape 40">
            <a:extLst>
              <a:ext uri="{FF2B5EF4-FFF2-40B4-BE49-F238E27FC236}">
                <a16:creationId xmlns:a16="http://schemas.microsoft.com/office/drawing/2014/main" id="{0E96E858-7BD7-4EB3-9B6E-DF7D9C2F6F88}"/>
              </a:ext>
            </a:extLst>
          </p:cNvPr>
          <p:cNvCxnSpPr>
            <a:cxnSpLocks noChangeShapeType="1"/>
          </p:cNvCxnSpPr>
          <p:nvPr/>
        </p:nvCxnSpPr>
        <p:spPr bwMode="auto">
          <a:xfrm>
            <a:off x="184150" y="6880381"/>
            <a:ext cx="6445250" cy="0"/>
          </a:xfrm>
          <a:prstGeom prst="straightConnector1">
            <a:avLst/>
          </a:prstGeom>
          <a:noFill/>
          <a:ln w="6350" algn="ctr">
            <a:solidFill>
              <a:srgbClr val="C0C0C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583B97"/>
                  </a:outerShdw>
                </a:effectLst>
              </a14:hiddenEffects>
            </a:ext>
          </a:extLst>
        </p:spPr>
      </p:cxnSp>
      <p:sp>
        <p:nvSpPr>
          <p:cNvPr id="45" name="Text Box 2">
            <a:extLst>
              <a:ext uri="{FF2B5EF4-FFF2-40B4-BE49-F238E27FC236}">
                <a16:creationId xmlns:a16="http://schemas.microsoft.com/office/drawing/2014/main" id="{70830D40-36A8-415D-B839-2FDB3296705A}"/>
              </a:ext>
            </a:extLst>
          </p:cNvPr>
          <p:cNvSpPr txBox="1">
            <a:spLocks noChangeArrowheads="1"/>
          </p:cNvSpPr>
          <p:nvPr/>
        </p:nvSpPr>
        <p:spPr bwMode="auto">
          <a:xfrm>
            <a:off x="5980112" y="419100"/>
            <a:ext cx="973138" cy="285750"/>
          </a:xfrm>
          <a:prstGeom prst="rect">
            <a:avLst/>
          </a:prstGeom>
          <a:noFill/>
          <a:ln>
            <a:noFill/>
          </a:ln>
          <a:effectLst/>
          <a:extLst>
            <a:ext uri="{909E8E84-426E-40DD-AFC4-6F175D3DCCD1}">
              <a14:hiddenFill xmlns:a14="http://schemas.microsoft.com/office/drawing/2010/main">
                <a:solidFill>
                  <a:srgbClr val="2F3E99"/>
                </a:solidFill>
              </a14:hiddenFill>
            </a:ext>
            <a:ext uri="{91240B29-F687-4F45-9708-019B960494DF}">
              <a14:hiddenLine xmlns:a14="http://schemas.microsoft.com/office/drawing/2010/main" w="25400" algn="ctr">
                <a:solidFill>
                  <a:srgbClr val="583B97"/>
                </a:solidFill>
                <a:miter lim="800000"/>
                <a:headEnd/>
                <a:tailEnd/>
              </a14:hiddenLine>
            </a:ext>
            <a:ext uri="{AF507438-7753-43E0-B8FC-AC1667EBCBE1}">
              <a14:hiddenEffects xmlns:a14="http://schemas.microsoft.com/office/drawing/2010/main">
                <a:effectLst>
                  <a:outerShdw dist="35921" dir="2700000" algn="ctr" rotWithShape="0">
                    <a:srgbClr val="583B97"/>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zh-CN" sz="1200" dirty="0">
                <a:solidFill>
                  <a:srgbClr val="583B97"/>
                </a:solidFill>
                <a:latin typeface="Tw Cen MT" panose="020B0602020104020603" pitchFamily="34" charset="0"/>
                <a:ea typeface="SimSun" panose="02010600030101010101" pitchFamily="2" charset="-122"/>
              </a:rPr>
              <a:t>Month</a:t>
            </a:r>
            <a:r>
              <a:rPr kumimoji="0" lang="en-US" altLang="zh-CN" sz="1200" b="0" i="0" u="none" strike="noStrike" cap="none" normalizeH="0" baseline="0" dirty="0">
                <a:ln>
                  <a:noFill/>
                </a:ln>
                <a:solidFill>
                  <a:srgbClr val="583B97"/>
                </a:solidFill>
                <a:effectLst/>
                <a:latin typeface="Tw Cen MT" panose="020B0602020104020603" pitchFamily="34" charset="0"/>
                <a:ea typeface="SimSun" panose="02010600030101010101" pitchFamily="2" charset="-122"/>
              </a:rPr>
              <a:t> Year</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31" name="Picture 30">
            <a:extLst>
              <a:ext uri="{FF2B5EF4-FFF2-40B4-BE49-F238E27FC236}">
                <a16:creationId xmlns:a16="http://schemas.microsoft.com/office/drawing/2014/main" id="{C57FA5A5-386F-44F7-AC15-5BEEB37CE60F}"/>
              </a:ext>
            </a:extLst>
          </p:cNvPr>
          <p:cNvPicPr>
            <a:picLocks noChangeAspect="1"/>
          </p:cNvPicPr>
          <p:nvPr/>
        </p:nvPicPr>
        <p:blipFill>
          <a:blip r:embed="rId15">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2542061" y="5824583"/>
            <a:ext cx="321466" cy="214739"/>
          </a:xfrm>
          <a:prstGeom prst="rect">
            <a:avLst/>
          </a:prstGeom>
        </p:spPr>
      </p:pic>
      <p:pic>
        <p:nvPicPr>
          <p:cNvPr id="48" name="Picture 47">
            <a:extLst>
              <a:ext uri="{FF2B5EF4-FFF2-40B4-BE49-F238E27FC236}">
                <a16:creationId xmlns:a16="http://schemas.microsoft.com/office/drawing/2014/main" id="{CC4E41FF-16EC-4DC1-99FB-8E6394D65595}"/>
              </a:ext>
            </a:extLst>
          </p:cNvPr>
          <p:cNvPicPr>
            <a:picLocks noChangeAspect="1"/>
          </p:cNvPicPr>
          <p:nvPr/>
        </p:nvPicPr>
        <p:blipFill>
          <a:blip r:embed="rId15">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2534721" y="6143965"/>
            <a:ext cx="321466" cy="214739"/>
          </a:xfrm>
          <a:prstGeom prst="rect">
            <a:avLst/>
          </a:prstGeom>
        </p:spPr>
      </p:pic>
      <p:sp>
        <p:nvSpPr>
          <p:cNvPr id="2" name="Rectangle 1">
            <a:extLst>
              <a:ext uri="{FF2B5EF4-FFF2-40B4-BE49-F238E27FC236}">
                <a16:creationId xmlns:a16="http://schemas.microsoft.com/office/drawing/2014/main" id="{9FEC7F5F-C90A-4ED8-9051-E854225DE497}"/>
              </a:ext>
            </a:extLst>
          </p:cNvPr>
          <p:cNvSpPr/>
          <p:nvPr/>
        </p:nvSpPr>
        <p:spPr>
          <a:xfrm>
            <a:off x="4321714" y="1731858"/>
            <a:ext cx="1815746" cy="646331"/>
          </a:xfrm>
          <a:prstGeom prst="rect">
            <a:avLst/>
          </a:prstGeom>
          <a:solidFill>
            <a:schemeClr val="accent1">
              <a:lumMod val="20000"/>
              <a:lumOff val="80000"/>
            </a:schemeClr>
          </a:solidFill>
          <a:ln>
            <a:solidFill>
              <a:schemeClr val="tx2">
                <a:lumMod val="60000"/>
                <a:lumOff val="40000"/>
              </a:schemeClr>
            </a:solidFill>
          </a:ln>
        </p:spPr>
        <p:txBody>
          <a:bodyPr wrap="square">
            <a:spAutoFit/>
          </a:bodyPr>
          <a:lstStyle/>
          <a:p>
            <a:pPr algn="ctr"/>
            <a:r>
              <a:rPr lang="en-US" altLang="en-US" sz="1200" b="1" dirty="0">
                <a:solidFill>
                  <a:srgbClr val="9C83BD"/>
                </a:solidFill>
                <a:latin typeface="Franklin Gothic Book" panose="020B0503020102020204" pitchFamily="34" charset="0"/>
              </a:rPr>
              <a:t>EXAMPLE MAP ON OPERATIONAL PRESENCE</a:t>
            </a:r>
            <a:endParaRPr lang="en-US" sz="1200" dirty="0"/>
          </a:p>
        </p:txBody>
      </p:sp>
      <p:sp>
        <p:nvSpPr>
          <p:cNvPr id="50" name="Rectangle 49">
            <a:extLst>
              <a:ext uri="{FF2B5EF4-FFF2-40B4-BE49-F238E27FC236}">
                <a16:creationId xmlns:a16="http://schemas.microsoft.com/office/drawing/2014/main" id="{04985D7E-B77E-494C-BA77-C3F20FDD10EE}"/>
              </a:ext>
            </a:extLst>
          </p:cNvPr>
          <p:cNvSpPr/>
          <p:nvPr/>
        </p:nvSpPr>
        <p:spPr>
          <a:xfrm>
            <a:off x="604654" y="3948303"/>
            <a:ext cx="1547218" cy="276999"/>
          </a:xfrm>
          <a:prstGeom prst="rect">
            <a:avLst/>
          </a:prstGeom>
          <a:solidFill>
            <a:schemeClr val="accent1">
              <a:lumMod val="20000"/>
              <a:lumOff val="80000"/>
            </a:schemeClr>
          </a:solidFill>
          <a:ln>
            <a:solidFill>
              <a:schemeClr val="tx2">
                <a:lumMod val="60000"/>
                <a:lumOff val="40000"/>
              </a:schemeClr>
            </a:solidFill>
          </a:ln>
        </p:spPr>
        <p:txBody>
          <a:bodyPr wrap="none">
            <a:spAutoFit/>
          </a:bodyPr>
          <a:lstStyle/>
          <a:p>
            <a:r>
              <a:rPr lang="en-US" altLang="en-US" sz="1200" b="1" dirty="0">
                <a:solidFill>
                  <a:srgbClr val="9C83BD"/>
                </a:solidFill>
                <a:latin typeface="Franklin Gothic Book" panose="020B0503020102020204" pitchFamily="34" charset="0"/>
              </a:rPr>
              <a:t>EXAMPLE OBJECTIVE</a:t>
            </a:r>
            <a:endParaRPr lang="en-US" sz="1200" dirty="0"/>
          </a:p>
        </p:txBody>
      </p:sp>
      <p:sp>
        <p:nvSpPr>
          <p:cNvPr id="51" name="Rectangle 50">
            <a:extLst>
              <a:ext uri="{FF2B5EF4-FFF2-40B4-BE49-F238E27FC236}">
                <a16:creationId xmlns:a16="http://schemas.microsoft.com/office/drawing/2014/main" id="{294ECAE1-990C-4B93-9A8A-69462E2D4BB7}"/>
              </a:ext>
            </a:extLst>
          </p:cNvPr>
          <p:cNvSpPr/>
          <p:nvPr/>
        </p:nvSpPr>
        <p:spPr>
          <a:xfrm>
            <a:off x="3371697" y="3952091"/>
            <a:ext cx="1543436" cy="276999"/>
          </a:xfrm>
          <a:prstGeom prst="rect">
            <a:avLst/>
          </a:prstGeom>
          <a:solidFill>
            <a:schemeClr val="accent1">
              <a:lumMod val="20000"/>
              <a:lumOff val="80000"/>
            </a:schemeClr>
          </a:solidFill>
          <a:ln>
            <a:solidFill>
              <a:schemeClr val="tx2">
                <a:lumMod val="60000"/>
                <a:lumOff val="40000"/>
              </a:schemeClr>
            </a:solidFill>
          </a:ln>
        </p:spPr>
        <p:txBody>
          <a:bodyPr wrap="none">
            <a:spAutoFit/>
          </a:bodyPr>
          <a:lstStyle/>
          <a:p>
            <a:r>
              <a:rPr lang="en-US" altLang="en-US" sz="1200" b="1" dirty="0">
                <a:solidFill>
                  <a:srgbClr val="9C83BD"/>
                </a:solidFill>
                <a:latin typeface="Franklin Gothic Book" panose="020B0503020102020204" pitchFamily="34" charset="0"/>
              </a:rPr>
              <a:t>EXAMPLE INDICATOR</a:t>
            </a:r>
            <a:endParaRPr lang="en-US" sz="1200" dirty="0"/>
          </a:p>
        </p:txBody>
      </p:sp>
      <p:sp>
        <p:nvSpPr>
          <p:cNvPr id="52" name="Rectangle 51">
            <a:extLst>
              <a:ext uri="{FF2B5EF4-FFF2-40B4-BE49-F238E27FC236}">
                <a16:creationId xmlns:a16="http://schemas.microsoft.com/office/drawing/2014/main" id="{041EAFF0-4CED-4006-99CC-4AA5D661593F}"/>
              </a:ext>
            </a:extLst>
          </p:cNvPr>
          <p:cNvSpPr/>
          <p:nvPr/>
        </p:nvSpPr>
        <p:spPr>
          <a:xfrm>
            <a:off x="5312943" y="3781721"/>
            <a:ext cx="1450695" cy="646331"/>
          </a:xfrm>
          <a:prstGeom prst="rect">
            <a:avLst/>
          </a:prstGeom>
          <a:solidFill>
            <a:schemeClr val="accent1">
              <a:lumMod val="20000"/>
              <a:lumOff val="80000"/>
            </a:schemeClr>
          </a:solidFill>
          <a:ln>
            <a:solidFill>
              <a:schemeClr val="tx2">
                <a:lumMod val="60000"/>
                <a:lumOff val="40000"/>
              </a:schemeClr>
            </a:solidFill>
          </a:ln>
        </p:spPr>
        <p:txBody>
          <a:bodyPr wrap="square">
            <a:spAutoFit/>
          </a:bodyPr>
          <a:lstStyle/>
          <a:p>
            <a:r>
              <a:rPr lang="en-US" sz="1200" b="1" dirty="0">
                <a:solidFill>
                  <a:srgbClr val="9C83BD"/>
                </a:solidFill>
                <a:latin typeface="Franklin Gothic Book" panose="020B0503020102020204" pitchFamily="34" charset="0"/>
              </a:rPr>
              <a:t>PROGRESS BAR /BENEFICIARY BREAKDOWN</a:t>
            </a:r>
            <a:endParaRPr lang="en-US" sz="1200" dirty="0"/>
          </a:p>
        </p:txBody>
      </p:sp>
    </p:spTree>
    <p:extLst>
      <p:ext uri="{BB962C8B-B14F-4D97-AF65-F5344CB8AC3E}">
        <p14:creationId xmlns:p14="http://schemas.microsoft.com/office/powerpoint/2010/main" val="21684135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455F05BF-4640-4ECA-8DFB-D5667F81AAE2}"/>
              </a:ext>
            </a:extLst>
          </p:cNvPr>
          <p:cNvSpPr txBox="1">
            <a:spLocks noChangeArrowheads="1"/>
          </p:cNvSpPr>
          <p:nvPr/>
        </p:nvSpPr>
        <p:spPr bwMode="auto">
          <a:xfrm>
            <a:off x="5980112" y="419100"/>
            <a:ext cx="973138" cy="285750"/>
          </a:xfrm>
          <a:prstGeom prst="rect">
            <a:avLst/>
          </a:prstGeom>
          <a:noFill/>
          <a:ln>
            <a:noFill/>
          </a:ln>
          <a:effectLst/>
          <a:extLst>
            <a:ext uri="{909E8E84-426E-40DD-AFC4-6F175D3DCCD1}">
              <a14:hiddenFill xmlns:a14="http://schemas.microsoft.com/office/drawing/2010/main">
                <a:solidFill>
                  <a:srgbClr val="2F3E99"/>
                </a:solidFill>
              </a14:hiddenFill>
            </a:ext>
            <a:ext uri="{91240B29-F687-4F45-9708-019B960494DF}">
              <a14:hiddenLine xmlns:a14="http://schemas.microsoft.com/office/drawing/2010/main" w="25400" algn="ctr">
                <a:solidFill>
                  <a:srgbClr val="583B97"/>
                </a:solidFill>
                <a:miter lim="800000"/>
                <a:headEnd/>
                <a:tailEnd/>
              </a14:hiddenLine>
            </a:ext>
            <a:ext uri="{AF507438-7753-43E0-B8FC-AC1667EBCBE1}">
              <a14:hiddenEffects xmlns:a14="http://schemas.microsoft.com/office/drawing/2010/main">
                <a:effectLst>
                  <a:outerShdw dist="35921" dir="2700000" algn="ctr" rotWithShape="0">
                    <a:srgbClr val="583B97"/>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a:ln>
                  <a:noFill/>
                </a:ln>
                <a:solidFill>
                  <a:srgbClr val="583B97"/>
                </a:solidFill>
                <a:effectLst/>
                <a:latin typeface="Tw Cen MT" panose="020B0602020104020603" pitchFamily="34" charset="0"/>
                <a:ea typeface="SimSun" panose="02010600030101010101" pitchFamily="2" charset="-122"/>
              </a:rPr>
              <a:t>MAY 2019</a:t>
            </a:r>
            <a:endParaRPr kumimoji="0" lang="en-US" altLang="en-US" sz="1800" b="0" i="0" u="none" strike="noStrike" cap="none" normalizeH="0" baseline="0">
              <a:ln>
                <a:noFill/>
              </a:ln>
              <a:solidFill>
                <a:schemeClr val="tx1"/>
              </a:solidFill>
              <a:effectLst/>
              <a:latin typeface="Arial" panose="020B0604020202020204" pitchFamily="34" charset="0"/>
            </a:endParaRPr>
          </a:p>
        </p:txBody>
      </p:sp>
      <p:graphicFrame>
        <p:nvGraphicFramePr>
          <p:cNvPr id="5" name="Object 4">
            <a:extLst>
              <a:ext uri="{FF2B5EF4-FFF2-40B4-BE49-F238E27FC236}">
                <a16:creationId xmlns:a16="http://schemas.microsoft.com/office/drawing/2014/main" id="{79946922-88BD-47D4-9C7F-8C2B483875CC}"/>
              </a:ext>
            </a:extLst>
          </p:cNvPr>
          <p:cNvGraphicFramePr>
            <a:graphicFrameLocks noChangeAspect="1"/>
          </p:cNvGraphicFramePr>
          <p:nvPr>
            <p:extLst>
              <p:ext uri="{D42A27DB-BD31-4B8C-83A1-F6EECF244321}">
                <p14:modId xmlns:p14="http://schemas.microsoft.com/office/powerpoint/2010/main" val="1381457037"/>
              </p:ext>
            </p:extLst>
          </p:nvPr>
        </p:nvGraphicFramePr>
        <p:xfrm>
          <a:off x="82789" y="4749113"/>
          <a:ext cx="2085975" cy="1866900"/>
        </p:xfrm>
        <a:graphic>
          <a:graphicData uri="http://schemas.openxmlformats.org/presentationml/2006/ole">
            <mc:AlternateContent xmlns:mc="http://schemas.openxmlformats.org/markup-compatibility/2006">
              <mc:Choice xmlns:v="urn:schemas-microsoft-com:vml" Requires="v">
                <p:oleObj spid="_x0000_s4140" name="Worksheet" r:id="rId3" imgW="2076191" imgH="1857572" progId="Excel.Sheet.12">
                  <p:embed/>
                </p:oleObj>
              </mc:Choice>
              <mc:Fallback>
                <p:oleObj name="Worksheet" r:id="rId3" imgW="2076191" imgH="1857572" progId="Excel.Sheet.12">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789" y="4749113"/>
                        <a:ext cx="2085975" cy="186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oleObj>
              </mc:Fallback>
            </mc:AlternateContent>
          </a:graphicData>
        </a:graphic>
      </p:graphicFrame>
      <p:sp>
        <p:nvSpPr>
          <p:cNvPr id="6" name="Rectangle 3">
            <a:extLst>
              <a:ext uri="{FF2B5EF4-FFF2-40B4-BE49-F238E27FC236}">
                <a16:creationId xmlns:a16="http://schemas.microsoft.com/office/drawing/2014/main" id="{0F6950E8-FB7A-4328-9260-B08A71B24A8E}"/>
              </a:ext>
            </a:extLst>
          </p:cNvPr>
          <p:cNvSpPr>
            <a:spLocks noChangeArrowheads="1"/>
          </p:cNvSpPr>
          <p:nvPr/>
        </p:nvSpPr>
        <p:spPr bwMode="auto">
          <a:xfrm>
            <a:off x="-200025" y="890853"/>
            <a:ext cx="4759564" cy="357188"/>
          </a:xfrm>
          <a:prstGeom prst="rect">
            <a:avLst/>
          </a:prstGeom>
          <a:noFill/>
          <a:ln w="19050" algn="ctr">
            <a:solidFill>
              <a:srgbClr val="00B8C0"/>
            </a:solidFill>
            <a:miter lim="800000"/>
            <a:headEnd/>
            <a:tailEnd/>
          </a:ln>
          <a:effectLst/>
          <a:extLst>
            <a:ext uri="{909E8E84-426E-40DD-AFC4-6F175D3DCCD1}">
              <a14:hiddenFill xmlns:a14="http://schemas.microsoft.com/office/drawing/2010/main">
                <a:solidFill>
                  <a:srgbClr val="00B8C0"/>
                </a:solidFill>
              </a14:hiddenFill>
            </a:ext>
            <a:ext uri="{AF507438-7753-43E0-B8FC-AC1667EBCBE1}">
              <a14:hiddenEffects xmlns:a14="http://schemas.microsoft.com/office/drawing/2010/main">
                <a:effectLst>
                  <a:outerShdw dist="35921" dir="2700000" algn="ctr" rotWithShape="0">
                    <a:srgbClr val="583B97"/>
                  </a:outerShdw>
                </a:effectLst>
              </a14:hiddenEffects>
            </a:ext>
          </a:extLst>
        </p:spPr>
        <p:txBody>
          <a:bodyPr vert="horz" wrap="square" lIns="36576" tIns="36576" rIns="36576" bIns="36576" numCol="1" anchor="t" anchorCtr="0" compatLnSpc="1">
            <a:prstTxWarp prst="textNoShape">
              <a:avLst/>
            </a:prstTxWarp>
          </a:bodyPr>
          <a:lstStyle/>
          <a:p>
            <a:endParaRPr lang="en-US"/>
          </a:p>
        </p:txBody>
      </p:sp>
      <p:sp>
        <p:nvSpPr>
          <p:cNvPr id="7" name="Rectangle 4">
            <a:extLst>
              <a:ext uri="{FF2B5EF4-FFF2-40B4-BE49-F238E27FC236}">
                <a16:creationId xmlns:a16="http://schemas.microsoft.com/office/drawing/2014/main" id="{428C966A-4E70-42A6-ADC3-B055ADF1B021}"/>
              </a:ext>
            </a:extLst>
          </p:cNvPr>
          <p:cNvSpPr>
            <a:spLocks noChangeArrowheads="1"/>
          </p:cNvSpPr>
          <p:nvPr/>
        </p:nvSpPr>
        <p:spPr bwMode="auto">
          <a:xfrm>
            <a:off x="-204549" y="6913193"/>
            <a:ext cx="2498964" cy="357188"/>
          </a:xfrm>
          <a:prstGeom prst="rect">
            <a:avLst/>
          </a:prstGeom>
          <a:noFill/>
          <a:ln w="19050" algn="ctr">
            <a:solidFill>
              <a:srgbClr val="00B8C0"/>
            </a:solidFill>
            <a:miter lim="800000"/>
            <a:headEnd/>
            <a:tailEnd/>
          </a:ln>
          <a:effectLst/>
          <a:extLst>
            <a:ext uri="{909E8E84-426E-40DD-AFC4-6F175D3DCCD1}">
              <a14:hiddenFill xmlns:a14="http://schemas.microsoft.com/office/drawing/2010/main">
                <a:solidFill>
                  <a:srgbClr val="00B8C0"/>
                </a:solidFill>
              </a14:hiddenFill>
            </a:ext>
            <a:ext uri="{AF507438-7753-43E0-B8FC-AC1667EBCBE1}">
              <a14:hiddenEffects xmlns:a14="http://schemas.microsoft.com/office/drawing/2010/main">
                <a:effectLst>
                  <a:outerShdw dist="35921" dir="2700000" algn="ctr" rotWithShape="0">
                    <a:srgbClr val="583B97"/>
                  </a:outerShdw>
                </a:effectLst>
              </a14:hiddenEffects>
            </a:ext>
          </a:extLst>
        </p:spPr>
        <p:txBody>
          <a:bodyPr vert="horz" wrap="square" lIns="36576" tIns="36576" rIns="36576" bIns="36576" numCol="1" anchor="t" anchorCtr="0" compatLnSpc="1">
            <a:prstTxWarp prst="textNoShape">
              <a:avLst/>
            </a:prstTxWarp>
          </a:bodyPr>
          <a:lstStyle/>
          <a:p>
            <a:endParaRPr lang="en-US"/>
          </a:p>
        </p:txBody>
      </p:sp>
      <p:sp>
        <p:nvSpPr>
          <p:cNvPr id="8" name="Text Box 17">
            <a:extLst>
              <a:ext uri="{FF2B5EF4-FFF2-40B4-BE49-F238E27FC236}">
                <a16:creationId xmlns:a16="http://schemas.microsoft.com/office/drawing/2014/main" id="{A7F1A35C-C95F-4005-9C5B-51EE3B8FC51D}"/>
              </a:ext>
            </a:extLst>
          </p:cNvPr>
          <p:cNvSpPr txBox="1">
            <a:spLocks noChangeArrowheads="1"/>
          </p:cNvSpPr>
          <p:nvPr/>
        </p:nvSpPr>
        <p:spPr bwMode="auto">
          <a:xfrm>
            <a:off x="201852" y="926203"/>
            <a:ext cx="4357687" cy="298450"/>
          </a:xfrm>
          <a:prstGeom prst="rect">
            <a:avLst/>
          </a:prstGeom>
          <a:noFill/>
          <a:ln>
            <a:noFill/>
          </a:ln>
          <a:effectLst/>
          <a:extLst>
            <a:ext uri="{909E8E84-426E-40DD-AFC4-6F175D3DCCD1}">
              <a14:hiddenFill xmlns:a14="http://schemas.microsoft.com/office/drawing/2010/main">
                <a:solidFill>
                  <a:srgbClr val="00B8C0"/>
                </a:solidFill>
              </a14:hiddenFill>
            </a:ext>
            <a:ext uri="{91240B29-F687-4F45-9708-019B960494DF}">
              <a14:hiddenLine xmlns:a14="http://schemas.microsoft.com/office/drawing/2010/main" w="25400" algn="ctr">
                <a:solidFill>
                  <a:srgbClr val="583B97"/>
                </a:solidFill>
                <a:miter lim="800000"/>
                <a:headEnd/>
                <a:tailEnd/>
              </a14:hiddenLine>
            </a:ext>
            <a:ext uri="{AF507438-7753-43E0-B8FC-AC1667EBCBE1}">
              <a14:hiddenEffects xmlns:a14="http://schemas.microsoft.com/office/drawing/2010/main">
                <a:effectLst>
                  <a:outerShdw dist="35921" dir="2700000" algn="ctr" rotWithShape="0">
                    <a:srgbClr val="583B97"/>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1400" b="1" i="0" u="none" strike="noStrike" cap="none" normalizeH="0" baseline="0" dirty="0">
                <a:ln>
                  <a:noFill/>
                </a:ln>
                <a:solidFill>
                  <a:srgbClr val="00B8C0"/>
                </a:solidFill>
                <a:effectLst/>
                <a:latin typeface="Tw Cen MT" panose="020B0602020104020603" pitchFamily="34" charset="0"/>
                <a:ea typeface="SimSun" panose="02010600030101010101" pitchFamily="2" charset="-122"/>
              </a:rPr>
              <a:t>3. SITUATIONAL HIGHLIGHT AND RECOMMENDATAIONS</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9" name="Text Box 18">
            <a:extLst>
              <a:ext uri="{FF2B5EF4-FFF2-40B4-BE49-F238E27FC236}">
                <a16:creationId xmlns:a16="http://schemas.microsoft.com/office/drawing/2014/main" id="{EEA3257F-58EB-4361-A4B7-92F92D08A2A9}"/>
              </a:ext>
            </a:extLst>
          </p:cNvPr>
          <p:cNvSpPr txBox="1">
            <a:spLocks noChangeArrowheads="1"/>
          </p:cNvSpPr>
          <p:nvPr/>
        </p:nvSpPr>
        <p:spPr bwMode="auto">
          <a:xfrm>
            <a:off x="239951" y="6944768"/>
            <a:ext cx="2057400" cy="296863"/>
          </a:xfrm>
          <a:prstGeom prst="rect">
            <a:avLst/>
          </a:prstGeom>
          <a:noFill/>
          <a:ln>
            <a:noFill/>
          </a:ln>
          <a:effectLst/>
          <a:extLst>
            <a:ext uri="{909E8E84-426E-40DD-AFC4-6F175D3DCCD1}">
              <a14:hiddenFill xmlns:a14="http://schemas.microsoft.com/office/drawing/2010/main">
                <a:solidFill>
                  <a:srgbClr val="00B8C0"/>
                </a:solidFill>
              </a14:hiddenFill>
            </a:ext>
            <a:ext uri="{91240B29-F687-4F45-9708-019B960494DF}">
              <a14:hiddenLine xmlns:a14="http://schemas.microsoft.com/office/drawing/2010/main" w="25400" algn="ctr">
                <a:solidFill>
                  <a:srgbClr val="583B97"/>
                </a:solidFill>
                <a:miter lim="800000"/>
                <a:headEnd/>
                <a:tailEnd/>
              </a14:hiddenLine>
            </a:ext>
            <a:ext uri="{AF507438-7753-43E0-B8FC-AC1667EBCBE1}">
              <a14:hiddenEffects xmlns:a14="http://schemas.microsoft.com/office/drawing/2010/main">
                <a:effectLst>
                  <a:outerShdw dist="35921" dir="2700000" algn="ctr" rotWithShape="0">
                    <a:srgbClr val="583B97"/>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1400" b="1" i="0" u="none" strike="noStrike" cap="none" normalizeH="0" baseline="0" dirty="0">
                <a:ln>
                  <a:noFill/>
                </a:ln>
                <a:solidFill>
                  <a:srgbClr val="00B8C0"/>
                </a:solidFill>
                <a:effectLst/>
                <a:latin typeface="Tw Cen MT" panose="020B0602020104020603" pitchFamily="34" charset="0"/>
                <a:ea typeface="SimSun" panose="02010600030101010101" pitchFamily="2" charset="-122"/>
              </a:rPr>
              <a:t>PARTNERS AND DONORS</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0" name="Text Box 19">
            <a:extLst>
              <a:ext uri="{FF2B5EF4-FFF2-40B4-BE49-F238E27FC236}">
                <a16:creationId xmlns:a16="http://schemas.microsoft.com/office/drawing/2014/main" id="{2F18D188-C32A-438A-8BB0-D09C1510714E}"/>
              </a:ext>
            </a:extLst>
          </p:cNvPr>
          <p:cNvSpPr txBox="1">
            <a:spLocks noChangeArrowheads="1"/>
          </p:cNvSpPr>
          <p:nvPr/>
        </p:nvSpPr>
        <p:spPr bwMode="auto">
          <a:xfrm>
            <a:off x="3583226" y="1431556"/>
            <a:ext cx="3027124" cy="2325687"/>
          </a:xfrm>
          <a:prstGeom prst="rect">
            <a:avLst/>
          </a:prstGeom>
          <a:solidFill>
            <a:srgbClr val="CCF1F3"/>
          </a:solidFill>
          <a:ln w="25400" algn="ctr">
            <a:solidFill>
              <a:srgbClr val="00B8C0"/>
            </a:solidFill>
            <a:miter lim="800000"/>
            <a:headEnd/>
            <a:tailEnd/>
          </a:ln>
          <a:effectLst/>
          <a:extLst>
            <a:ext uri="{AF507438-7753-43E0-B8FC-AC1667EBCBE1}">
              <a14:hiddenEffects xmlns:a14="http://schemas.microsoft.com/office/drawing/2010/main">
                <a:effectLst>
                  <a:outerShdw dist="35921" dir="2700000" algn="ctr" rotWithShape="0">
                    <a:srgbClr val="583B97"/>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ts val="300"/>
              </a:spcAft>
              <a:buClrTx/>
              <a:buSzTx/>
              <a:buFontTx/>
              <a:buNone/>
              <a:tabLst/>
            </a:pPr>
            <a:r>
              <a:rPr kumimoji="0" lang="en-US" altLang="en-US" sz="900" b="1" i="0" u="none" strike="noStrike" cap="none" normalizeH="0" baseline="0" dirty="0">
                <a:ln>
                  <a:noFill/>
                </a:ln>
                <a:solidFill>
                  <a:srgbClr val="4D4D4D"/>
                </a:solidFill>
                <a:effectLst/>
                <a:latin typeface="Franklin Gothic Book" panose="020B0503020102020204" pitchFamily="34" charset="0"/>
              </a:rPr>
              <a:t>Annotation: in this session, provide narratives on any situational highlights, change of event/shock, if applicable. Provide narratives on recommendations, lessons learnt through the coordination, </a:t>
            </a:r>
            <a:r>
              <a:rPr kumimoji="0" lang="en-US" altLang="en-US" sz="900" b="1" i="0" u="none" strike="noStrike" cap="none" normalizeH="0" baseline="0" dirty="0" err="1">
                <a:ln>
                  <a:noFill/>
                </a:ln>
                <a:solidFill>
                  <a:srgbClr val="4D4D4D"/>
                </a:solidFill>
                <a:effectLst/>
                <a:latin typeface="Franklin Gothic Book" panose="020B0503020102020204" pitchFamily="34" charset="0"/>
              </a:rPr>
              <a:t>programme</a:t>
            </a:r>
            <a:r>
              <a:rPr kumimoji="0" lang="en-US" altLang="en-US" sz="900" b="1" i="0" u="none" strike="noStrike" cap="none" normalizeH="0" baseline="0" dirty="0">
                <a:ln>
                  <a:noFill/>
                </a:ln>
                <a:solidFill>
                  <a:srgbClr val="4D4D4D"/>
                </a:solidFill>
                <a:effectLst/>
                <a:latin typeface="Franklin Gothic Book" panose="020B0503020102020204" pitchFamily="34" charset="0"/>
              </a:rPr>
              <a:t> design and implementation.</a:t>
            </a:r>
          </a:p>
          <a:p>
            <a:pPr marL="0" marR="0" lvl="0" indent="0" algn="l" defTabSz="914400" rtl="0" eaLnBrk="0" fontAlgn="base" latinLnBrk="0" hangingPunct="0">
              <a:lnSpc>
                <a:spcPct val="100000"/>
              </a:lnSpc>
              <a:spcBef>
                <a:spcPct val="0"/>
              </a:spcBef>
              <a:spcAft>
                <a:spcPts val="300"/>
              </a:spcAft>
              <a:buClrTx/>
              <a:buSzTx/>
              <a:buFontTx/>
              <a:buNone/>
              <a:tabLst/>
            </a:pPr>
            <a:r>
              <a:rPr kumimoji="0" lang="en-US" altLang="en-US" sz="900" b="0" i="0" u="none" strike="noStrike" cap="none" normalizeH="0" baseline="0" dirty="0">
                <a:ln>
                  <a:noFill/>
                </a:ln>
                <a:solidFill>
                  <a:srgbClr val="4D4D4D"/>
                </a:solidFill>
                <a:effectLst/>
                <a:latin typeface="Franklin Gothic Book" panose="020B0503020102020204" pitchFamily="34" charset="0"/>
              </a:rPr>
              <a:t>What are recent events/shocks?</a:t>
            </a:r>
          </a:p>
          <a:p>
            <a:pPr marL="0" marR="0" lvl="0" indent="0" algn="l" defTabSz="914400" rtl="0" eaLnBrk="0" fontAlgn="base" latinLnBrk="0" hangingPunct="0">
              <a:lnSpc>
                <a:spcPct val="100000"/>
              </a:lnSpc>
              <a:spcBef>
                <a:spcPct val="0"/>
              </a:spcBef>
              <a:spcAft>
                <a:spcPts val="300"/>
              </a:spcAft>
              <a:buClrTx/>
              <a:buSzTx/>
              <a:buFontTx/>
              <a:buNone/>
              <a:tabLst/>
            </a:pPr>
            <a:r>
              <a:rPr kumimoji="0" lang="en-US" altLang="en-US" sz="900" b="0" i="0" u="none" strike="noStrike" cap="none" normalizeH="0" baseline="0" dirty="0">
                <a:ln>
                  <a:noFill/>
                </a:ln>
                <a:solidFill>
                  <a:srgbClr val="4D4D4D"/>
                </a:solidFill>
                <a:effectLst/>
                <a:latin typeface="Franklin Gothic Book" panose="020B0503020102020204" pitchFamily="34" charset="0"/>
              </a:rPr>
              <a:t>What are the situational changes compared to the last month? Improved vs. deteriorated</a:t>
            </a:r>
          </a:p>
          <a:p>
            <a:pPr marL="0" marR="0" lvl="0" indent="0" algn="l" defTabSz="914400" rtl="0" eaLnBrk="0" fontAlgn="base" latinLnBrk="0" hangingPunct="0">
              <a:lnSpc>
                <a:spcPct val="100000"/>
              </a:lnSpc>
              <a:spcBef>
                <a:spcPct val="0"/>
              </a:spcBef>
              <a:spcAft>
                <a:spcPts val="300"/>
              </a:spcAft>
              <a:buClrTx/>
              <a:buSzTx/>
              <a:buFontTx/>
              <a:buNone/>
              <a:tabLst/>
            </a:pPr>
            <a:r>
              <a:rPr kumimoji="0" lang="en-US" altLang="en-US" sz="900" b="0" i="0" u="none" strike="noStrike" cap="none" normalizeH="0" baseline="0" dirty="0">
                <a:ln>
                  <a:noFill/>
                </a:ln>
                <a:solidFill>
                  <a:srgbClr val="4D4D4D"/>
                </a:solidFill>
                <a:effectLst/>
                <a:latin typeface="Franklin Gothic Book" panose="020B0503020102020204" pitchFamily="34" charset="0"/>
              </a:rPr>
              <a:t>What are the recommendations for GBV service delivery and coordination?</a:t>
            </a:r>
          </a:p>
          <a:p>
            <a:pPr marL="0" marR="0" lvl="0" indent="0" algn="l" defTabSz="914400" rtl="0" eaLnBrk="0" fontAlgn="base" latinLnBrk="0" hangingPunct="0">
              <a:lnSpc>
                <a:spcPct val="100000"/>
              </a:lnSpc>
              <a:spcBef>
                <a:spcPct val="0"/>
              </a:spcBef>
              <a:spcAft>
                <a:spcPts val="300"/>
              </a:spcAft>
              <a:buClrTx/>
              <a:buSzTx/>
              <a:buFontTx/>
              <a:buNone/>
              <a:tabLst/>
            </a:pPr>
            <a:r>
              <a:rPr kumimoji="0" lang="en-US" altLang="en-US" sz="900" b="0" i="0" u="none" strike="noStrike" cap="none" normalizeH="0" baseline="0" dirty="0">
                <a:ln>
                  <a:noFill/>
                </a:ln>
                <a:solidFill>
                  <a:srgbClr val="4D4D4D"/>
                </a:solidFill>
                <a:effectLst/>
                <a:latin typeface="Franklin Gothic Book" panose="020B0503020102020204" pitchFamily="34" charset="0"/>
              </a:rPr>
              <a:t>What are the lessons learnt for coordination, </a:t>
            </a:r>
            <a:r>
              <a:rPr kumimoji="0" lang="en-US" altLang="en-US" sz="900" b="0" i="0" u="none" strike="noStrike" cap="none" normalizeH="0" baseline="0" dirty="0" err="1">
                <a:ln>
                  <a:noFill/>
                </a:ln>
                <a:solidFill>
                  <a:srgbClr val="4D4D4D"/>
                </a:solidFill>
                <a:effectLst/>
                <a:latin typeface="Franklin Gothic Book" panose="020B0503020102020204" pitchFamily="34" charset="0"/>
              </a:rPr>
              <a:t>programme</a:t>
            </a:r>
            <a:r>
              <a:rPr kumimoji="0" lang="en-US" altLang="en-US" sz="900" b="0" i="0" u="none" strike="noStrike" cap="none" normalizeH="0" baseline="0" dirty="0">
                <a:ln>
                  <a:noFill/>
                </a:ln>
                <a:solidFill>
                  <a:srgbClr val="4D4D4D"/>
                </a:solidFill>
                <a:effectLst/>
                <a:latin typeface="Franklin Gothic Book" panose="020B0503020102020204" pitchFamily="34" charset="0"/>
              </a:rPr>
              <a:t> design and implementation?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1" name="Text Box 20">
            <a:extLst>
              <a:ext uri="{FF2B5EF4-FFF2-40B4-BE49-F238E27FC236}">
                <a16:creationId xmlns:a16="http://schemas.microsoft.com/office/drawing/2014/main" id="{38C90F1C-5C17-4CD4-8CE0-1BA3A981ECFD}"/>
              </a:ext>
            </a:extLst>
          </p:cNvPr>
          <p:cNvSpPr txBox="1">
            <a:spLocks noChangeArrowheads="1"/>
          </p:cNvSpPr>
          <p:nvPr/>
        </p:nvSpPr>
        <p:spPr bwMode="auto">
          <a:xfrm>
            <a:off x="385288" y="1412241"/>
            <a:ext cx="3106102" cy="2536472"/>
          </a:xfrm>
          <a:prstGeom prst="rect">
            <a:avLst/>
          </a:prstGeom>
          <a:noFill/>
          <a:ln>
            <a:noFill/>
          </a:ln>
          <a:effectLst/>
          <a:extLst>
            <a:ext uri="{909E8E84-426E-40DD-AFC4-6F175D3DCCD1}">
              <a14:hiddenFill xmlns:a14="http://schemas.microsoft.com/office/drawing/2010/main">
                <a:solidFill>
                  <a:srgbClr val="2F3E99"/>
                </a:solidFill>
              </a14:hiddenFill>
            </a:ext>
            <a:ext uri="{91240B29-F687-4F45-9708-019B960494DF}">
              <a14:hiddenLine xmlns:a14="http://schemas.microsoft.com/office/drawing/2010/main" w="25400" algn="ctr">
                <a:solidFill>
                  <a:srgbClr val="583B97"/>
                </a:solidFill>
                <a:miter lim="800000"/>
                <a:headEnd/>
                <a:tailEnd/>
              </a14:hiddenLine>
            </a:ext>
            <a:ext uri="{AF507438-7753-43E0-B8FC-AC1667EBCBE1}">
              <a14:hiddenEffects xmlns:a14="http://schemas.microsoft.com/office/drawing/2010/main">
                <a:effectLst>
                  <a:outerShdw dist="35921" dir="2700000" algn="ctr" rotWithShape="0">
                    <a:srgbClr val="583B97"/>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a:ln>
                  <a:noFill/>
                </a:ln>
                <a:solidFill>
                  <a:srgbClr val="9C83BD"/>
                </a:solidFill>
                <a:effectLst/>
                <a:latin typeface="Franklin Gothic Book" panose="020B0503020102020204" pitchFamily="34" charset="0"/>
              </a:rPr>
              <a:t>EXAMPLE TEXT: Recent event (e.g. flare up in conflict) has caused…... </a:t>
            </a:r>
            <a:r>
              <a:rPr kumimoji="0" lang="en-US" altLang="en-US" sz="1000" b="0" i="0" u="none" strike="noStrike" cap="none" normalizeH="0" baseline="0" dirty="0">
                <a:ln>
                  <a:noFill/>
                </a:ln>
                <a:solidFill>
                  <a:srgbClr val="292929"/>
                </a:solidFill>
                <a:effectLst/>
                <a:latin typeface="Franklin Gothic Book" panose="020B0503020102020204" pitchFamily="34" charset="0"/>
              </a:rPr>
              <a:t>migrants and refugees are not accessing the health facilities in locations to seek medical services. Lack of privacy conditions in locations limits the provision of confidential and individualized services provision including disclosure by GBV survivors in a safely manner. Response is limited due to the location’ setting that carries the risk of further harm.</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000" b="0" i="0" u="none" strike="noStrike" cap="none" normalizeH="0" baseline="0" dirty="0">
              <a:ln>
                <a:noFill/>
              </a:ln>
              <a:solidFill>
                <a:srgbClr val="292929"/>
              </a:solidFill>
              <a:effectLst/>
              <a:latin typeface="Franklin Gothic Book" panose="020B05030201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a:ln>
                  <a:noFill/>
                </a:ln>
                <a:solidFill>
                  <a:srgbClr val="9C83BD"/>
                </a:solidFill>
                <a:effectLst/>
                <a:latin typeface="Franklin Gothic Book" panose="020B0503020102020204" pitchFamily="34" charset="0"/>
              </a:rPr>
              <a:t>EXAMPLE TEXT: It is recommended that the GBV sub-cluster…...</a:t>
            </a:r>
            <a:r>
              <a:rPr kumimoji="0" lang="en-US" altLang="en-US" sz="1000" b="0" i="0" u="none" strike="noStrike" cap="none" normalizeH="0" baseline="0" dirty="0">
                <a:ln>
                  <a:noFill/>
                </a:ln>
                <a:solidFill>
                  <a:srgbClr val="292929"/>
                </a:solidFill>
                <a:effectLst/>
                <a:latin typeface="Franklin Gothic Book" panose="020B0503020102020204" pitchFamily="34" charset="0"/>
              </a:rPr>
              <a:t> develop a minimum service package for provision of services at the locations including a guidance note. Additional resources and guidelines requested by local partners on working with men and boys including those who have experienced GBV.</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 name="Rectangle 21">
            <a:extLst>
              <a:ext uri="{FF2B5EF4-FFF2-40B4-BE49-F238E27FC236}">
                <a16:creationId xmlns:a16="http://schemas.microsoft.com/office/drawing/2014/main" id="{63769827-FE39-473F-ACC8-4082EBB979C2}"/>
              </a:ext>
            </a:extLst>
          </p:cNvPr>
          <p:cNvSpPr>
            <a:spLocks noChangeArrowheads="1"/>
          </p:cNvSpPr>
          <p:nvPr/>
        </p:nvSpPr>
        <p:spPr bwMode="auto">
          <a:xfrm>
            <a:off x="-200025" y="4047438"/>
            <a:ext cx="2498964" cy="358775"/>
          </a:xfrm>
          <a:prstGeom prst="rect">
            <a:avLst/>
          </a:prstGeom>
          <a:noFill/>
          <a:ln w="19050" algn="ctr">
            <a:solidFill>
              <a:srgbClr val="00B8C0"/>
            </a:solidFill>
            <a:miter lim="800000"/>
            <a:headEnd/>
            <a:tailEnd/>
          </a:ln>
          <a:effectLst/>
          <a:extLst>
            <a:ext uri="{909E8E84-426E-40DD-AFC4-6F175D3DCCD1}">
              <a14:hiddenFill xmlns:a14="http://schemas.microsoft.com/office/drawing/2010/main">
                <a:solidFill>
                  <a:srgbClr val="00B8C0"/>
                </a:solidFill>
              </a14:hiddenFill>
            </a:ext>
            <a:ext uri="{AF507438-7753-43E0-B8FC-AC1667EBCBE1}">
              <a14:hiddenEffects xmlns:a14="http://schemas.microsoft.com/office/drawing/2010/main">
                <a:effectLst>
                  <a:outerShdw dist="35921" dir="2700000" algn="ctr" rotWithShape="0">
                    <a:srgbClr val="583B97"/>
                  </a:outerShdw>
                </a:effectLst>
              </a14:hiddenEffects>
            </a:ext>
          </a:extLst>
        </p:spPr>
        <p:txBody>
          <a:bodyPr vert="horz" wrap="square" lIns="36576" tIns="36576" rIns="36576" bIns="36576" numCol="1" anchor="t" anchorCtr="0" compatLnSpc="1">
            <a:prstTxWarp prst="textNoShape">
              <a:avLst/>
            </a:prstTxWarp>
          </a:bodyPr>
          <a:lstStyle/>
          <a:p>
            <a:endParaRPr lang="en-US"/>
          </a:p>
        </p:txBody>
      </p:sp>
      <p:sp>
        <p:nvSpPr>
          <p:cNvPr id="13" name="Text Box 22">
            <a:extLst>
              <a:ext uri="{FF2B5EF4-FFF2-40B4-BE49-F238E27FC236}">
                <a16:creationId xmlns:a16="http://schemas.microsoft.com/office/drawing/2014/main" id="{92D0F71C-07EB-43C0-BF8B-9E7510488182}"/>
              </a:ext>
            </a:extLst>
          </p:cNvPr>
          <p:cNvSpPr txBox="1">
            <a:spLocks noChangeArrowheads="1"/>
          </p:cNvSpPr>
          <p:nvPr/>
        </p:nvSpPr>
        <p:spPr bwMode="auto">
          <a:xfrm>
            <a:off x="201852" y="4083950"/>
            <a:ext cx="1692275" cy="296862"/>
          </a:xfrm>
          <a:prstGeom prst="rect">
            <a:avLst/>
          </a:prstGeom>
          <a:noFill/>
          <a:ln>
            <a:noFill/>
          </a:ln>
          <a:effectLst/>
          <a:extLst>
            <a:ext uri="{909E8E84-426E-40DD-AFC4-6F175D3DCCD1}">
              <a14:hiddenFill xmlns:a14="http://schemas.microsoft.com/office/drawing/2010/main">
                <a:solidFill>
                  <a:srgbClr val="00B8C0"/>
                </a:solidFill>
              </a14:hiddenFill>
            </a:ext>
            <a:ext uri="{91240B29-F687-4F45-9708-019B960494DF}">
              <a14:hiddenLine xmlns:a14="http://schemas.microsoft.com/office/drawing/2010/main" w="25400" algn="ctr">
                <a:solidFill>
                  <a:srgbClr val="583B97"/>
                </a:solidFill>
                <a:miter lim="800000"/>
                <a:headEnd/>
                <a:tailEnd/>
              </a14:hiddenLine>
            </a:ext>
            <a:ext uri="{AF507438-7753-43E0-B8FC-AC1667EBCBE1}">
              <a14:hiddenEffects xmlns:a14="http://schemas.microsoft.com/office/drawing/2010/main">
                <a:effectLst>
                  <a:outerShdw dist="35921" dir="2700000" algn="ctr" rotWithShape="0">
                    <a:srgbClr val="583B97"/>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1400" b="1" i="0" u="none" strike="noStrike" cap="none" normalizeH="0" baseline="0" dirty="0">
                <a:ln>
                  <a:noFill/>
                </a:ln>
                <a:solidFill>
                  <a:srgbClr val="00B8C0"/>
                </a:solidFill>
                <a:effectLst/>
                <a:latin typeface="Tw Cen MT" panose="020B0602020104020603" pitchFamily="34" charset="0"/>
                <a:ea typeface="SimSun" panose="02010600030101010101" pitchFamily="2" charset="-122"/>
              </a:rPr>
              <a:t>4. FUNDING STATUS</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4119" name="Picture 23" descr="Sexual-violence">
            <a:extLst>
              <a:ext uri="{FF2B5EF4-FFF2-40B4-BE49-F238E27FC236}">
                <a16:creationId xmlns:a16="http://schemas.microsoft.com/office/drawing/2014/main" id="{98A32D26-45F0-4DB3-8565-24BE00DFCB06}"/>
              </a:ext>
            </a:extLst>
          </p:cNvPr>
          <p:cNvPicPr>
            <a:picLocks noChangeAspect="1" noChangeArrowheads="1"/>
          </p:cNvPicPr>
          <p:nvPr/>
        </p:nvPicPr>
        <p:blipFill>
          <a:blip r:embed="rId5">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803514" y="5323788"/>
            <a:ext cx="609600" cy="609600"/>
          </a:xfrm>
          <a:prstGeom prst="rect">
            <a:avLst/>
          </a:prstGeom>
          <a:noFill/>
          <a:ln>
            <a:noFill/>
          </a:ln>
          <a:effectLst/>
          <a:extLst>
            <a:ext uri="{909E8E84-426E-40DD-AFC4-6F175D3DCCD1}">
              <a14:hiddenFill xmlns:a14="http://schemas.microsoft.com/office/drawing/2010/main">
                <a:solidFill>
                  <a:srgbClr val="2F3E99"/>
                </a:solidFill>
              </a14:hiddenFill>
            </a:ext>
            <a:ext uri="{91240B29-F687-4F45-9708-019B960494DF}">
              <a14:hiddenLine xmlns:a14="http://schemas.microsoft.com/office/drawing/2010/main" w="25400" algn="ctr">
                <a:solidFill>
                  <a:srgbClr val="583B97"/>
                </a:solidFill>
                <a:miter lim="800000"/>
                <a:headEnd/>
                <a:tailEnd/>
              </a14:hiddenLine>
            </a:ext>
            <a:ext uri="{AF507438-7753-43E0-B8FC-AC1667EBCBE1}">
              <a14:hiddenEffects xmlns:a14="http://schemas.microsoft.com/office/drawing/2010/main">
                <a:effectLst>
                  <a:outerShdw dist="35921" dir="2700000" algn="ctr" rotWithShape="0">
                    <a:srgbClr val="583B97"/>
                  </a:outerShdw>
                </a:effectLst>
              </a14:hiddenEffects>
            </a:ext>
          </a:extLst>
        </p:spPr>
      </p:pic>
      <p:sp>
        <p:nvSpPr>
          <p:cNvPr id="14" name="Text Box 24">
            <a:extLst>
              <a:ext uri="{FF2B5EF4-FFF2-40B4-BE49-F238E27FC236}">
                <a16:creationId xmlns:a16="http://schemas.microsoft.com/office/drawing/2014/main" id="{34A48E7E-DB82-4F7F-9FBD-6549331061CA}"/>
              </a:ext>
            </a:extLst>
          </p:cNvPr>
          <p:cNvSpPr txBox="1">
            <a:spLocks noChangeArrowheads="1"/>
          </p:cNvSpPr>
          <p:nvPr/>
        </p:nvSpPr>
        <p:spPr bwMode="auto">
          <a:xfrm>
            <a:off x="2029064" y="4984063"/>
            <a:ext cx="1373187" cy="1303338"/>
          </a:xfrm>
          <a:prstGeom prst="rect">
            <a:avLst/>
          </a:prstGeom>
          <a:noFill/>
          <a:ln>
            <a:noFill/>
          </a:ln>
          <a:effectLst/>
          <a:extLst>
            <a:ext uri="{909E8E84-426E-40DD-AFC4-6F175D3DCCD1}">
              <a14:hiddenFill xmlns:a14="http://schemas.microsoft.com/office/drawing/2010/main">
                <a:solidFill>
                  <a:srgbClr val="2F3E99"/>
                </a:solidFill>
              </a14:hiddenFill>
            </a:ext>
            <a:ext uri="{91240B29-F687-4F45-9708-019B960494DF}">
              <a14:hiddenLine xmlns:a14="http://schemas.microsoft.com/office/drawing/2010/main" w="25400" algn="ctr">
                <a:solidFill>
                  <a:srgbClr val="583B97"/>
                </a:solidFill>
                <a:miter lim="800000"/>
                <a:headEnd/>
                <a:tailEnd/>
              </a14:hiddenLine>
            </a:ext>
            <a:ext uri="{AF507438-7753-43E0-B8FC-AC1667EBCBE1}">
              <a14:hiddenEffects xmlns:a14="http://schemas.microsoft.com/office/drawing/2010/main">
                <a:effectLst>
                  <a:outerShdw dist="35921" dir="2700000" algn="ctr" rotWithShape="0">
                    <a:srgbClr val="583B97"/>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rgbClr val="00B8C0"/>
                </a:solidFill>
                <a:effectLst/>
                <a:latin typeface="Tw Cen MT" panose="020B0602020104020603" pitchFamily="34" charset="0"/>
                <a:ea typeface="SimSun" panose="02010600030101010101" pitchFamily="2" charset="-122"/>
              </a:rPr>
              <a:t>Funding Requested: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1200" b="1" i="0" u="none" strike="noStrike" cap="none" normalizeH="0" baseline="0" dirty="0">
                <a:ln>
                  <a:noFill/>
                </a:ln>
                <a:solidFill>
                  <a:srgbClr val="583B97"/>
                </a:solidFill>
                <a:effectLst/>
                <a:latin typeface="Tw Cen MT" panose="020B0602020104020603" pitchFamily="34" charset="0"/>
                <a:ea typeface="SimSun" panose="02010600030101010101" pitchFamily="2" charset="-122"/>
              </a:rPr>
              <a:t>XXX</a:t>
            </a:r>
            <a:r>
              <a:rPr kumimoji="0" lang="en-US" altLang="zh-CN" sz="1200" b="0" i="0" u="none" strike="noStrike" cap="none" normalizeH="0" baseline="0" dirty="0">
                <a:ln>
                  <a:noFill/>
                </a:ln>
                <a:solidFill>
                  <a:srgbClr val="583B97"/>
                </a:solidFill>
                <a:effectLst/>
                <a:latin typeface="Tw Cen MT" panose="020B0602020104020603" pitchFamily="34" charset="0"/>
                <a:ea typeface="SimSun" panose="02010600030101010101" pitchFamily="2" charset="-122"/>
              </a:rPr>
              <a:t> Million</a:t>
            </a:r>
            <a:endParaRPr kumimoji="0" lang="en-US" altLang="zh-CN" sz="1200" b="0" i="0" u="none" strike="noStrike" cap="none" normalizeH="0" baseline="0" dirty="0">
              <a:ln>
                <a:noFill/>
              </a:ln>
              <a:solidFill>
                <a:srgbClr val="00B8C0"/>
              </a:solidFill>
              <a:effectLst/>
              <a:latin typeface="Tw Cen MT" panose="020B0602020104020603" pitchFamily="34" charset="0"/>
              <a:ea typeface="SimSun" panose="02010600030101010101" pitchFamily="2" charset="-12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rgbClr val="00B8C0"/>
                </a:solidFill>
                <a:effectLst/>
                <a:latin typeface="Tw Cen MT" panose="020B0602020104020603" pitchFamily="34" charset="0"/>
                <a:ea typeface="SimSun" panose="02010600030101010101" pitchFamily="2" charset="-122"/>
              </a:rPr>
              <a:t>Funding Unmet: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1200" b="1" i="0" u="none" strike="noStrike" cap="none" normalizeH="0" baseline="0" dirty="0">
                <a:ln>
                  <a:noFill/>
                </a:ln>
                <a:solidFill>
                  <a:srgbClr val="583B97"/>
                </a:solidFill>
                <a:effectLst/>
                <a:latin typeface="Tw Cen MT" panose="020B0602020104020603" pitchFamily="34" charset="0"/>
                <a:ea typeface="SimSun" panose="02010600030101010101" pitchFamily="2" charset="-122"/>
              </a:rPr>
              <a:t>XXX </a:t>
            </a:r>
            <a:r>
              <a:rPr kumimoji="0" lang="en-US" altLang="zh-CN" sz="1200" b="0" i="0" u="none" strike="noStrike" cap="none" normalizeH="0" baseline="0" dirty="0">
                <a:ln>
                  <a:noFill/>
                </a:ln>
                <a:solidFill>
                  <a:srgbClr val="583B97"/>
                </a:solidFill>
                <a:effectLst/>
                <a:latin typeface="Tw Cen MT" panose="020B0602020104020603" pitchFamily="34" charset="0"/>
                <a:ea typeface="SimSun" panose="02010600030101010101" pitchFamily="2" charset="-122"/>
              </a:rPr>
              <a:t>Million</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5" name="Text Box 25">
            <a:extLst>
              <a:ext uri="{FF2B5EF4-FFF2-40B4-BE49-F238E27FC236}">
                <a16:creationId xmlns:a16="http://schemas.microsoft.com/office/drawing/2014/main" id="{672DDBF6-EC9F-413C-9462-278C17B9BB3F}"/>
              </a:ext>
            </a:extLst>
          </p:cNvPr>
          <p:cNvSpPr txBox="1">
            <a:spLocks noChangeArrowheads="1"/>
          </p:cNvSpPr>
          <p:nvPr/>
        </p:nvSpPr>
        <p:spPr bwMode="auto">
          <a:xfrm>
            <a:off x="527289" y="4547501"/>
            <a:ext cx="1262062" cy="246062"/>
          </a:xfrm>
          <a:prstGeom prst="rect">
            <a:avLst/>
          </a:prstGeom>
          <a:noFill/>
          <a:ln>
            <a:noFill/>
          </a:ln>
          <a:effectLst/>
          <a:extLst>
            <a:ext uri="{909E8E84-426E-40DD-AFC4-6F175D3DCCD1}">
              <a14:hiddenFill xmlns:a14="http://schemas.microsoft.com/office/drawing/2010/main">
                <a:solidFill>
                  <a:srgbClr val="2F3E99"/>
                </a:solidFill>
              </a14:hiddenFill>
            </a:ext>
            <a:ext uri="{91240B29-F687-4F45-9708-019B960494DF}">
              <a14:hiddenLine xmlns:a14="http://schemas.microsoft.com/office/drawing/2010/main" w="25400" algn="ctr">
                <a:solidFill>
                  <a:srgbClr val="583B97"/>
                </a:solidFill>
                <a:miter lim="800000"/>
                <a:headEnd/>
                <a:tailEnd/>
              </a14:hiddenLine>
            </a:ext>
            <a:ext uri="{AF507438-7753-43E0-B8FC-AC1667EBCBE1}">
              <a14:hiddenEffects xmlns:a14="http://schemas.microsoft.com/office/drawing/2010/main">
                <a:effectLst>
                  <a:outerShdw dist="35921" dir="2700000" algn="ctr" rotWithShape="0">
                    <a:srgbClr val="583B97"/>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1400" b="1" i="0" u="none" strike="noStrike" cap="none" normalizeH="0" baseline="0">
                <a:ln>
                  <a:noFill/>
                </a:ln>
                <a:solidFill>
                  <a:srgbClr val="583B97"/>
                </a:solidFill>
                <a:effectLst/>
                <a:latin typeface="Tw Cen MT" panose="020B0602020104020603" pitchFamily="34" charset="0"/>
                <a:ea typeface="SimSun" panose="02010600030101010101" pitchFamily="2" charset="-122"/>
              </a:rPr>
              <a:t>XX% FUNDED</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 name="Text Box 26">
            <a:extLst>
              <a:ext uri="{FF2B5EF4-FFF2-40B4-BE49-F238E27FC236}">
                <a16:creationId xmlns:a16="http://schemas.microsoft.com/office/drawing/2014/main" id="{36C3F108-908B-4FE1-8E2E-E00545D70BA5}"/>
              </a:ext>
            </a:extLst>
          </p:cNvPr>
          <p:cNvSpPr txBox="1">
            <a:spLocks noChangeArrowheads="1"/>
          </p:cNvSpPr>
          <p:nvPr/>
        </p:nvSpPr>
        <p:spPr bwMode="auto">
          <a:xfrm>
            <a:off x="3583226" y="4596713"/>
            <a:ext cx="2862263" cy="774700"/>
          </a:xfrm>
          <a:prstGeom prst="rect">
            <a:avLst/>
          </a:prstGeom>
          <a:noFill/>
          <a:ln>
            <a:noFill/>
          </a:ln>
          <a:effectLst/>
          <a:extLst>
            <a:ext uri="{909E8E84-426E-40DD-AFC4-6F175D3DCCD1}">
              <a14:hiddenFill xmlns:a14="http://schemas.microsoft.com/office/drawing/2010/main">
                <a:solidFill>
                  <a:srgbClr val="2F3E99"/>
                </a:solidFill>
              </a14:hiddenFill>
            </a:ext>
            <a:ext uri="{91240B29-F687-4F45-9708-019B960494DF}">
              <a14:hiddenLine xmlns:a14="http://schemas.microsoft.com/office/drawing/2010/main" w="25400" algn="ctr">
                <a:solidFill>
                  <a:srgbClr val="583B97"/>
                </a:solidFill>
                <a:miter lim="800000"/>
                <a:headEnd/>
                <a:tailEnd/>
              </a14:hiddenLine>
            </a:ext>
            <a:ext uri="{AF507438-7753-43E0-B8FC-AC1667EBCBE1}">
              <a14:hiddenEffects xmlns:a14="http://schemas.microsoft.com/office/drawing/2010/main">
                <a:effectLst>
                  <a:outerShdw dist="35921" dir="2700000" algn="ctr" rotWithShape="0">
                    <a:srgbClr val="583B97"/>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a:ln>
                  <a:noFill/>
                </a:ln>
                <a:solidFill>
                  <a:srgbClr val="9C83BD"/>
                </a:solidFill>
                <a:effectLst/>
                <a:latin typeface="Franklin Gothic Book" panose="020B0503020102020204" pitchFamily="34" charset="0"/>
              </a:rPr>
              <a:t>As of May 2019, only XXX is funded for GBV responses…... </a:t>
            </a:r>
            <a:r>
              <a:rPr kumimoji="0" lang="en-US" altLang="en-US" sz="1000" b="0" i="0" u="none" strike="noStrike" cap="none" normalizeH="0" baseline="0" dirty="0">
                <a:ln>
                  <a:noFill/>
                </a:ln>
                <a:solidFill>
                  <a:srgbClr val="292929"/>
                </a:solidFill>
                <a:effectLst/>
                <a:latin typeface="Franklin Gothic Book" panose="020B0503020102020204" pitchFamily="34" charset="0"/>
              </a:rPr>
              <a:t>The significant funding gap will result in…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7" name="Text Box 27">
            <a:extLst>
              <a:ext uri="{FF2B5EF4-FFF2-40B4-BE49-F238E27FC236}">
                <a16:creationId xmlns:a16="http://schemas.microsoft.com/office/drawing/2014/main" id="{55686080-C47C-4211-9214-5EC559C5D180}"/>
              </a:ext>
            </a:extLst>
          </p:cNvPr>
          <p:cNvSpPr txBox="1">
            <a:spLocks noChangeArrowheads="1"/>
          </p:cNvSpPr>
          <p:nvPr/>
        </p:nvSpPr>
        <p:spPr bwMode="auto">
          <a:xfrm>
            <a:off x="3605451" y="5215838"/>
            <a:ext cx="3001963" cy="1346200"/>
          </a:xfrm>
          <a:prstGeom prst="rect">
            <a:avLst/>
          </a:prstGeom>
          <a:solidFill>
            <a:srgbClr val="CCF1F3"/>
          </a:solidFill>
          <a:ln w="25400" algn="ctr">
            <a:solidFill>
              <a:srgbClr val="00B8C0"/>
            </a:solidFill>
            <a:miter lim="800000"/>
            <a:headEnd/>
            <a:tailEnd/>
          </a:ln>
          <a:effectLst/>
          <a:extLst>
            <a:ext uri="{AF507438-7753-43E0-B8FC-AC1667EBCBE1}">
              <a14:hiddenEffects xmlns:a14="http://schemas.microsoft.com/office/drawing/2010/main">
                <a:effectLst>
                  <a:outerShdw dist="35921" dir="2700000" algn="ctr" rotWithShape="0">
                    <a:srgbClr val="583B97"/>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ts val="300"/>
              </a:spcAft>
              <a:buClrTx/>
              <a:buSzTx/>
              <a:buFontTx/>
              <a:buNone/>
              <a:tabLst/>
            </a:pPr>
            <a:r>
              <a:rPr lang="en-US" altLang="en-US" sz="900" b="1" dirty="0">
                <a:solidFill>
                  <a:srgbClr val="4D4D4D"/>
                </a:solidFill>
                <a:latin typeface="Franklin Gothic Book" panose="020B0503020102020204" pitchFamily="34" charset="0"/>
              </a:rPr>
              <a:t>(OPTIONAL) If the information is available.</a:t>
            </a:r>
            <a:endParaRPr kumimoji="0" lang="en-US" altLang="en-US" sz="900" b="1" i="0" u="none" strike="noStrike" cap="none" normalizeH="0" baseline="0" dirty="0">
              <a:ln>
                <a:noFill/>
              </a:ln>
              <a:solidFill>
                <a:srgbClr val="4D4D4D"/>
              </a:solidFill>
              <a:effectLst/>
              <a:latin typeface="Franklin Gothic Book" panose="020B0503020102020204" pitchFamily="34" charset="0"/>
            </a:endParaRPr>
          </a:p>
          <a:p>
            <a:pPr marL="0" marR="0" lvl="0" indent="0" algn="l" defTabSz="914400" rtl="0" eaLnBrk="0" fontAlgn="base" latinLnBrk="0" hangingPunct="0">
              <a:lnSpc>
                <a:spcPct val="100000"/>
              </a:lnSpc>
              <a:spcBef>
                <a:spcPct val="0"/>
              </a:spcBef>
              <a:spcAft>
                <a:spcPts val="300"/>
              </a:spcAft>
              <a:buClrTx/>
              <a:buSzTx/>
              <a:buFontTx/>
              <a:buNone/>
              <a:tabLst/>
            </a:pPr>
            <a:r>
              <a:rPr kumimoji="0" lang="en-US" altLang="en-US" sz="900" b="1" i="0" u="none" strike="noStrike" cap="none" normalizeH="0" baseline="0" dirty="0">
                <a:ln>
                  <a:noFill/>
                </a:ln>
                <a:solidFill>
                  <a:srgbClr val="4D4D4D"/>
                </a:solidFill>
                <a:effectLst/>
                <a:latin typeface="Franklin Gothic Book" panose="020B0503020102020204" pitchFamily="34" charset="0"/>
              </a:rPr>
              <a:t>Annotation: in this session, provide an overview of funding gaps and challenges. Illustrate what would happen/not happen if funding gaps continue</a:t>
            </a:r>
          </a:p>
          <a:p>
            <a:pPr marL="0" marR="0" lvl="0" indent="0" algn="l" defTabSz="914400" rtl="0" eaLnBrk="0" fontAlgn="base" latinLnBrk="0" hangingPunct="0">
              <a:lnSpc>
                <a:spcPct val="100000"/>
              </a:lnSpc>
              <a:spcBef>
                <a:spcPct val="0"/>
              </a:spcBef>
              <a:spcAft>
                <a:spcPts val="300"/>
              </a:spcAft>
              <a:buClrTx/>
              <a:buSzTx/>
              <a:buFontTx/>
              <a:buNone/>
              <a:tabLst/>
            </a:pPr>
            <a:r>
              <a:rPr kumimoji="0" lang="en-US" altLang="en-US" sz="900" b="0" i="0" u="none" strike="noStrike" cap="none" normalizeH="0" baseline="0" dirty="0">
                <a:ln>
                  <a:noFill/>
                </a:ln>
                <a:solidFill>
                  <a:srgbClr val="4D4D4D"/>
                </a:solidFill>
                <a:effectLst/>
                <a:latin typeface="Franklin Gothic Book" panose="020B0503020102020204" pitchFamily="34" charset="0"/>
              </a:rPr>
              <a:t>What happens if we fail to response due to lack of funding?</a:t>
            </a:r>
          </a:p>
          <a:p>
            <a:pPr marL="0" marR="0" lvl="0" indent="0" algn="l" defTabSz="914400" rtl="0" eaLnBrk="0" fontAlgn="base" latinLnBrk="0" hangingPunct="0">
              <a:lnSpc>
                <a:spcPct val="100000"/>
              </a:lnSpc>
              <a:spcBef>
                <a:spcPct val="0"/>
              </a:spcBef>
              <a:spcAft>
                <a:spcPts val="300"/>
              </a:spcAft>
              <a:buClrTx/>
              <a:buSzTx/>
              <a:buFontTx/>
              <a:buNone/>
              <a:tabLst/>
            </a:pPr>
            <a:r>
              <a:rPr kumimoji="0" lang="en-US" altLang="en-US" sz="900" b="0" i="0" u="none" strike="noStrike" cap="none" normalizeH="0" baseline="0" dirty="0">
                <a:ln>
                  <a:noFill/>
                </a:ln>
                <a:solidFill>
                  <a:srgbClr val="4D4D4D"/>
                </a:solidFill>
                <a:effectLst/>
                <a:latin typeface="Franklin Gothic Book" panose="020B0503020102020204" pitchFamily="34" charset="0"/>
              </a:rPr>
              <a:t>What services and capacities will be further stretched?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 name="Rectangle 1">
            <a:extLst>
              <a:ext uri="{FF2B5EF4-FFF2-40B4-BE49-F238E27FC236}">
                <a16:creationId xmlns:a16="http://schemas.microsoft.com/office/drawing/2014/main" id="{F965540A-A8A4-4100-AE8F-3F9251B49286}"/>
              </a:ext>
            </a:extLst>
          </p:cNvPr>
          <p:cNvSpPr/>
          <p:nvPr/>
        </p:nvSpPr>
        <p:spPr>
          <a:xfrm>
            <a:off x="727553" y="7605609"/>
            <a:ext cx="685562" cy="44301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bg2">
                    <a:lumMod val="25000"/>
                  </a:schemeClr>
                </a:solidFill>
                <a:latin typeface="Franklin Gothic Book" panose="020B0503020102020204" pitchFamily="34" charset="0"/>
                <a:ea typeface="Roboto" pitchFamily="2" charset="0"/>
              </a:rPr>
              <a:t>Logo</a:t>
            </a:r>
          </a:p>
        </p:txBody>
      </p:sp>
      <p:sp>
        <p:nvSpPr>
          <p:cNvPr id="30" name="Rectangle 29">
            <a:extLst>
              <a:ext uri="{FF2B5EF4-FFF2-40B4-BE49-F238E27FC236}">
                <a16:creationId xmlns:a16="http://schemas.microsoft.com/office/drawing/2014/main" id="{7192668E-1932-414E-B1B3-91F57828092E}"/>
              </a:ext>
            </a:extLst>
          </p:cNvPr>
          <p:cNvSpPr/>
          <p:nvPr/>
        </p:nvSpPr>
        <p:spPr>
          <a:xfrm>
            <a:off x="1836976" y="7605609"/>
            <a:ext cx="685562" cy="44301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bg2">
                    <a:lumMod val="25000"/>
                  </a:schemeClr>
                </a:solidFill>
                <a:latin typeface="Franklin Gothic Book" panose="020B0503020102020204" pitchFamily="34" charset="0"/>
                <a:ea typeface="Roboto" pitchFamily="2" charset="0"/>
              </a:rPr>
              <a:t>Logo</a:t>
            </a:r>
          </a:p>
        </p:txBody>
      </p:sp>
      <p:sp>
        <p:nvSpPr>
          <p:cNvPr id="31" name="Rectangle 30">
            <a:extLst>
              <a:ext uri="{FF2B5EF4-FFF2-40B4-BE49-F238E27FC236}">
                <a16:creationId xmlns:a16="http://schemas.microsoft.com/office/drawing/2014/main" id="{00E52F9E-E671-4DA9-A916-114FA2525759}"/>
              </a:ext>
            </a:extLst>
          </p:cNvPr>
          <p:cNvSpPr/>
          <p:nvPr/>
        </p:nvSpPr>
        <p:spPr>
          <a:xfrm>
            <a:off x="2946399" y="7605609"/>
            <a:ext cx="685562" cy="44301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bg2">
                    <a:lumMod val="25000"/>
                  </a:schemeClr>
                </a:solidFill>
                <a:latin typeface="Franklin Gothic Book" panose="020B0503020102020204" pitchFamily="34" charset="0"/>
                <a:ea typeface="Roboto" pitchFamily="2" charset="0"/>
              </a:rPr>
              <a:t>Logo</a:t>
            </a:r>
          </a:p>
        </p:txBody>
      </p:sp>
      <p:sp>
        <p:nvSpPr>
          <p:cNvPr id="32" name="Rectangle 31">
            <a:extLst>
              <a:ext uri="{FF2B5EF4-FFF2-40B4-BE49-F238E27FC236}">
                <a16:creationId xmlns:a16="http://schemas.microsoft.com/office/drawing/2014/main" id="{97610C5B-30F2-4E93-A8BC-91A8981F6E68}"/>
              </a:ext>
            </a:extLst>
          </p:cNvPr>
          <p:cNvSpPr/>
          <p:nvPr/>
        </p:nvSpPr>
        <p:spPr>
          <a:xfrm>
            <a:off x="4055822" y="7605609"/>
            <a:ext cx="685562" cy="44301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bg2">
                    <a:lumMod val="25000"/>
                  </a:schemeClr>
                </a:solidFill>
                <a:latin typeface="Franklin Gothic Book" panose="020B0503020102020204" pitchFamily="34" charset="0"/>
                <a:ea typeface="Roboto" pitchFamily="2" charset="0"/>
              </a:rPr>
              <a:t>Logo</a:t>
            </a:r>
          </a:p>
        </p:txBody>
      </p:sp>
      <p:sp>
        <p:nvSpPr>
          <p:cNvPr id="33" name="Rectangle 32">
            <a:extLst>
              <a:ext uri="{FF2B5EF4-FFF2-40B4-BE49-F238E27FC236}">
                <a16:creationId xmlns:a16="http://schemas.microsoft.com/office/drawing/2014/main" id="{08B5B171-42DB-4801-A48B-6A4527C2E30C}"/>
              </a:ext>
            </a:extLst>
          </p:cNvPr>
          <p:cNvSpPr/>
          <p:nvPr/>
        </p:nvSpPr>
        <p:spPr>
          <a:xfrm>
            <a:off x="5165245" y="7605609"/>
            <a:ext cx="685562" cy="44301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bg2">
                    <a:lumMod val="25000"/>
                  </a:schemeClr>
                </a:solidFill>
                <a:latin typeface="Franklin Gothic Book" panose="020B0503020102020204" pitchFamily="34" charset="0"/>
                <a:ea typeface="Roboto" pitchFamily="2" charset="0"/>
              </a:rPr>
              <a:t>Logo</a:t>
            </a:r>
          </a:p>
        </p:txBody>
      </p:sp>
      <p:sp>
        <p:nvSpPr>
          <p:cNvPr id="34" name="Rectangle 33">
            <a:extLst>
              <a:ext uri="{FF2B5EF4-FFF2-40B4-BE49-F238E27FC236}">
                <a16:creationId xmlns:a16="http://schemas.microsoft.com/office/drawing/2014/main" id="{4AE685D8-3F0A-44FA-B692-8FBCEC91228F}"/>
              </a:ext>
            </a:extLst>
          </p:cNvPr>
          <p:cNvSpPr/>
          <p:nvPr/>
        </p:nvSpPr>
        <p:spPr>
          <a:xfrm>
            <a:off x="1270001" y="8412603"/>
            <a:ext cx="685562" cy="44301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bg2">
                    <a:lumMod val="25000"/>
                  </a:schemeClr>
                </a:solidFill>
                <a:latin typeface="Franklin Gothic Book" panose="020B0503020102020204" pitchFamily="34" charset="0"/>
                <a:ea typeface="Roboto" pitchFamily="2" charset="0"/>
              </a:rPr>
              <a:t>Logo</a:t>
            </a:r>
          </a:p>
        </p:txBody>
      </p:sp>
      <p:sp>
        <p:nvSpPr>
          <p:cNvPr id="35" name="Rectangle 34">
            <a:extLst>
              <a:ext uri="{FF2B5EF4-FFF2-40B4-BE49-F238E27FC236}">
                <a16:creationId xmlns:a16="http://schemas.microsoft.com/office/drawing/2014/main" id="{0A35DCED-E679-428F-AE6A-DF3FAEEE2A34}"/>
              </a:ext>
            </a:extLst>
          </p:cNvPr>
          <p:cNvSpPr/>
          <p:nvPr/>
        </p:nvSpPr>
        <p:spPr>
          <a:xfrm>
            <a:off x="2380695" y="8414631"/>
            <a:ext cx="685562" cy="44301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bg2">
                    <a:lumMod val="25000"/>
                  </a:schemeClr>
                </a:solidFill>
                <a:latin typeface="Franklin Gothic Book" panose="020B0503020102020204" pitchFamily="34" charset="0"/>
                <a:ea typeface="Roboto" pitchFamily="2" charset="0"/>
              </a:rPr>
              <a:t>Logo</a:t>
            </a:r>
          </a:p>
        </p:txBody>
      </p:sp>
      <p:sp>
        <p:nvSpPr>
          <p:cNvPr id="36" name="Rectangle 35">
            <a:extLst>
              <a:ext uri="{FF2B5EF4-FFF2-40B4-BE49-F238E27FC236}">
                <a16:creationId xmlns:a16="http://schemas.microsoft.com/office/drawing/2014/main" id="{35259EB9-AD5B-4C6E-AAAD-E3AC8570900F}"/>
              </a:ext>
            </a:extLst>
          </p:cNvPr>
          <p:cNvSpPr/>
          <p:nvPr/>
        </p:nvSpPr>
        <p:spPr>
          <a:xfrm>
            <a:off x="3491389" y="8412603"/>
            <a:ext cx="685562" cy="44301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bg2">
                    <a:lumMod val="25000"/>
                  </a:schemeClr>
                </a:solidFill>
                <a:latin typeface="Franklin Gothic Book" panose="020B0503020102020204" pitchFamily="34" charset="0"/>
                <a:ea typeface="Roboto" pitchFamily="2" charset="0"/>
              </a:rPr>
              <a:t>Logo</a:t>
            </a:r>
          </a:p>
        </p:txBody>
      </p:sp>
      <p:sp>
        <p:nvSpPr>
          <p:cNvPr id="37" name="Rectangle 36">
            <a:extLst>
              <a:ext uri="{FF2B5EF4-FFF2-40B4-BE49-F238E27FC236}">
                <a16:creationId xmlns:a16="http://schemas.microsoft.com/office/drawing/2014/main" id="{7DD65532-D46B-4318-B11C-E634868D58D0}"/>
              </a:ext>
            </a:extLst>
          </p:cNvPr>
          <p:cNvSpPr/>
          <p:nvPr/>
        </p:nvSpPr>
        <p:spPr>
          <a:xfrm>
            <a:off x="4602083" y="8386056"/>
            <a:ext cx="685562" cy="44301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bg2">
                    <a:lumMod val="25000"/>
                  </a:schemeClr>
                </a:solidFill>
                <a:latin typeface="Franklin Gothic Book" panose="020B0503020102020204" pitchFamily="34" charset="0"/>
                <a:ea typeface="Roboto" pitchFamily="2" charset="0"/>
              </a:rPr>
              <a:t>Logo</a:t>
            </a:r>
          </a:p>
        </p:txBody>
      </p:sp>
    </p:spTree>
    <p:extLst>
      <p:ext uri="{BB962C8B-B14F-4D97-AF65-F5344CB8AC3E}">
        <p14:creationId xmlns:p14="http://schemas.microsoft.com/office/powerpoint/2010/main" val="3421042783"/>
      </p:ext>
    </p:extLst>
  </p:cSld>
  <p:clrMapOvr>
    <a:masterClrMapping/>
  </p:clrMapOvr>
</p:sld>
</file>

<file path=ppt/theme/theme1.xml><?xml version="1.0" encoding="utf-8"?>
<a:theme xmlns:a="http://schemas.openxmlformats.org/drawingml/2006/main" name="Office Theme">
  <a:themeElements>
    <a:clrScheme name="GBV AoR">
      <a:dk1>
        <a:srgbClr val="2F3E99"/>
      </a:dk1>
      <a:lt1>
        <a:sysClr val="window" lastClr="FFFFFF"/>
      </a:lt1>
      <a:dk2>
        <a:srgbClr val="583B97"/>
      </a:dk2>
      <a:lt2>
        <a:srgbClr val="E7E6E6"/>
      </a:lt2>
      <a:accent1>
        <a:srgbClr val="9C83BD"/>
      </a:accent1>
      <a:accent2>
        <a:srgbClr val="00B8C0"/>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302</TotalTime>
  <Words>985</Words>
  <Application>Microsoft Office PowerPoint</Application>
  <PresentationFormat>A4 Paper (210x297 mm)</PresentationFormat>
  <Paragraphs>87</Paragraphs>
  <Slides>2</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vt:i4>
      </vt:variant>
    </vt:vector>
  </HeadingPairs>
  <TitlesOfParts>
    <vt:vector size="9" baseType="lpstr">
      <vt:lpstr>Arial</vt:lpstr>
      <vt:lpstr>Calibri</vt:lpstr>
      <vt:lpstr>Franklin Gothic Book</vt:lpstr>
      <vt:lpstr>Symbol</vt:lpstr>
      <vt:lpstr>Tw Cen MT</vt:lpstr>
      <vt:lpstr>Office Theme</vt:lpstr>
      <vt:lpstr>Worksheet</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Ying ZHU</dc:creator>
  <cp:lastModifiedBy>Ying ZHU</cp:lastModifiedBy>
  <cp:revision>16</cp:revision>
  <dcterms:created xsi:type="dcterms:W3CDTF">2019-06-21T13:03:13Z</dcterms:created>
  <dcterms:modified xsi:type="dcterms:W3CDTF">2019-07-24T09:45:36Z</dcterms:modified>
</cp:coreProperties>
</file>