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336" r:id="rId2"/>
    <p:sldId id="318" r:id="rId3"/>
    <p:sldId id="312" r:id="rId4"/>
    <p:sldId id="343" r:id="rId5"/>
    <p:sldId id="348" r:id="rId6"/>
    <p:sldId id="339" r:id="rId7"/>
    <p:sldId id="347" r:id="rId8"/>
    <p:sldId id="340" r:id="rId9"/>
    <p:sldId id="349" r:id="rId10"/>
    <p:sldId id="337" r:id="rId11"/>
    <p:sldId id="351" r:id="rId12"/>
    <p:sldId id="342" r:id="rId13"/>
    <p:sldId id="317" r:id="rId14"/>
    <p:sldId id="344" r:id="rId15"/>
    <p:sldId id="353" r:id="rId16"/>
    <p:sldId id="354" r:id="rId17"/>
    <p:sldId id="352" r:id="rId18"/>
    <p:sldId id="346" r:id="rId19"/>
    <p:sldId id="355" r:id="rId20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86"/>
    <p:restoredTop sz="91803"/>
  </p:normalViewPr>
  <p:slideViewPr>
    <p:cSldViewPr>
      <p:cViewPr varScale="1">
        <p:scale>
          <a:sx n="63" d="100"/>
          <a:sy n="63" d="100"/>
        </p:scale>
        <p:origin x="7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-2672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14-4498-852D-7F9FD6B7BF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14-4498-852D-7F9FD6B7BF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314-4498-852D-7F9FD6B7BF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314-4498-852D-7F9FD6B7BF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Sheet1!$C$15:$C$18</c:f>
              <c:strCache>
                <c:ptCount val="4"/>
                <c:pt idx="0">
                  <c:v>Hub Nord Est </c:v>
                </c:pt>
                <c:pt idx="1">
                  <c:v>Hub Centre Est </c:v>
                </c:pt>
                <c:pt idx="2">
                  <c:v>Hub Sud Est</c:v>
                </c:pt>
                <c:pt idx="3">
                  <c:v>Hub du Kasaï</c:v>
                </c:pt>
              </c:strCache>
            </c:strRef>
          </c:cat>
          <c:val>
            <c:numRef>
              <c:f>Sheet1!$D$15:$D$18</c:f>
              <c:numCache>
                <c:formatCode>0.0%</c:formatCode>
                <c:ptCount val="4"/>
                <c:pt idx="0">
                  <c:v>0.53100000000000003</c:v>
                </c:pt>
                <c:pt idx="1">
                  <c:v>0.125</c:v>
                </c:pt>
                <c:pt idx="2">
                  <c:v>0.187</c:v>
                </c:pt>
                <c:pt idx="3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14-4498-852D-7F9FD6B7BF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Sheet1!$P$4:$P$14</c:f>
              <c:strCache>
                <c:ptCount val="11"/>
                <c:pt idx="0">
                  <c:v>Fonds Humanitaires de la RDC </c:v>
                </c:pt>
                <c:pt idx="1">
                  <c:v>Fonds Social de la République </c:v>
                </c:pt>
                <c:pt idx="2">
                  <c:v>Canada</c:v>
                </c:pt>
                <c:pt idx="3">
                  <c:v>Banque Mondiale</c:v>
                </c:pt>
                <c:pt idx="4">
                  <c:v>Japon </c:v>
                </c:pt>
                <c:pt idx="5">
                  <c:v>Swedish</c:v>
                </c:pt>
                <c:pt idx="6">
                  <c:v>Onusida </c:v>
                </c:pt>
                <c:pt idx="7">
                  <c:v>CERF</c:v>
                </c:pt>
                <c:pt idx="8">
                  <c:v>PAYS BAS</c:v>
                </c:pt>
                <c:pt idx="9">
                  <c:v>Usaid</c:v>
                </c:pt>
                <c:pt idx="10">
                  <c:v>COVID-19 MTPF</c:v>
                </c:pt>
              </c:strCache>
            </c:strRef>
          </c:cat>
          <c:val>
            <c:numRef>
              <c:f>Sheet1!$Q$4:$Q$14</c:f>
              <c:numCache>
                <c:formatCode>General</c:formatCode>
                <c:ptCount val="11"/>
                <c:pt idx="0">
                  <c:v>11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9-4302-B5F0-7C032C5DC6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6342360"/>
        <c:axId val="2125387432"/>
      </c:barChart>
      <c:catAx>
        <c:axId val="212634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5387432"/>
        <c:crosses val="autoZero"/>
        <c:auto val="1"/>
        <c:lblAlgn val="ctr"/>
        <c:lblOffset val="100"/>
        <c:noMultiLvlLbl val="0"/>
      </c:catAx>
      <c:valAx>
        <c:axId val="21253874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634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DD0-4B4D-A525-79B1DE7BCB3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DD0-4B4D-A525-79B1DE7BCB3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DD0-4B4D-A525-79B1DE7BCB3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DD0-4B4D-A525-79B1DE7BCB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Sheet1!$H$4:$H$7</c:f>
              <c:strCache>
                <c:ptCount val="4"/>
                <c:pt idx="0">
                  <c:v>UN </c:v>
                </c:pt>
                <c:pt idx="1">
                  <c:v>ONG-I</c:v>
                </c:pt>
                <c:pt idx="2">
                  <c:v>ONG-N</c:v>
                </c:pt>
                <c:pt idx="3">
                  <c:v>ONG- à leadership Féminin </c:v>
                </c:pt>
              </c:strCache>
            </c:strRef>
          </c:cat>
          <c:val>
            <c:numRef>
              <c:f>Sheet1!$I$4:$I$7</c:f>
              <c:numCache>
                <c:formatCode>General</c:formatCode>
                <c:ptCount val="4"/>
                <c:pt idx="0">
                  <c:v>20</c:v>
                </c:pt>
                <c:pt idx="1">
                  <c:v>46</c:v>
                </c:pt>
                <c:pt idx="2">
                  <c:v>33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D0-4B4D-A525-79B1DE7BCB3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DF-403D-8EE7-1CED99D4320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DF-403D-8EE7-1CED99D4320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DF-403D-8EE7-1CED99D432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Sheet1!$G$24:$G$26</c:f>
              <c:strCache>
                <c:ptCount val="3"/>
                <c:pt idx="0">
                  <c:v> 1-6 mois  </c:v>
                </c:pt>
                <c:pt idx="1">
                  <c:v>6-18 mois </c:v>
                </c:pt>
                <c:pt idx="2">
                  <c:v>18 mois et Plus </c:v>
                </c:pt>
              </c:strCache>
            </c:strRef>
          </c:cat>
          <c:val>
            <c:numRef>
              <c:f>Sheet1!$H$24:$H$26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DF-403D-8EE7-1CED99D432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B8EFF4-B660-4A9D-9148-01632879638A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24F1C8-3495-4D03-B986-DFAF1560F0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76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D" sz="1200" dirty="0" smtClean="0"/>
              <a:t>Ampleur 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F1C8-3495-4D03-B986-DFAF1560F0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72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7D6F-0FE0-41BC-A07E-5AB822BFD02C}" type="datetime1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1098-FB45-473D-A123-FDEE613BE30F}" type="datetime1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F77-F37A-4A1D-9B8A-41B21998397E}" type="datetime1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hape 11"/>
          <p:cNvSpPr>
            <a:spLocks noGrp="1"/>
          </p:cNvSpPr>
          <p:nvPr>
            <p:ph type="sldNum" sz="quarter" idx="2"/>
          </p:nvPr>
        </p:nvSpPr>
        <p:spPr>
          <a:xfrm>
            <a:off x="8628185" y="6408285"/>
            <a:ext cx="323563" cy="208856"/>
          </a:xfrm>
          <a:prstGeom prst="rect">
            <a:avLst/>
          </a:prstGeom>
        </p:spPr>
        <p:txBody>
          <a:bodyPr anchor="ctr"/>
          <a:lstStyle>
            <a:lvl1pPr algn="r">
              <a:defRPr sz="525">
                <a:solidFill>
                  <a:schemeClr val="bg1"/>
                </a:solidFill>
                <a:latin typeface="UNFPA-Text" charset="0"/>
                <a:ea typeface="UNFPA-Text" charset="0"/>
                <a:cs typeface="UNFPA-Text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03967" y="2602692"/>
            <a:ext cx="8336068" cy="165262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82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48-0AFB-41E6-8430-5EB126745529}" type="datetime1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D4E8-C83B-44FF-B345-1C10FB4727A3}" type="datetime1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C0F-9990-4BD6-931F-C137A579847C}" type="datetime1">
              <a:rPr lang="fr-FR" smtClean="0"/>
              <a:t>11/05/2021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21C-1FAA-46E9-881A-BAF8DACF81F8}" type="datetime1">
              <a:rPr lang="fr-FR" smtClean="0"/>
              <a:t>11/05/2021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4092-E940-4B69-AFEA-967E2C667548}" type="datetime1">
              <a:rPr lang="fr-FR" smtClean="0"/>
              <a:t>11/05/2021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B9BD-DE9B-40CC-8A2E-803092CAAE38}" type="datetime1">
              <a:rPr lang="fr-FR" smtClean="0"/>
              <a:t>11/05/2021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B70D-75B9-475E-992E-362BB770FCE7}" type="datetime1">
              <a:rPr lang="fr-FR" smtClean="0"/>
              <a:t>11/05/2021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AD26-8985-46AF-9B31-91FBBCC06FEB}" type="datetime1">
              <a:rPr lang="fr-FR" smtClean="0"/>
              <a:t>11/05/2021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356867-68F7-4D64-8740-DB6F8E844518}" type="datetime1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30932" y="4307350"/>
            <a:ext cx="5862250" cy="75608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Donor </a:t>
            </a:r>
            <a:r>
              <a:rPr lang="en-US" sz="2700" b="1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Mapping </a:t>
            </a:r>
            <a:r>
              <a:rPr lang="en-US" sz="2700" b="1" spc="-75" dirty="0">
                <a:latin typeface="Arial" panose="020B0604020202020204" pitchFamily="34" charset="0"/>
                <a:cs typeface="Arial" panose="020B0604020202020204" pitchFamily="34" charset="0"/>
              </a:rPr>
              <a:t>for GBV Activities in the DRC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D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16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71184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fr-CD" dirty="0" smtClean="0"/>
              <a:t>6. </a:t>
            </a:r>
            <a:r>
              <a:rPr lang="en-US" altLang="ja-JP" dirty="0" smtClean="0"/>
              <a:t>Funding</a:t>
            </a:r>
            <a:r>
              <a:rPr lang="ja-JP" altLang="en-US" dirty="0" smtClean="0"/>
              <a:t> </a:t>
            </a:r>
            <a:r>
              <a:rPr lang="fr-CD" dirty="0" smtClean="0"/>
              <a:t>mapping</a:t>
            </a:r>
            <a:endParaRPr lang="fr-CD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2438400"/>
            <a:ext cx="4137600" cy="415895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CD" dirty="0"/>
              <a:t> </a:t>
            </a:r>
            <a:endParaRPr lang="fr-CD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pic>
        <p:nvPicPr>
          <p:cNvPr id="12" name="Picture 11" descr="C:\Users\user\AppData\Local\Temp\Cartographie de financement VBG RDC 2021_Heriel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392488" cy="47769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7"/>
          <p:cNvSpPr>
            <a:spLocks noGrp="1"/>
          </p:cNvSpPr>
          <p:nvPr>
            <p:ph sz="quarter" idx="4"/>
          </p:nvPr>
        </p:nvSpPr>
        <p:spPr>
          <a:xfrm>
            <a:off x="4816544" y="1700809"/>
            <a:ext cx="3931920" cy="475252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dirty="0" smtClean="0"/>
              <a:t> 60</a:t>
            </a:r>
            <a:r>
              <a:rPr lang="en-GB" dirty="0"/>
              <a:t>% of funding is concentrated in the eastern provinces where there is a high severity of GBV</a:t>
            </a:r>
          </a:p>
          <a:p>
            <a:pPr>
              <a:buFont typeface="Wingdings" charset="2"/>
              <a:buChar char="q"/>
            </a:pPr>
            <a:r>
              <a:rPr lang="en-GB" dirty="0" smtClean="0"/>
              <a:t> 71.8</a:t>
            </a:r>
            <a:r>
              <a:rPr lang="en-GB" dirty="0"/>
              <a:t>% of projects are devoted to responding to humanitarian </a:t>
            </a:r>
            <a:r>
              <a:rPr lang="en-GB" dirty="0" smtClean="0"/>
              <a:t>crises</a:t>
            </a:r>
            <a:endParaRPr lang="en-GB" dirty="0"/>
          </a:p>
          <a:p>
            <a:pPr>
              <a:buFont typeface="Wingdings" charset="2"/>
              <a:buChar char="q"/>
            </a:pPr>
            <a:r>
              <a:rPr lang="en-GB" dirty="0"/>
              <a:t> </a:t>
            </a:r>
            <a:r>
              <a:rPr lang="en-GB" dirty="0" smtClean="0"/>
              <a:t>80</a:t>
            </a:r>
            <a:r>
              <a:rPr lang="en-GB" dirty="0"/>
              <a:t>% of projects have a duration of 12 </a:t>
            </a:r>
            <a:r>
              <a:rPr lang="en-GB" dirty="0" smtClean="0"/>
              <a:t>months</a:t>
            </a:r>
            <a:r>
              <a:rPr lang="en-GB" dirty="0"/>
              <a:t> </a:t>
            </a:r>
            <a:r>
              <a:rPr lang="en-GB" dirty="0" smtClean="0"/>
              <a:t>the rest 20</a:t>
            </a:r>
            <a:r>
              <a:rPr lang="en-GB" dirty="0"/>
              <a:t>% </a:t>
            </a:r>
            <a:r>
              <a:rPr lang="en-GB" dirty="0" smtClean="0"/>
              <a:t>vary </a:t>
            </a:r>
            <a:r>
              <a:rPr lang="en-GB" dirty="0"/>
              <a:t>between 3 to 5 </a:t>
            </a:r>
            <a:r>
              <a:rPr lang="en-GB" dirty="0" smtClean="0"/>
              <a:t>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7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78" y="476672"/>
            <a:ext cx="90364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fr-CD" dirty="0" smtClean="0"/>
              <a:t> 7. </a:t>
            </a:r>
            <a:r>
              <a:rPr lang="en-GB" dirty="0"/>
              <a:t>Funding mapping versus </a:t>
            </a:r>
            <a:r>
              <a:rPr lang="en-GB" dirty="0" smtClean="0"/>
              <a:t>severity mapping</a:t>
            </a:r>
            <a:endParaRPr lang="fr-C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pic>
        <p:nvPicPr>
          <p:cNvPr id="8" name="Picture 7" descr="C:\Users\user\AppData\Local\Temp\Cartographie de financement VBG RDC 2021_Heriel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392488" cy="477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14580" r="22050" b="13637"/>
          <a:stretch/>
        </p:blipFill>
        <p:spPr>
          <a:xfrm>
            <a:off x="4562129" y="1658116"/>
            <a:ext cx="4474367" cy="47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D" sz="3200" dirty="0" smtClean="0"/>
              <a:t>8. </a:t>
            </a:r>
            <a:r>
              <a:rPr lang="en-GB" sz="3200" dirty="0"/>
              <a:t>Main Results: Geographic </a:t>
            </a:r>
            <a:r>
              <a:rPr lang="en-GB" sz="3200" dirty="0" smtClean="0"/>
              <a:t>Coverage</a:t>
            </a:r>
            <a:endParaRPr lang="fr-C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sz="2400" dirty="0" smtClean="0"/>
              <a:t> 53</a:t>
            </a:r>
            <a:r>
              <a:rPr lang="en-GB" sz="2400" dirty="0"/>
              <a:t>% of funding is concentrated in the humanitarian hub of North East (Province of North Kivu and </a:t>
            </a:r>
            <a:r>
              <a:rPr lang="en-GB" sz="2400" dirty="0" err="1"/>
              <a:t>Ituri</a:t>
            </a:r>
            <a:r>
              <a:rPr lang="en-GB" sz="2400" dirty="0" smtClean="0"/>
              <a:t>)</a:t>
            </a:r>
          </a:p>
          <a:p>
            <a:pPr>
              <a:buFont typeface="Wingdings" charset="2"/>
              <a:buChar char="q"/>
            </a:pPr>
            <a:r>
              <a:rPr lang="en-GB" sz="2400" dirty="0"/>
              <a:t> </a:t>
            </a:r>
            <a:r>
              <a:rPr lang="en-GB" sz="2400" dirty="0" smtClean="0"/>
              <a:t>The Central </a:t>
            </a:r>
            <a:r>
              <a:rPr lang="en-GB" sz="2400" dirty="0"/>
              <a:t>East (South Kivu &amp; Maniema), South East (Tanganyika &amp; Haut Katanga) and Kasai hubs benefit from </a:t>
            </a:r>
            <a:r>
              <a:rPr lang="en-GB" sz="2400" dirty="0" smtClean="0"/>
              <a:t>small funding </a:t>
            </a:r>
            <a:r>
              <a:rPr lang="en-GB" sz="2400" dirty="0"/>
              <a:t>despite the severity of </a:t>
            </a:r>
            <a:r>
              <a:rPr lang="en-GB" sz="2400" dirty="0" smtClean="0"/>
              <a:t>GBV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728852"/>
              </p:ext>
            </p:extLst>
          </p:nvPr>
        </p:nvGraphicFramePr>
        <p:xfrm>
          <a:off x="251520" y="1673352"/>
          <a:ext cx="4540696" cy="483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8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D" sz="3200" dirty="0" smtClean="0"/>
              <a:t>8. </a:t>
            </a:r>
            <a:r>
              <a:rPr lang="en-GB" sz="3200" dirty="0"/>
              <a:t>Main Results: Funding by </a:t>
            </a:r>
            <a:r>
              <a:rPr lang="en-GB" sz="3200" dirty="0" smtClean="0"/>
              <a:t>Donor</a:t>
            </a:r>
            <a:endParaRPr lang="fr-CD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41589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D" dirty="0" smtClean="0"/>
              <a:t> </a:t>
            </a:r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12521"/>
              </p:ext>
            </p:extLst>
          </p:nvPr>
        </p:nvGraphicFramePr>
        <p:xfrm>
          <a:off x="72008" y="1709928"/>
          <a:ext cx="4499992" cy="4759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1525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dirty="0" smtClean="0"/>
              <a:t> 40.6</a:t>
            </a:r>
            <a:r>
              <a:rPr lang="en-GB" dirty="0"/>
              <a:t>% of funding comes from the DRC Humanitarian </a:t>
            </a:r>
            <a:r>
              <a:rPr lang="en-GB" dirty="0" smtClean="0"/>
              <a:t>Fund.</a:t>
            </a:r>
            <a:endParaRPr lang="en-GB" dirty="0"/>
          </a:p>
          <a:p>
            <a:pPr>
              <a:buFont typeface="Wingdings" charset="2"/>
              <a:buChar char="q"/>
            </a:pPr>
            <a:r>
              <a:rPr lang="en-GB" dirty="0" smtClean="0"/>
              <a:t> The funding of </a:t>
            </a:r>
            <a:r>
              <a:rPr lang="en-GB" dirty="0"/>
              <a:t>the WB either directly or via the Social Fund of the Republic is 21.8%</a:t>
            </a:r>
          </a:p>
          <a:p>
            <a:pPr>
              <a:buFont typeface="Wingdings" charset="2"/>
              <a:buChar char="q"/>
            </a:pPr>
            <a:r>
              <a:rPr lang="en-GB" dirty="0" smtClean="0"/>
              <a:t> Canada's </a:t>
            </a:r>
            <a:r>
              <a:rPr lang="en-GB" dirty="0"/>
              <a:t>funding for both </a:t>
            </a:r>
            <a:r>
              <a:rPr lang="en-GB" dirty="0" smtClean="0"/>
              <a:t>humanitarian</a:t>
            </a:r>
            <a:r>
              <a:rPr lang="en-GB" dirty="0"/>
              <a:t> </a:t>
            </a:r>
            <a:r>
              <a:rPr lang="en-GB" dirty="0" smtClean="0"/>
              <a:t>response and </a:t>
            </a:r>
            <a:r>
              <a:rPr lang="en-GB" dirty="0"/>
              <a:t>development response is 15.6</a:t>
            </a:r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D" sz="3200" dirty="0" smtClean="0"/>
              <a:t>8. </a:t>
            </a:r>
            <a:r>
              <a:rPr lang="en-GB" sz="3200" dirty="0"/>
              <a:t>Main Results: Funding </a:t>
            </a:r>
            <a:r>
              <a:rPr lang="en-GB" sz="3200" dirty="0" smtClean="0"/>
              <a:t>Recipients</a:t>
            </a:r>
            <a:endParaRPr lang="fr-C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60" y="1709928"/>
            <a:ext cx="4038600" cy="471830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sz="2400" dirty="0" smtClean="0"/>
              <a:t> 46</a:t>
            </a:r>
            <a:r>
              <a:rPr lang="en-GB" sz="2400" dirty="0"/>
              <a:t>% of funding has been granted to International Organizations</a:t>
            </a:r>
          </a:p>
          <a:p>
            <a:pPr>
              <a:buFont typeface="Wingdings" charset="2"/>
              <a:buChar char="q"/>
            </a:pPr>
            <a:r>
              <a:rPr lang="en-GB" sz="2400" dirty="0" smtClean="0"/>
              <a:t> 20</a:t>
            </a:r>
            <a:r>
              <a:rPr lang="en-GB" sz="2400" dirty="0"/>
              <a:t>% of funding has been granted to </a:t>
            </a:r>
            <a:r>
              <a:rPr lang="en-GB" sz="2400" dirty="0" smtClean="0"/>
              <a:t>NGOs.</a:t>
            </a:r>
            <a:endParaRPr lang="en-GB" sz="2400" dirty="0"/>
          </a:p>
          <a:p>
            <a:pPr>
              <a:buFont typeface="Wingdings" charset="2"/>
              <a:buChar char="q"/>
            </a:pPr>
            <a:r>
              <a:rPr lang="en-GB" sz="2400" dirty="0" smtClean="0"/>
              <a:t> Funding </a:t>
            </a:r>
            <a:r>
              <a:rPr lang="en-GB" sz="2400" dirty="0"/>
              <a:t>for </a:t>
            </a:r>
            <a:r>
              <a:rPr lang="en-GB" sz="2400" dirty="0" smtClean="0"/>
              <a:t>women lead organizations represents </a:t>
            </a:r>
            <a:r>
              <a:rPr lang="en-GB" sz="2400" dirty="0"/>
              <a:t>only 1</a:t>
            </a:r>
            <a:r>
              <a:rPr lang="en-GB" sz="2400" dirty="0" smtClean="0"/>
              <a:t>%</a:t>
            </a:r>
          </a:p>
          <a:p>
            <a:pPr>
              <a:buFont typeface="Wingdings" charset="2"/>
              <a:buChar char="q"/>
            </a:pPr>
            <a:r>
              <a:rPr lang="en-GB" sz="2400" dirty="0" smtClean="0"/>
              <a:t> UN </a:t>
            </a:r>
            <a:r>
              <a:rPr lang="en-GB" sz="2400" dirty="0"/>
              <a:t>Agencies received 33% of funding but </a:t>
            </a:r>
            <a:r>
              <a:rPr lang="en-GB" sz="2400" dirty="0" smtClean="0"/>
              <a:t>this funds </a:t>
            </a:r>
            <a:r>
              <a:rPr lang="en-GB" sz="2400" dirty="0"/>
              <a:t>NGOs including local </a:t>
            </a:r>
            <a:r>
              <a:rPr lang="en-GB" sz="2400" dirty="0" smtClean="0"/>
              <a:t>organizations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589426"/>
              </p:ext>
            </p:extLst>
          </p:nvPr>
        </p:nvGraphicFramePr>
        <p:xfrm>
          <a:off x="107504" y="1844824"/>
          <a:ext cx="46550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04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D" dirty="0"/>
              <a:t>8. </a:t>
            </a:r>
            <a:r>
              <a:rPr lang="en-GB" dirty="0"/>
              <a:t>Main Results: Duration of </a:t>
            </a:r>
            <a:r>
              <a:rPr lang="en-GB" dirty="0" smtClean="0"/>
              <a:t>projects</a:t>
            </a:r>
            <a:endParaRPr lang="fr-C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fr-CD" dirty="0"/>
              <a:t> </a:t>
            </a:r>
            <a:r>
              <a:rPr lang="en-GB" dirty="0" smtClean="0"/>
              <a:t>60</a:t>
            </a:r>
            <a:r>
              <a:rPr lang="en-GB" dirty="0"/>
              <a:t>% of funding covers a period of 6 to 18 </a:t>
            </a:r>
            <a:r>
              <a:rPr lang="en-GB" dirty="0" smtClean="0"/>
              <a:t>months</a:t>
            </a:r>
          </a:p>
          <a:p>
            <a:pPr>
              <a:buFont typeface="Wingdings" charset="2"/>
              <a:buChar char="q"/>
            </a:pPr>
            <a:r>
              <a:rPr lang="en-GB" dirty="0"/>
              <a:t> </a:t>
            </a:r>
            <a:r>
              <a:rPr lang="en-GB" dirty="0" smtClean="0"/>
              <a:t>30</a:t>
            </a:r>
            <a:r>
              <a:rPr lang="en-GB" dirty="0"/>
              <a:t>% go beyond 18 </a:t>
            </a:r>
            <a:r>
              <a:rPr lang="en-GB" dirty="0" smtClean="0"/>
              <a:t>months</a:t>
            </a:r>
          </a:p>
          <a:p>
            <a:pPr>
              <a:buFont typeface="Wingdings" charset="2"/>
              <a:buChar char="q"/>
            </a:pPr>
            <a:r>
              <a:rPr lang="en-GB" dirty="0"/>
              <a:t> </a:t>
            </a:r>
            <a:r>
              <a:rPr lang="en-GB" dirty="0" smtClean="0"/>
              <a:t>10</a:t>
            </a:r>
            <a:r>
              <a:rPr lang="en-GB" dirty="0"/>
              <a:t>% of funding covers a period of 1 to 6 </a:t>
            </a:r>
            <a:r>
              <a:rPr lang="en-GB" dirty="0" smtClean="0"/>
              <a:t>months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272895"/>
              </p:ext>
            </p:extLst>
          </p:nvPr>
        </p:nvGraphicFramePr>
        <p:xfrm>
          <a:off x="43344" y="1673352"/>
          <a:ext cx="4572000" cy="471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2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D" dirty="0" smtClean="0"/>
              <a:t>9. </a:t>
            </a:r>
            <a:r>
              <a:rPr lang="fr-CD" dirty="0" err="1" smtClean="0"/>
              <a:t>Activities</a:t>
            </a:r>
            <a:r>
              <a:rPr lang="fr-CD" dirty="0" smtClean="0"/>
              <a:t> </a:t>
            </a:r>
            <a:r>
              <a:rPr lang="fr-CD" dirty="0" err="1" smtClean="0"/>
              <a:t>Funded</a:t>
            </a:r>
            <a:r>
              <a:rPr lang="fr-CD" dirty="0" smtClean="0"/>
              <a:t> </a:t>
            </a:r>
            <a:endParaRPr lang="fr-C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D" dirty="0" err="1" smtClean="0"/>
              <a:t>Funding</a:t>
            </a:r>
            <a:r>
              <a:rPr lang="fr-CD" dirty="0" smtClean="0"/>
              <a:t> for </a:t>
            </a:r>
            <a:r>
              <a:rPr lang="fr-CD" dirty="0" err="1" smtClean="0"/>
              <a:t>Response</a:t>
            </a:r>
            <a:r>
              <a:rPr lang="fr-CD" dirty="0" smtClean="0"/>
              <a:t> </a:t>
            </a:r>
            <a:r>
              <a:rPr lang="fr-CD" dirty="0" err="1" smtClean="0"/>
              <a:t>Activities</a:t>
            </a:r>
            <a:r>
              <a:rPr lang="fr-CD" dirty="0" smtClean="0"/>
              <a:t>  - 80%</a:t>
            </a:r>
          </a:p>
          <a:p>
            <a:endParaRPr lang="fr-CD" dirty="0" smtClean="0"/>
          </a:p>
          <a:p>
            <a:r>
              <a:rPr lang="fr-CD" dirty="0" err="1" smtClean="0"/>
              <a:t>Medical</a:t>
            </a:r>
            <a:r>
              <a:rPr lang="fr-CD" dirty="0" smtClean="0"/>
              <a:t> – 43%</a:t>
            </a:r>
          </a:p>
          <a:p>
            <a:r>
              <a:rPr lang="fr-CD" dirty="0" smtClean="0"/>
              <a:t>Psychosocial  - 47%</a:t>
            </a:r>
          </a:p>
          <a:p>
            <a:r>
              <a:rPr lang="fr-CD" dirty="0" err="1" smtClean="0"/>
              <a:t>Legal</a:t>
            </a:r>
            <a:r>
              <a:rPr lang="fr-CD" dirty="0" smtClean="0"/>
              <a:t> – 3%</a:t>
            </a:r>
          </a:p>
          <a:p>
            <a:r>
              <a:rPr lang="fr-CD" dirty="0" smtClean="0"/>
              <a:t>Socio </a:t>
            </a:r>
            <a:r>
              <a:rPr lang="fr-CD" dirty="0" err="1" smtClean="0"/>
              <a:t>Economic</a:t>
            </a:r>
            <a:r>
              <a:rPr lang="fr-CD" dirty="0" smtClean="0"/>
              <a:t> </a:t>
            </a:r>
            <a:r>
              <a:rPr lang="fr-CD" dirty="0" err="1" smtClean="0"/>
              <a:t>Reintegration</a:t>
            </a:r>
            <a:r>
              <a:rPr lang="fr-CD" dirty="0" smtClean="0"/>
              <a:t> – 7%</a:t>
            </a:r>
            <a:endParaRPr lang="fr-C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D" dirty="0" err="1" smtClean="0"/>
              <a:t>Funding</a:t>
            </a:r>
            <a:r>
              <a:rPr lang="fr-CD" dirty="0" smtClean="0"/>
              <a:t> for </a:t>
            </a:r>
            <a:r>
              <a:rPr lang="fr-CD" dirty="0" err="1" smtClean="0"/>
              <a:t>Prevention</a:t>
            </a:r>
            <a:r>
              <a:rPr lang="fr-CD" dirty="0" smtClean="0"/>
              <a:t> </a:t>
            </a:r>
            <a:r>
              <a:rPr lang="fr-CD" dirty="0" err="1" smtClean="0"/>
              <a:t>Activities</a:t>
            </a:r>
            <a:r>
              <a:rPr lang="fr-CD" dirty="0" smtClean="0"/>
              <a:t> – 10%</a:t>
            </a:r>
            <a:endParaRPr lang="fr-C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121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D" sz="3200" dirty="0" smtClean="0"/>
              <a:t>10</a:t>
            </a:r>
            <a:r>
              <a:rPr lang="fr-CD" sz="3200" dirty="0" smtClean="0"/>
              <a:t>. </a:t>
            </a:r>
            <a:r>
              <a:rPr lang="en-GB" sz="3200" dirty="0"/>
              <a:t>Use of the results of the funding mapping by the GBV </a:t>
            </a:r>
            <a:r>
              <a:rPr lang="en-GB" sz="3200" dirty="0" smtClean="0"/>
              <a:t>SC</a:t>
            </a:r>
            <a:endParaRPr lang="fr-C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71830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fr-CD" dirty="0"/>
              <a:t> </a:t>
            </a:r>
            <a:r>
              <a:rPr lang="en-GB" dirty="0" smtClean="0"/>
              <a:t>Advocacy </a:t>
            </a:r>
            <a:r>
              <a:rPr lang="en-GB" dirty="0"/>
              <a:t>with the donor community in the DRC for the financing of underfunded crises in Tanganyika, Maniema </a:t>
            </a:r>
            <a:r>
              <a:rPr lang="en-GB" dirty="0" err="1"/>
              <a:t>Kasaï</a:t>
            </a:r>
            <a:r>
              <a:rPr lang="en-GB" dirty="0"/>
              <a:t> Central &amp; </a:t>
            </a:r>
            <a:r>
              <a:rPr lang="en-GB" dirty="0" err="1"/>
              <a:t>Kasaï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718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ja-JP" altLang="en-US" dirty="0" smtClean="0"/>
              <a:t> </a:t>
            </a:r>
            <a:r>
              <a:rPr lang="en-GB" dirty="0" smtClean="0"/>
              <a:t>Advocacy </a:t>
            </a:r>
            <a:r>
              <a:rPr lang="en-GB" dirty="0"/>
              <a:t>with the Inter Cluster in the DRC for capacity building of NGOs and in particular women's associations to enable them to access </a:t>
            </a:r>
            <a:r>
              <a:rPr lang="en-GB" dirty="0" smtClean="0"/>
              <a:t>funding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3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D" sz="3200" dirty="0" smtClean="0"/>
              <a:t>10</a:t>
            </a:r>
            <a:r>
              <a:rPr lang="fr-CD" sz="3200" dirty="0" smtClean="0"/>
              <a:t>. </a:t>
            </a:r>
            <a:r>
              <a:rPr lang="en-GB" sz="3200" dirty="0"/>
              <a:t>Use of the results of the funding mapping by the </a:t>
            </a:r>
            <a:r>
              <a:rPr lang="en-GB" sz="3200" dirty="0" smtClean="0"/>
              <a:t>GBV SC</a:t>
            </a:r>
            <a:endParaRPr lang="fr-C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718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Advocacy </a:t>
            </a:r>
            <a:r>
              <a:rPr lang="en-GB" dirty="0"/>
              <a:t>with the donor community in the DRC </a:t>
            </a:r>
            <a:r>
              <a:rPr lang="en-GB" dirty="0" smtClean="0"/>
              <a:t>for </a:t>
            </a:r>
            <a:r>
              <a:rPr lang="en-GB" dirty="0"/>
              <a:t>granting </a:t>
            </a:r>
            <a:r>
              <a:rPr lang="en-GB" dirty="0" smtClean="0"/>
              <a:t>more </a:t>
            </a:r>
            <a:r>
              <a:rPr lang="en-GB" dirty="0"/>
              <a:t>funds to NGOs and women's </a:t>
            </a:r>
            <a:r>
              <a:rPr lang="en-GB" dirty="0" smtClean="0"/>
              <a:t>associations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71830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dirty="0" smtClean="0"/>
              <a:t> Round </a:t>
            </a:r>
            <a:r>
              <a:rPr lang="en-GB" dirty="0"/>
              <a:t>table </a:t>
            </a:r>
            <a:r>
              <a:rPr lang="en-GB" dirty="0" smtClean="0"/>
              <a:t>with </a:t>
            </a:r>
            <a:r>
              <a:rPr lang="en-GB" dirty="0"/>
              <a:t>donors </a:t>
            </a:r>
            <a:r>
              <a:rPr lang="en-GB" dirty="0" smtClean="0"/>
              <a:t>of the DRC to </a:t>
            </a:r>
            <a:r>
              <a:rPr lang="en-GB" dirty="0"/>
              <a:t>advocate for funding of resilience </a:t>
            </a:r>
            <a:r>
              <a:rPr lang="en-GB" dirty="0" smtClean="0"/>
              <a:t>projects: </a:t>
            </a:r>
            <a:r>
              <a:rPr lang="en-GB" dirty="0"/>
              <a:t>empowerment of women, </a:t>
            </a:r>
            <a:r>
              <a:rPr lang="en-GB" dirty="0" smtClean="0"/>
              <a:t>coordination strengthening, </a:t>
            </a:r>
            <a:r>
              <a:rPr lang="en-GB" dirty="0"/>
              <a:t>Humanitarian-Development </a:t>
            </a:r>
            <a:r>
              <a:rPr lang="en-GB" dirty="0" smtClean="0"/>
              <a:t>Continuum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9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D" dirty="0" smtClean="0"/>
              <a:t>11.Lessons </a:t>
            </a:r>
            <a:r>
              <a:rPr lang="fr-CD" dirty="0" err="1" smtClean="0"/>
              <a:t>Learned</a:t>
            </a:r>
            <a:endParaRPr lang="fr-C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D" dirty="0" smtClean="0"/>
              <a:t>The </a:t>
            </a:r>
            <a:r>
              <a:rPr lang="fr-CD" dirty="0" err="1" smtClean="0"/>
              <a:t>need</a:t>
            </a:r>
            <a:r>
              <a:rPr lang="fr-CD" dirty="0" smtClean="0"/>
              <a:t> to engage </a:t>
            </a:r>
            <a:r>
              <a:rPr lang="fr-CD" dirty="0" err="1" smtClean="0"/>
              <a:t>donors</a:t>
            </a:r>
            <a:r>
              <a:rPr lang="fr-CD" dirty="0" smtClean="0"/>
              <a:t> </a:t>
            </a:r>
            <a:r>
              <a:rPr lang="fr-CD" dirty="0" err="1" smtClean="0"/>
              <a:t>directly</a:t>
            </a:r>
            <a:r>
              <a:rPr lang="fr-CD" dirty="0" smtClean="0"/>
              <a:t> to have information on </a:t>
            </a:r>
            <a:r>
              <a:rPr lang="fr-CD" dirty="0" err="1" smtClean="0"/>
              <a:t>funds</a:t>
            </a:r>
            <a:r>
              <a:rPr lang="fr-CD" dirty="0" smtClean="0"/>
              <a:t> </a:t>
            </a:r>
            <a:r>
              <a:rPr lang="fr-CD" dirty="0" err="1" smtClean="0"/>
              <a:t>given</a:t>
            </a:r>
            <a:r>
              <a:rPr lang="fr-CD" dirty="0" smtClean="0"/>
              <a:t> to </a:t>
            </a:r>
            <a:r>
              <a:rPr lang="fr-CD" dirty="0" err="1" smtClean="0"/>
              <a:t>partners</a:t>
            </a:r>
            <a:r>
              <a:rPr lang="fr-CD" dirty="0" smtClean="0"/>
              <a:t> </a:t>
            </a:r>
            <a:r>
              <a:rPr lang="fr-CD" dirty="0" err="1" smtClean="0"/>
              <a:t>owing</a:t>
            </a:r>
            <a:r>
              <a:rPr lang="fr-CD" dirty="0" smtClean="0"/>
              <a:t> to the </a:t>
            </a:r>
            <a:r>
              <a:rPr lang="fr-CD" dirty="0" err="1" smtClean="0"/>
              <a:t>sensitivity</a:t>
            </a:r>
            <a:r>
              <a:rPr lang="fr-CD" dirty="0" smtClean="0"/>
              <a:t> of </a:t>
            </a:r>
            <a:r>
              <a:rPr lang="fr-CD" dirty="0" err="1" smtClean="0"/>
              <a:t>divulging</a:t>
            </a:r>
            <a:r>
              <a:rPr lang="fr-CD" dirty="0" smtClean="0"/>
              <a:t> </a:t>
            </a:r>
            <a:r>
              <a:rPr lang="fr-CD" dirty="0" err="1" smtClean="0"/>
              <a:t>financial</a:t>
            </a:r>
            <a:r>
              <a:rPr lang="fr-CD" dirty="0" smtClean="0"/>
              <a:t> </a:t>
            </a:r>
            <a:r>
              <a:rPr lang="fr-CD" dirty="0" err="1" smtClean="0"/>
              <a:t>matters</a:t>
            </a:r>
            <a:endParaRPr lang="fr-C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D" dirty="0" smtClean="0"/>
              <a:t>Relationship </a:t>
            </a:r>
            <a:r>
              <a:rPr lang="fr-CD" dirty="0" err="1" smtClean="0"/>
              <a:t>between</a:t>
            </a:r>
            <a:r>
              <a:rPr lang="fr-CD" dirty="0" smtClean="0"/>
              <a:t> the </a:t>
            </a:r>
            <a:r>
              <a:rPr lang="fr-CD" dirty="0" err="1" smtClean="0"/>
              <a:t>donor</a:t>
            </a:r>
            <a:r>
              <a:rPr lang="fr-CD" dirty="0" smtClean="0"/>
              <a:t> </a:t>
            </a:r>
            <a:r>
              <a:rPr lang="fr-CD" dirty="0" err="1" smtClean="0"/>
              <a:t>community</a:t>
            </a:r>
            <a:r>
              <a:rPr lang="fr-CD" dirty="0" smtClean="0"/>
              <a:t>, the GBV </a:t>
            </a:r>
            <a:r>
              <a:rPr lang="fr-CD" dirty="0" err="1" smtClean="0"/>
              <a:t>sub</a:t>
            </a:r>
            <a:r>
              <a:rPr lang="fr-CD" dirty="0" smtClean="0"/>
              <a:t>-cluster and GBV </a:t>
            </a:r>
            <a:r>
              <a:rPr lang="fr-CD" dirty="0" err="1" smtClean="0"/>
              <a:t>actors</a:t>
            </a:r>
            <a:r>
              <a:rPr lang="fr-CD" dirty="0" smtClean="0"/>
              <a:t>. The </a:t>
            </a:r>
            <a:r>
              <a:rPr lang="fr-CD" dirty="0" err="1" smtClean="0"/>
              <a:t>need</a:t>
            </a:r>
            <a:r>
              <a:rPr lang="fr-CD" dirty="0" smtClean="0"/>
              <a:t> for </a:t>
            </a:r>
            <a:r>
              <a:rPr lang="fr-CD" dirty="0" err="1" smtClean="0"/>
              <a:t>accountability</a:t>
            </a:r>
            <a:endParaRPr lang="fr-C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D" dirty="0" smtClean="0"/>
              <a:t>Plan </a:t>
            </a:r>
            <a:endParaRPr lang="fr-C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CD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CD" sz="2800" dirty="0"/>
              <a:t>Context: </a:t>
            </a:r>
            <a:r>
              <a:rPr lang="en-US" altLang="ja-JP" sz="2800" dirty="0" smtClean="0"/>
              <a:t>Magnitude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of</a:t>
            </a:r>
            <a:r>
              <a:rPr lang="ja-JP" altLang="en-US" sz="2800" dirty="0" smtClean="0"/>
              <a:t> </a:t>
            </a:r>
            <a:r>
              <a:rPr lang="en-GB" sz="2800" dirty="0" smtClean="0"/>
              <a:t>GBV </a:t>
            </a:r>
            <a:r>
              <a:rPr lang="en-GB" sz="2800" dirty="0"/>
              <a:t>in DRC in </a:t>
            </a:r>
            <a:r>
              <a:rPr lang="en-GB" sz="2800" dirty="0" smtClean="0"/>
              <a:t>2020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Context: Severity of GBV in DRC </a:t>
            </a:r>
            <a:r>
              <a:rPr lang="en-GB" sz="2800" dirty="0" smtClean="0"/>
              <a:t>2021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Methodology used to collect data </a:t>
            </a:r>
            <a:r>
              <a:rPr lang="en-GB" sz="2800" dirty="0" smtClean="0"/>
              <a:t>on donor mapping</a:t>
            </a:r>
            <a:endParaRPr lang="fr-CD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Key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Leveraging findings for advocacy</a:t>
            </a:r>
            <a:endParaRPr lang="fr-CD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0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71184" cy="663352"/>
          </a:xfrm>
        </p:spPr>
        <p:txBody>
          <a:bodyPr>
            <a:normAutofit/>
          </a:bodyPr>
          <a:lstStyle/>
          <a:p>
            <a:pPr algn="ctr"/>
            <a:r>
              <a:rPr lang="fr-CD" sz="3100" dirty="0"/>
              <a:t> </a:t>
            </a:r>
            <a:r>
              <a:rPr lang="fr-CD" sz="3100" dirty="0" smtClean="0"/>
              <a:t>1. Magnitude of GBV in 2020 in the DRC</a:t>
            </a:r>
            <a:endParaRPr lang="fr-CD" sz="31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430370"/>
            <a:ext cx="3931920" cy="639762"/>
          </a:xfrm>
        </p:spPr>
        <p:txBody>
          <a:bodyPr>
            <a:normAutofit/>
          </a:bodyPr>
          <a:lstStyle/>
          <a:p>
            <a:r>
              <a:rPr lang="fr-CA" b="1" dirty="0" smtClean="0"/>
              <a:t>Context </a:t>
            </a:r>
            <a:endParaRPr lang="fr-C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0488" y="2204864"/>
            <a:ext cx="4137600" cy="439248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sz="2000" dirty="0" smtClean="0"/>
              <a:t>Armed conflicts in </a:t>
            </a:r>
            <a:r>
              <a:rPr lang="en-GB" sz="2000" dirty="0" err="1" smtClean="0"/>
              <a:t>Ituri</a:t>
            </a:r>
            <a:r>
              <a:rPr lang="en-GB" sz="2000" dirty="0" smtClean="0"/>
              <a:t>, North Kivu, South Kivu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Inter-community conflicts in Tanganyika, South Kivu and Maniema, </a:t>
            </a:r>
            <a:r>
              <a:rPr lang="en-GB" sz="2000" dirty="0" err="1" smtClean="0"/>
              <a:t>Ituri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Cyclical </a:t>
            </a:r>
            <a:r>
              <a:rPr lang="en-GB" sz="2000" dirty="0"/>
              <a:t>movement of populations: </a:t>
            </a:r>
            <a:r>
              <a:rPr lang="en-GB" sz="2000" dirty="0" smtClean="0"/>
              <a:t>displaced  </a:t>
            </a:r>
            <a:r>
              <a:rPr lang="en-GB" sz="2000" dirty="0"/>
              <a:t>&amp; </a:t>
            </a:r>
            <a:r>
              <a:rPr lang="en-GB" sz="2000" dirty="0" smtClean="0"/>
              <a:t>return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Land and customary </a:t>
            </a:r>
            <a:r>
              <a:rPr lang="en-GB" sz="2000" dirty="0" smtClean="0"/>
              <a:t>related </a:t>
            </a:r>
            <a:r>
              <a:rPr lang="en-GB" sz="2000" dirty="0"/>
              <a:t>conflicts in the Kasai </a:t>
            </a:r>
            <a:r>
              <a:rPr lang="en-GB" sz="2000" dirty="0" smtClean="0"/>
              <a:t>region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Urban insecurity and COVID-19 </a:t>
            </a:r>
            <a:r>
              <a:rPr lang="en-GB" sz="2000" dirty="0" smtClean="0"/>
              <a:t>impacts</a:t>
            </a:r>
            <a:endParaRPr lang="en-GB" sz="11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1100" dirty="0"/>
          </a:p>
          <a:p>
            <a:pPr>
              <a:buFont typeface="Wingdings" panose="05000000000000000000" pitchFamily="2" charset="2"/>
              <a:buChar char="q"/>
            </a:pPr>
            <a:endParaRPr lang="en-GB" sz="1400" dirty="0"/>
          </a:p>
          <a:p>
            <a:pP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16016" y="1510253"/>
            <a:ext cx="3931920" cy="639762"/>
          </a:xfrm>
        </p:spPr>
        <p:txBody>
          <a:bodyPr>
            <a:normAutofit/>
          </a:bodyPr>
          <a:lstStyle/>
          <a:p>
            <a:r>
              <a:rPr lang="fr-CD" b="1" dirty="0" smtClean="0"/>
              <a:t>Magnitude of VBG </a:t>
            </a:r>
            <a:endParaRPr lang="fr-CD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7128" y="2249488"/>
            <a:ext cx="4176464" cy="4608512"/>
            <a:chOff x="1186249" y="1190882"/>
            <a:chExt cx="5289670" cy="43372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r="15190"/>
            <a:stretch/>
          </p:blipFill>
          <p:spPr>
            <a:xfrm>
              <a:off x="1186249" y="1190882"/>
              <a:ext cx="5289670" cy="43372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r="299"/>
            <a:stretch/>
          </p:blipFill>
          <p:spPr>
            <a:xfrm>
              <a:off x="1466303" y="4491778"/>
              <a:ext cx="1707356" cy="821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9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fr-CD" dirty="0" smtClean="0"/>
              <a:t> 2. Mapping of severity of GBV in DRC</a:t>
            </a:r>
            <a:endParaRPr lang="fr-CD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932144" y="1844824"/>
            <a:ext cx="4067943" cy="471830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sz="2400" dirty="0" smtClean="0"/>
              <a:t> 7 </a:t>
            </a:r>
            <a:r>
              <a:rPr lang="en-GB" sz="2400" dirty="0"/>
              <a:t>provinces have a catastrophic severity </a:t>
            </a:r>
            <a:r>
              <a:rPr lang="en-GB" sz="2400" dirty="0" smtClean="0"/>
              <a:t>level</a:t>
            </a:r>
          </a:p>
          <a:p>
            <a:pPr>
              <a:buFont typeface="Wingdings" charset="2"/>
              <a:buChar char="q"/>
            </a:pPr>
            <a:r>
              <a:rPr lang="en-GB" sz="2400" dirty="0"/>
              <a:t> </a:t>
            </a:r>
            <a:r>
              <a:rPr lang="en-GB" sz="2400" dirty="0" smtClean="0"/>
              <a:t>13 </a:t>
            </a:r>
            <a:r>
              <a:rPr lang="en-GB" sz="2400" dirty="0"/>
              <a:t>out of 26 provinces have a critical severity </a:t>
            </a:r>
            <a:r>
              <a:rPr lang="en-GB" sz="2400" dirty="0" smtClean="0"/>
              <a:t>score</a:t>
            </a:r>
          </a:p>
          <a:p>
            <a:pPr>
              <a:buFont typeface="Wingdings" charset="2"/>
              <a:buChar char="q"/>
            </a:pPr>
            <a:r>
              <a:rPr lang="en-GB" sz="2400" dirty="0"/>
              <a:t> </a:t>
            </a:r>
            <a:r>
              <a:rPr lang="en-GB" sz="2400" dirty="0" smtClean="0"/>
              <a:t>6 </a:t>
            </a:r>
            <a:r>
              <a:rPr lang="en-GB" sz="2400" dirty="0"/>
              <a:t>provinces have a severe </a:t>
            </a:r>
            <a:r>
              <a:rPr lang="en-GB" sz="2400" dirty="0" smtClean="0"/>
              <a:t>level</a:t>
            </a:r>
          </a:p>
          <a:p>
            <a:pPr>
              <a:buFont typeface="Wingdings" charset="2"/>
              <a:buChar char="q"/>
            </a:pPr>
            <a:r>
              <a:rPr lang="en-GB" sz="2400" dirty="0"/>
              <a:t> </a:t>
            </a:r>
            <a:r>
              <a:rPr lang="en-GB" sz="2400" dirty="0" smtClean="0"/>
              <a:t>The </a:t>
            </a:r>
            <a:r>
              <a:rPr lang="en-GB" sz="2400" dirty="0"/>
              <a:t>severity score is obtained by combining population movement and food </a:t>
            </a:r>
            <a:r>
              <a:rPr lang="en-GB" sz="2400" dirty="0" smtClean="0"/>
              <a:t>insecurity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14580" r="22050" b="13637"/>
          <a:stretch/>
        </p:blipFill>
        <p:spPr>
          <a:xfrm>
            <a:off x="252355" y="1844824"/>
            <a:ext cx="4679685" cy="48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D" dirty="0" smtClean="0"/>
              <a:t> 3. Objectives of the mapping </a:t>
            </a:r>
            <a:endParaRPr lang="fr-C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dirty="0" smtClean="0"/>
              <a:t> Identify </a:t>
            </a:r>
            <a:r>
              <a:rPr lang="en-GB" dirty="0"/>
              <a:t>humanitarian hubs where GBV prevention and response projects are funded</a:t>
            </a:r>
          </a:p>
          <a:p>
            <a:pPr>
              <a:buFont typeface="Wingdings" charset="2"/>
              <a:buChar char="q"/>
            </a:pPr>
            <a:r>
              <a:rPr lang="en-GB" dirty="0" smtClean="0"/>
              <a:t> Identify </a:t>
            </a:r>
            <a:r>
              <a:rPr lang="en-GB" dirty="0"/>
              <a:t>donors who fund GBV prevention and response activities</a:t>
            </a:r>
          </a:p>
          <a:p>
            <a:pPr>
              <a:buFont typeface="Wingdings" charset="2"/>
              <a:buChar char="q"/>
            </a:pPr>
            <a:r>
              <a:rPr lang="en-GB" dirty="0" smtClean="0"/>
              <a:t> Identify </a:t>
            </a:r>
            <a:r>
              <a:rPr lang="en-GB" dirty="0"/>
              <a:t>funding gaps </a:t>
            </a:r>
            <a:r>
              <a:rPr lang="en-GB" dirty="0" smtClean="0"/>
              <a:t>based on the </a:t>
            </a:r>
            <a:r>
              <a:rPr lang="en-GB" dirty="0"/>
              <a:t>duration of current funding</a:t>
            </a:r>
          </a:p>
          <a:p>
            <a:pPr>
              <a:buFont typeface="Wingdings" charset="2"/>
              <a:buChar char="q"/>
            </a:pPr>
            <a:r>
              <a:rPr lang="en-GB" dirty="0" smtClean="0"/>
              <a:t> Understand the nature </a:t>
            </a:r>
            <a:r>
              <a:rPr lang="en-GB" dirty="0"/>
              <a:t>of donors and the responses funded (humanitarian versus development)</a:t>
            </a:r>
          </a:p>
          <a:p>
            <a:pPr>
              <a:buFont typeface="Wingdings" charset="2"/>
              <a:buChar char="q"/>
            </a:pPr>
            <a:r>
              <a:rPr lang="en-GB" dirty="0" smtClean="0"/>
              <a:t> Advocate </a:t>
            </a:r>
            <a:r>
              <a:rPr lang="en-GB" dirty="0"/>
              <a:t>with the donor community in the DRC on the funding gaps for </a:t>
            </a:r>
            <a:r>
              <a:rPr lang="en-GB" dirty="0" smtClean="0"/>
              <a:t>GBV interventions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03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D" dirty="0" smtClean="0"/>
              <a:t>   4. Data collection methodology</a:t>
            </a:r>
            <a:r>
              <a:rPr lang="fr-CD" sz="3600" dirty="0" smtClean="0"/>
              <a:t> </a:t>
            </a:r>
            <a:r>
              <a:rPr lang="fr-CD" sz="3800" dirty="0" smtClean="0"/>
              <a:t>(i) </a:t>
            </a:r>
            <a:endParaRPr lang="fr-CD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Development of information needs by the Coordination after consultation with the GBV Sub-Cluster</a:t>
            </a:r>
          </a:p>
          <a:p>
            <a:r>
              <a:rPr lang="en-GB" dirty="0"/>
              <a:t>Development and validation of indicators </a:t>
            </a:r>
            <a:r>
              <a:rPr lang="en-GB" dirty="0" smtClean="0"/>
              <a:t>depending on the information need</a:t>
            </a:r>
            <a:endParaRPr lang="en-GB" dirty="0"/>
          </a:p>
          <a:p>
            <a:r>
              <a:rPr lang="en-GB" dirty="0"/>
              <a:t>Development of an </a:t>
            </a:r>
            <a:r>
              <a:rPr lang="en-GB" dirty="0" smtClean="0"/>
              <a:t>excel </a:t>
            </a:r>
            <a:r>
              <a:rPr lang="en-GB" dirty="0"/>
              <a:t>data collection matrix by the </a:t>
            </a:r>
            <a:r>
              <a:rPr lang="en-GB" dirty="0" smtClean="0"/>
              <a:t>GBV Sub</a:t>
            </a:r>
            <a:r>
              <a:rPr lang="en-GB" dirty="0"/>
              <a:t>-Cluster IM Team</a:t>
            </a:r>
          </a:p>
          <a:p>
            <a:r>
              <a:rPr lang="en-GB" dirty="0"/>
              <a:t>Data collection for 10 days </a:t>
            </a:r>
            <a:r>
              <a:rPr lang="en-GB" dirty="0" smtClean="0"/>
              <a:t>with members </a:t>
            </a:r>
            <a:r>
              <a:rPr lang="en-GB" dirty="0"/>
              <a:t>of the Sub-</a:t>
            </a:r>
            <a:r>
              <a:rPr lang="en-GB" dirty="0" smtClean="0"/>
              <a:t>Cluster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6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D" dirty="0" smtClean="0"/>
              <a:t> 4. </a:t>
            </a:r>
            <a:r>
              <a:rPr lang="en-US" altLang="ja-JP" dirty="0" smtClean="0"/>
              <a:t>Data</a:t>
            </a:r>
            <a:r>
              <a:rPr lang="ja-JP" altLang="en-US" dirty="0" smtClean="0"/>
              <a:t> </a:t>
            </a:r>
            <a:r>
              <a:rPr lang="en-US" altLang="ja-JP" dirty="0" smtClean="0"/>
              <a:t>collection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methodology</a:t>
            </a:r>
            <a:r>
              <a:rPr lang="ja-JP" altLang="en-US" dirty="0" smtClean="0"/>
              <a:t> </a:t>
            </a:r>
            <a:r>
              <a:rPr lang="fr-CD" dirty="0" smtClean="0"/>
              <a:t>(</a:t>
            </a:r>
            <a:r>
              <a:rPr lang="fr-CD" dirty="0"/>
              <a:t>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GB" dirty="0"/>
              <a:t> </a:t>
            </a:r>
            <a:r>
              <a:rPr lang="en-GB" dirty="0" smtClean="0"/>
              <a:t>Information </a:t>
            </a:r>
            <a:r>
              <a:rPr lang="en-GB" dirty="0"/>
              <a:t>processing by the </a:t>
            </a:r>
            <a:r>
              <a:rPr lang="en-GB" dirty="0" smtClean="0"/>
              <a:t>IM </a:t>
            </a:r>
            <a:r>
              <a:rPr lang="en-GB" dirty="0"/>
              <a:t>team in collaboration with regional GBV SC </a:t>
            </a:r>
            <a:r>
              <a:rPr lang="en-GB" dirty="0" smtClean="0"/>
              <a:t>coordinators</a:t>
            </a:r>
          </a:p>
          <a:p>
            <a:pPr>
              <a:buFont typeface="Wingdings" charset="2"/>
              <a:buChar char="q"/>
            </a:pPr>
            <a:r>
              <a:rPr lang="en-GB" dirty="0"/>
              <a:t> </a:t>
            </a:r>
            <a:r>
              <a:rPr lang="en-GB" dirty="0" smtClean="0"/>
              <a:t>Review </a:t>
            </a:r>
            <a:r>
              <a:rPr lang="en-GB" dirty="0"/>
              <a:t>and validation of data by the IM </a:t>
            </a:r>
            <a:r>
              <a:rPr lang="en-GB" dirty="0" smtClean="0"/>
              <a:t>team</a:t>
            </a:r>
          </a:p>
          <a:p>
            <a:pPr>
              <a:buFont typeface="Wingdings" charset="2"/>
              <a:buChar char="q"/>
            </a:pPr>
            <a:r>
              <a:rPr lang="en-GB" dirty="0"/>
              <a:t> </a:t>
            </a:r>
            <a:r>
              <a:rPr lang="en-GB" dirty="0" smtClean="0"/>
              <a:t>Production </a:t>
            </a:r>
            <a:r>
              <a:rPr lang="en-GB" dirty="0"/>
              <a:t>of a mapping by the </a:t>
            </a:r>
            <a:r>
              <a:rPr lang="en-GB" dirty="0" smtClean="0"/>
              <a:t>IM team</a:t>
            </a:r>
          </a:p>
          <a:p>
            <a:pPr>
              <a:buFont typeface="Wingdings" charset="2"/>
              <a:buChar char="q"/>
            </a:pPr>
            <a:r>
              <a:rPr lang="en-GB" dirty="0"/>
              <a:t> </a:t>
            </a:r>
            <a:r>
              <a:rPr lang="en-GB" dirty="0" smtClean="0"/>
              <a:t>Data </a:t>
            </a:r>
            <a:r>
              <a:rPr lang="en-GB" dirty="0"/>
              <a:t>analysis and </a:t>
            </a:r>
            <a:r>
              <a:rPr lang="en-GB" dirty="0" smtClean="0"/>
              <a:t>development of </a:t>
            </a:r>
            <a:r>
              <a:rPr lang="en-GB" dirty="0"/>
              <a:t>a narrative </a:t>
            </a:r>
            <a:r>
              <a:rPr lang="en-GB" dirty="0" smtClean="0">
                <a:solidFill>
                  <a:srgbClr val="000000"/>
                </a:solidFill>
              </a:rPr>
              <a:t>by </a:t>
            </a:r>
            <a:r>
              <a:rPr lang="en-GB" dirty="0">
                <a:solidFill>
                  <a:srgbClr val="000000"/>
                </a:solidFill>
              </a:rPr>
              <a:t>the coordination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r>
              <a:rPr lang="fr-CA" sz="2800" dirty="0">
                <a:solidFill>
                  <a:srgbClr val="000000"/>
                </a:solidFill>
              </a:rPr>
              <a:t> </a:t>
            </a:r>
            <a:endParaRPr lang="fr-CA" sz="2800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5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D" dirty="0" smtClean="0"/>
              <a:t>5. List of indicators</a:t>
            </a:r>
            <a:endParaRPr lang="fr-C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D" dirty="0" smtClean="0"/>
              <a:t> </a:t>
            </a:r>
            <a:endParaRPr lang="fr-CD" sz="2800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74340"/>
              </p:ext>
            </p:extLst>
          </p:nvPr>
        </p:nvGraphicFramePr>
        <p:xfrm>
          <a:off x="107505" y="1524000"/>
          <a:ext cx="8928992" cy="5073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5604">
                  <a:extLst>
                    <a:ext uri="{9D8B030D-6E8A-4147-A177-3AD203B41FA5}">
                      <a16:colId xmlns:a16="http://schemas.microsoft.com/office/drawing/2014/main" val="4169010158"/>
                    </a:ext>
                  </a:extLst>
                </a:gridCol>
                <a:gridCol w="3109747">
                  <a:extLst>
                    <a:ext uri="{9D8B030D-6E8A-4147-A177-3AD203B41FA5}">
                      <a16:colId xmlns:a16="http://schemas.microsoft.com/office/drawing/2014/main" val="3502490921"/>
                    </a:ext>
                  </a:extLst>
                </a:gridCol>
                <a:gridCol w="3443641">
                  <a:extLst>
                    <a:ext uri="{9D8B030D-6E8A-4147-A177-3AD203B41FA5}">
                      <a16:colId xmlns:a16="http://schemas.microsoft.com/office/drawing/2014/main" val="944142371"/>
                    </a:ext>
                  </a:extLst>
                </a:gridCol>
              </a:tblGrid>
              <a:tr h="40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 smtClean="0">
                          <a:effectLst/>
                        </a:rPr>
                        <a:t>Explanation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845083"/>
                  </a:ext>
                </a:extLst>
              </a:tr>
              <a:tr h="2119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 smtClean="0">
                          <a:effectLst/>
                        </a:rPr>
                        <a:t>Geographic Coverage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 smtClean="0">
                          <a:effectLst/>
                        </a:rPr>
                        <a:t>Number of humanitarian hubs funded by a project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D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indicates the humanitarian hubs with funding on the 4 regional humanitarian hubs in the DRC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013889"/>
                  </a:ext>
                </a:extLst>
              </a:tr>
              <a:tr h="2547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 smtClean="0">
                          <a:effectLst/>
                        </a:rPr>
                        <a:t>Funding 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projects disaggregated by type: humanitarian and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indicates the funding dedicated for the response to GBV in humanitarian emergencies versus the response to GBV in development situations.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35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6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D" dirty="0" smtClean="0"/>
              <a:t>5. List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indicators</a:t>
            </a:r>
            <a:r>
              <a:rPr lang="ja-JP" altLang="en-US" dirty="0" smtClean="0"/>
              <a:t> </a:t>
            </a:r>
            <a:r>
              <a:rPr lang="fr-CD" dirty="0" smtClean="0"/>
              <a:t>(ii) </a:t>
            </a:r>
            <a:endParaRPr lang="fr-C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D" dirty="0" smtClean="0"/>
              <a:t> </a:t>
            </a:r>
            <a:endParaRPr lang="fr-CD" sz="2800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89047"/>
              </p:ext>
            </p:extLst>
          </p:nvPr>
        </p:nvGraphicFramePr>
        <p:xfrm>
          <a:off x="179512" y="1700808"/>
          <a:ext cx="8856985" cy="4124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446">
                  <a:extLst>
                    <a:ext uri="{9D8B030D-6E8A-4147-A177-3AD203B41FA5}">
                      <a16:colId xmlns:a16="http://schemas.microsoft.com/office/drawing/2014/main" val="4169010158"/>
                    </a:ext>
                  </a:extLst>
                </a:gridCol>
                <a:gridCol w="3084669">
                  <a:extLst>
                    <a:ext uri="{9D8B030D-6E8A-4147-A177-3AD203B41FA5}">
                      <a16:colId xmlns:a16="http://schemas.microsoft.com/office/drawing/2014/main" val="3502490921"/>
                    </a:ext>
                  </a:extLst>
                </a:gridCol>
                <a:gridCol w="3415870">
                  <a:extLst>
                    <a:ext uri="{9D8B030D-6E8A-4147-A177-3AD203B41FA5}">
                      <a16:colId xmlns:a16="http://schemas.microsoft.com/office/drawing/2014/main" val="944142371"/>
                    </a:ext>
                  </a:extLst>
                </a:gridCol>
              </a:tblGrid>
              <a:tr h="342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 smtClean="0">
                          <a:effectLst/>
                        </a:rPr>
                        <a:t>Contents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 smtClean="0">
                          <a:effectLst/>
                        </a:rPr>
                        <a:t>Explanation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845083"/>
                  </a:ext>
                </a:extLst>
              </a:tr>
              <a:tr h="1994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 smtClean="0">
                          <a:effectLst/>
                        </a:rPr>
                        <a:t>Type of organization receiving funds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funded partners disaggregated by type: UN, international NGO, national NGO, Women's organizations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indicates the number of projects by type of recipient.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lang="ja-JP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ja-JP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ja-JP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</a:t>
                      </a:r>
                      <a:r>
                        <a:rPr lang="ja-JP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analyse whether location issues are taken into account when granting funds to members of the Sub-Cluster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332525"/>
                  </a:ext>
                </a:extLst>
              </a:tr>
              <a:tr h="17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 smtClean="0">
                          <a:effectLst/>
                        </a:rPr>
                        <a:t>Project duration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projects disaggregated by duration: less than 6 months, 12 months, 3 to 5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D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indicates the duration of projects and makes it possible to identify the gaps in terms of project duration by humanitarian hubs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97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0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6">
      <a:dk1>
        <a:srgbClr val="000000"/>
      </a:dk1>
      <a:lt1>
        <a:srgbClr val="FFFFFF"/>
      </a:lt1>
      <a:dk2>
        <a:srgbClr val="CBA1FF"/>
      </a:dk2>
      <a:lt2>
        <a:srgbClr val="F4E7ED"/>
      </a:lt2>
      <a:accent1>
        <a:srgbClr val="C4AEFF"/>
      </a:accent1>
      <a:accent2>
        <a:srgbClr val="942092"/>
      </a:accent2>
      <a:accent3>
        <a:srgbClr val="FF84FF"/>
      </a:accent3>
      <a:accent4>
        <a:srgbClr val="75D5FF"/>
      </a:accent4>
      <a:accent5>
        <a:srgbClr val="72FCD5"/>
      </a:accent5>
      <a:accent6>
        <a:srgbClr val="521B92"/>
      </a:accent6>
      <a:hlink>
        <a:srgbClr val="FFDE66"/>
      </a:hlink>
      <a:folHlink>
        <a:srgbClr val="D490C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23917</TotalTime>
  <Words>1009</Words>
  <Application>Microsoft Office PowerPoint</Application>
  <PresentationFormat>On-screen Show (4:3)</PresentationFormat>
  <Paragraphs>123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Times New Roman</vt:lpstr>
      <vt:lpstr>UNFPA-Text</vt:lpstr>
      <vt:lpstr>Wingdings</vt:lpstr>
      <vt:lpstr>Clarity</vt:lpstr>
      <vt:lpstr> Donor Mapping for GBV Activities in the DRC </vt:lpstr>
      <vt:lpstr>Plan </vt:lpstr>
      <vt:lpstr> 1. Magnitude of GBV in 2020 in the DRC</vt:lpstr>
      <vt:lpstr> 2. Mapping of severity of GBV in DRC</vt:lpstr>
      <vt:lpstr> 3. Objectives of the mapping </vt:lpstr>
      <vt:lpstr>   4. Data collection methodology (i) </vt:lpstr>
      <vt:lpstr> 4. Data collection methodology (ii)</vt:lpstr>
      <vt:lpstr>5. List of indicators</vt:lpstr>
      <vt:lpstr>5. List of indicators (ii) </vt:lpstr>
      <vt:lpstr>6. Funding mapping</vt:lpstr>
      <vt:lpstr> 7. Funding mapping versus severity mapping</vt:lpstr>
      <vt:lpstr>8. Main Results: Geographic Coverage</vt:lpstr>
      <vt:lpstr>8. Main Results: Funding by Donor</vt:lpstr>
      <vt:lpstr>8. Main Results: Funding Recipients</vt:lpstr>
      <vt:lpstr>8. Main Results: Duration of projects</vt:lpstr>
      <vt:lpstr>9. Activities Funded </vt:lpstr>
      <vt:lpstr>10. Use of the results of the funding mapping by the GBV SC</vt:lpstr>
      <vt:lpstr>10. Use of the results of the funding mapping by the GBV SC</vt:lpstr>
      <vt:lpstr>11.Lessons Learned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Anita AKUMIAH</cp:lastModifiedBy>
  <cp:revision>639</cp:revision>
  <cp:lastPrinted>2017-07-19T12:21:32Z</cp:lastPrinted>
  <dcterms:created xsi:type="dcterms:W3CDTF">2015-05-13T11:17:22Z</dcterms:created>
  <dcterms:modified xsi:type="dcterms:W3CDTF">2021-05-11T11:34:53Z</dcterms:modified>
</cp:coreProperties>
</file>