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317" r:id="rId2"/>
    <p:sldId id="369" r:id="rId3"/>
    <p:sldId id="316" r:id="rId4"/>
    <p:sldId id="340" r:id="rId5"/>
    <p:sldId id="341" r:id="rId6"/>
    <p:sldId id="342" r:id="rId7"/>
    <p:sldId id="343" r:id="rId8"/>
    <p:sldId id="345" r:id="rId9"/>
    <p:sldId id="358" r:id="rId10"/>
    <p:sldId id="359" r:id="rId11"/>
    <p:sldId id="360" r:id="rId12"/>
    <p:sldId id="361" r:id="rId13"/>
    <p:sldId id="362" r:id="rId14"/>
    <p:sldId id="363" r:id="rId15"/>
    <p:sldId id="365" r:id="rId16"/>
    <p:sldId id="366" r:id="rId17"/>
    <p:sldId id="367" r:id="rId18"/>
    <p:sldId id="368" r:id="rId19"/>
    <p:sldId id="382" r:id="rId20"/>
    <p:sldId id="385" r:id="rId21"/>
    <p:sldId id="335" r:id="rId22"/>
    <p:sldId id="370" r:id="rId23"/>
    <p:sldId id="380" r:id="rId24"/>
    <p:sldId id="384" r:id="rId25"/>
    <p:sldId id="38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ael Getachew" initials="MG" lastIdx="1" clrIdx="0">
    <p:extLst>
      <p:ext uri="{19B8F6BF-5375-455C-9EA6-DF929625EA0E}">
        <p15:presenceInfo xmlns:p15="http://schemas.microsoft.com/office/powerpoint/2012/main" userId="Michael Getachew"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35B82"/>
    <a:srgbClr val="DA9A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3C70A4-213A-4FFE-97D9-8AE90FF657C4}" type="datetimeFigureOut">
              <a:rPr lang="en-US" smtClean="0"/>
              <a:t>6/11/2020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4DBBF1-4EA5-4E7F-AE0F-7412B56780E1}" type="slidenum">
              <a:rPr lang="en-US" smtClean="0"/>
              <a:t>‹#›</a:t>
            </a:fld>
            <a:endParaRPr lang="en-US"/>
          </a:p>
        </p:txBody>
      </p:sp>
    </p:spTree>
    <p:extLst>
      <p:ext uri="{BB962C8B-B14F-4D97-AF65-F5344CB8AC3E}">
        <p14:creationId xmlns:p14="http://schemas.microsoft.com/office/powerpoint/2010/main" val="495222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8CF5AE1-1A67-48D6-9338-AF3353B138FF}" type="datetimeFigureOut">
              <a:rPr lang="en-US" smtClean="0"/>
              <a:t>6/11/2020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EFBE75-BB4A-4430-B3CB-6C9D8414E57D}" type="slidenum">
              <a:rPr lang="en-US" smtClean="0"/>
              <a:t>‹#›</a:t>
            </a:fld>
            <a:endParaRPr lang="en-US"/>
          </a:p>
        </p:txBody>
      </p:sp>
    </p:spTree>
    <p:extLst>
      <p:ext uri="{BB962C8B-B14F-4D97-AF65-F5344CB8AC3E}">
        <p14:creationId xmlns:p14="http://schemas.microsoft.com/office/powerpoint/2010/main" val="3205980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CF5AE1-1A67-48D6-9338-AF3353B138FF}" type="datetimeFigureOut">
              <a:rPr lang="en-US" smtClean="0"/>
              <a:t>6/11/2020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EFBE75-BB4A-4430-B3CB-6C9D8414E57D}" type="slidenum">
              <a:rPr lang="en-US" smtClean="0"/>
              <a:t>‹#›</a:t>
            </a:fld>
            <a:endParaRPr lang="en-US"/>
          </a:p>
        </p:txBody>
      </p:sp>
    </p:spTree>
    <p:extLst>
      <p:ext uri="{BB962C8B-B14F-4D97-AF65-F5344CB8AC3E}">
        <p14:creationId xmlns:p14="http://schemas.microsoft.com/office/powerpoint/2010/main" val="1290152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CF5AE1-1A67-48D6-9338-AF3353B138FF}" type="datetimeFigureOut">
              <a:rPr lang="en-US" smtClean="0"/>
              <a:t>6/11/2020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EFBE75-BB4A-4430-B3CB-6C9D8414E57D}" type="slidenum">
              <a:rPr lang="en-US" smtClean="0"/>
              <a:t>‹#›</a:t>
            </a:fld>
            <a:endParaRPr lang="en-US"/>
          </a:p>
        </p:txBody>
      </p:sp>
    </p:spTree>
    <p:extLst>
      <p:ext uri="{BB962C8B-B14F-4D97-AF65-F5344CB8AC3E}">
        <p14:creationId xmlns:p14="http://schemas.microsoft.com/office/powerpoint/2010/main" val="2720379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CF5AE1-1A67-48D6-9338-AF3353B138FF}" type="datetimeFigureOut">
              <a:rPr lang="en-US" smtClean="0"/>
              <a:t>6/11/2020</a:t>
            </a:fld>
            <a:endParaRPr lang="en-US"/>
          </a:p>
        </p:txBody>
      </p:sp>
      <p:sp>
        <p:nvSpPr>
          <p:cNvPr id="5" name="Footer Placeholder 4"/>
          <p:cNvSpPr>
            <a:spLocks noGrp="1"/>
          </p:cNvSpPr>
          <p:nvPr>
            <p:ph type="ftr" sz="quarter" idx="11"/>
          </p:nvPr>
        </p:nvSpPr>
        <p:spPr/>
        <p:txBody>
          <a:bodyPr/>
          <a:lstStyle/>
          <a:p>
            <a:endParaRPr lang="en-US"/>
          </a:p>
        </p:txBody>
      </p:sp>
      <p:pic>
        <p:nvPicPr>
          <p:cNvPr id="7" name="Billed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47861" y="363318"/>
            <a:ext cx="1271019" cy="569977"/>
          </a:xfrm>
          <a:prstGeom prst="rect">
            <a:avLst/>
          </a:prstGeom>
        </p:spPr>
      </p:pic>
      <p:pic>
        <p:nvPicPr>
          <p:cNvPr id="8" name="Picture 2"/>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10397448" y="5854687"/>
            <a:ext cx="1413552" cy="823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tvinklet trekant 6"/>
          <p:cNvSpPr/>
          <p:nvPr userDrawn="1"/>
        </p:nvSpPr>
        <p:spPr>
          <a:xfrm rot="2700000">
            <a:off x="11537692" y="2764800"/>
            <a:ext cx="1309838" cy="1309838"/>
          </a:xfrm>
          <a:prstGeom prst="rtTriangle">
            <a:avLst/>
          </a:prstGeom>
          <a:solidFill>
            <a:srgbClr val="F7941E"/>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a-DK" dirty="0">
              <a:solidFill>
                <a:srgbClr val="F26531"/>
              </a:solidFill>
            </a:endParaRPr>
          </a:p>
        </p:txBody>
      </p:sp>
    </p:spTree>
    <p:extLst>
      <p:ext uri="{BB962C8B-B14F-4D97-AF65-F5344CB8AC3E}">
        <p14:creationId xmlns:p14="http://schemas.microsoft.com/office/powerpoint/2010/main" val="2299796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8CF5AE1-1A67-48D6-9338-AF3353B138FF}" type="datetimeFigureOut">
              <a:rPr lang="en-US" smtClean="0"/>
              <a:t>6/11/2020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EFBE75-BB4A-4430-B3CB-6C9D8414E57D}" type="slidenum">
              <a:rPr lang="en-US" smtClean="0"/>
              <a:t>‹#›</a:t>
            </a:fld>
            <a:endParaRPr lang="en-US"/>
          </a:p>
        </p:txBody>
      </p:sp>
    </p:spTree>
    <p:extLst>
      <p:ext uri="{BB962C8B-B14F-4D97-AF65-F5344CB8AC3E}">
        <p14:creationId xmlns:p14="http://schemas.microsoft.com/office/powerpoint/2010/main" val="901343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8CF5AE1-1A67-48D6-9338-AF3353B138FF}" type="datetimeFigureOut">
              <a:rPr lang="en-US" smtClean="0"/>
              <a:t>6/11/2020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EFBE75-BB4A-4430-B3CB-6C9D8414E57D}" type="slidenum">
              <a:rPr lang="en-US" smtClean="0"/>
              <a:t>‹#›</a:t>
            </a:fld>
            <a:endParaRPr lang="en-US"/>
          </a:p>
        </p:txBody>
      </p:sp>
    </p:spTree>
    <p:extLst>
      <p:ext uri="{BB962C8B-B14F-4D97-AF65-F5344CB8AC3E}">
        <p14:creationId xmlns:p14="http://schemas.microsoft.com/office/powerpoint/2010/main" val="1087363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8CF5AE1-1A67-48D6-9338-AF3353B138FF}" type="datetimeFigureOut">
              <a:rPr lang="en-US" smtClean="0"/>
              <a:t>6/11/2020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EFBE75-BB4A-4430-B3CB-6C9D8414E57D}" type="slidenum">
              <a:rPr lang="en-US" smtClean="0"/>
              <a:t>‹#›</a:t>
            </a:fld>
            <a:endParaRPr lang="en-US"/>
          </a:p>
        </p:txBody>
      </p:sp>
    </p:spTree>
    <p:extLst>
      <p:ext uri="{BB962C8B-B14F-4D97-AF65-F5344CB8AC3E}">
        <p14:creationId xmlns:p14="http://schemas.microsoft.com/office/powerpoint/2010/main" val="3429434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8CF5AE1-1A67-48D6-9338-AF3353B138FF}" type="datetimeFigureOut">
              <a:rPr lang="en-US" smtClean="0"/>
              <a:t>6/11/2020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EFBE75-BB4A-4430-B3CB-6C9D8414E57D}" type="slidenum">
              <a:rPr lang="en-US" smtClean="0"/>
              <a:t>‹#›</a:t>
            </a:fld>
            <a:endParaRPr lang="en-US"/>
          </a:p>
        </p:txBody>
      </p:sp>
    </p:spTree>
    <p:extLst>
      <p:ext uri="{BB962C8B-B14F-4D97-AF65-F5344CB8AC3E}">
        <p14:creationId xmlns:p14="http://schemas.microsoft.com/office/powerpoint/2010/main" val="1735685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CF5AE1-1A67-48D6-9338-AF3353B138FF}" type="datetimeFigureOut">
              <a:rPr lang="en-US" smtClean="0"/>
              <a:t>6/11/2020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EFBE75-BB4A-4430-B3CB-6C9D8414E57D}" type="slidenum">
              <a:rPr lang="en-US" smtClean="0"/>
              <a:t>‹#›</a:t>
            </a:fld>
            <a:endParaRPr lang="en-US"/>
          </a:p>
        </p:txBody>
      </p:sp>
    </p:spTree>
    <p:extLst>
      <p:ext uri="{BB962C8B-B14F-4D97-AF65-F5344CB8AC3E}">
        <p14:creationId xmlns:p14="http://schemas.microsoft.com/office/powerpoint/2010/main" val="1200128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8CF5AE1-1A67-48D6-9338-AF3353B138FF}" type="datetimeFigureOut">
              <a:rPr lang="en-US" smtClean="0"/>
              <a:t>6/11/2020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EFBE75-BB4A-4430-B3CB-6C9D8414E57D}" type="slidenum">
              <a:rPr lang="en-US" smtClean="0"/>
              <a:t>‹#›</a:t>
            </a:fld>
            <a:endParaRPr lang="en-US"/>
          </a:p>
        </p:txBody>
      </p:sp>
    </p:spTree>
    <p:extLst>
      <p:ext uri="{BB962C8B-B14F-4D97-AF65-F5344CB8AC3E}">
        <p14:creationId xmlns:p14="http://schemas.microsoft.com/office/powerpoint/2010/main" val="1784388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8CF5AE1-1A67-48D6-9338-AF3353B138FF}" type="datetimeFigureOut">
              <a:rPr lang="en-US" smtClean="0"/>
              <a:t>6/11/2020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EFBE75-BB4A-4430-B3CB-6C9D8414E57D}" type="slidenum">
              <a:rPr lang="en-US" smtClean="0"/>
              <a:t>‹#›</a:t>
            </a:fld>
            <a:endParaRPr lang="en-US"/>
          </a:p>
        </p:txBody>
      </p:sp>
    </p:spTree>
    <p:extLst>
      <p:ext uri="{BB962C8B-B14F-4D97-AF65-F5344CB8AC3E}">
        <p14:creationId xmlns:p14="http://schemas.microsoft.com/office/powerpoint/2010/main" val="2816206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CF5AE1-1A67-48D6-9338-AF3353B138FF}" type="datetimeFigureOut">
              <a:rPr lang="en-US" smtClean="0"/>
              <a:t>6/11/2020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FBE75-BB4A-4430-B3CB-6C9D8414E57D}" type="slidenum">
              <a:rPr lang="en-US" smtClean="0"/>
              <a:t>‹#›</a:t>
            </a:fld>
            <a:endParaRPr lang="en-US"/>
          </a:p>
        </p:txBody>
      </p:sp>
    </p:spTree>
    <p:extLst>
      <p:ext uri="{BB962C8B-B14F-4D97-AF65-F5344CB8AC3E}">
        <p14:creationId xmlns:p14="http://schemas.microsoft.com/office/powerpoint/2010/main" val="10420416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
            <a:ext cx="12612914" cy="6858001"/>
          </a:xfrm>
        </p:spPr>
      </p:pic>
      <p:sp>
        <p:nvSpPr>
          <p:cNvPr id="2" name="Title 1"/>
          <p:cNvSpPr>
            <a:spLocks noGrp="1"/>
          </p:cNvSpPr>
          <p:nvPr>
            <p:ph type="title"/>
          </p:nvPr>
        </p:nvSpPr>
        <p:spPr>
          <a:xfrm>
            <a:off x="5433849" y="1219199"/>
            <a:ext cx="7143432" cy="2510971"/>
          </a:xfrm>
        </p:spPr>
        <p:txBody>
          <a:bodyPr>
            <a:normAutofit/>
          </a:bodyPr>
          <a:lstStyle/>
          <a:p>
            <a:r>
              <a:rPr lang="en-US" sz="4800" b="1" dirty="0">
                <a:solidFill>
                  <a:schemeClr val="bg1"/>
                </a:solidFill>
              </a:rPr>
              <a:t>Gender sensitive Reporting</a:t>
            </a:r>
          </a:p>
        </p:txBody>
      </p:sp>
      <p:pic>
        <p:nvPicPr>
          <p:cNvPr id="7" name="Billed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12852" y="249015"/>
            <a:ext cx="1464358" cy="721168"/>
          </a:xfrm>
          <a:prstGeom prst="rect">
            <a:avLst/>
          </a:prstGeom>
        </p:spPr>
      </p:pic>
    </p:spTree>
    <p:extLst>
      <p:ext uri="{BB962C8B-B14F-4D97-AF65-F5344CB8AC3E}">
        <p14:creationId xmlns:p14="http://schemas.microsoft.com/office/powerpoint/2010/main" val="13514853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8"/>
          <p:cNvGraphicFramePr>
            <a:graphicFrameLocks/>
          </p:cNvGraphicFramePr>
          <p:nvPr>
            <p:extLst>
              <p:ext uri="{D42A27DB-BD31-4B8C-83A1-F6EECF244321}">
                <p14:modId xmlns:p14="http://schemas.microsoft.com/office/powerpoint/2010/main" val="2566262166"/>
              </p:ext>
            </p:extLst>
          </p:nvPr>
        </p:nvGraphicFramePr>
        <p:xfrm>
          <a:off x="903889" y="1063299"/>
          <a:ext cx="10331670" cy="5753657"/>
        </p:xfrm>
        <a:graphic>
          <a:graphicData uri="http://schemas.openxmlformats.org/drawingml/2006/table">
            <a:tbl>
              <a:tblPr firstRow="1" bandRow="1">
                <a:tableStyleId>{5C22544A-7EE6-4342-B048-85BDC9FD1C3A}</a:tableStyleId>
              </a:tblPr>
              <a:tblGrid>
                <a:gridCol w="1701158">
                  <a:extLst>
                    <a:ext uri="{9D8B030D-6E8A-4147-A177-3AD203B41FA5}">
                      <a16:colId xmlns:a16="http://schemas.microsoft.com/office/drawing/2014/main" val="20000"/>
                    </a:ext>
                  </a:extLst>
                </a:gridCol>
                <a:gridCol w="2308596">
                  <a:extLst>
                    <a:ext uri="{9D8B030D-6E8A-4147-A177-3AD203B41FA5}">
                      <a16:colId xmlns:a16="http://schemas.microsoft.com/office/drawing/2014/main" val="20001"/>
                    </a:ext>
                  </a:extLst>
                </a:gridCol>
                <a:gridCol w="2073460">
                  <a:extLst>
                    <a:ext uri="{9D8B030D-6E8A-4147-A177-3AD203B41FA5}">
                      <a16:colId xmlns:a16="http://schemas.microsoft.com/office/drawing/2014/main" val="20002"/>
                    </a:ext>
                  </a:extLst>
                </a:gridCol>
                <a:gridCol w="115788">
                  <a:extLst>
                    <a:ext uri="{9D8B030D-6E8A-4147-A177-3AD203B41FA5}">
                      <a16:colId xmlns:a16="http://schemas.microsoft.com/office/drawing/2014/main" val="20003"/>
                    </a:ext>
                  </a:extLst>
                </a:gridCol>
                <a:gridCol w="2066334">
                  <a:extLst>
                    <a:ext uri="{9D8B030D-6E8A-4147-A177-3AD203B41FA5}">
                      <a16:colId xmlns:a16="http://schemas.microsoft.com/office/drawing/2014/main" val="20004"/>
                    </a:ext>
                  </a:extLst>
                </a:gridCol>
                <a:gridCol w="2066334">
                  <a:extLst>
                    <a:ext uri="{9D8B030D-6E8A-4147-A177-3AD203B41FA5}">
                      <a16:colId xmlns:a16="http://schemas.microsoft.com/office/drawing/2014/main" val="20005"/>
                    </a:ext>
                  </a:extLst>
                </a:gridCol>
              </a:tblGrid>
              <a:tr h="222529">
                <a:tc>
                  <a:txBody>
                    <a:bodyPr/>
                    <a:lstStyle/>
                    <a:p>
                      <a:pPr>
                        <a:spcAft>
                          <a:spcPts val="1000"/>
                        </a:spcAft>
                      </a:pPr>
                      <a:r>
                        <a:rPr lang="en-US" sz="1400" b="1" dirty="0">
                          <a:solidFill>
                            <a:srgbClr val="000000"/>
                          </a:solidFill>
                          <a:effectLst/>
                          <a:latin typeface="Myriad Pro"/>
                          <a:ea typeface="ＭＳ 明朝"/>
                          <a:cs typeface="Myriad Pro"/>
                        </a:rPr>
                        <a:t>                                          </a:t>
                      </a:r>
                      <a:endParaRPr lang="en-GB" sz="1400" dirty="0">
                        <a:effectLst/>
                        <a:latin typeface="Myriad Pro Light"/>
                        <a:ea typeface="ＭＳ 明朝"/>
                        <a:cs typeface="Times New Roman"/>
                      </a:endParaRPr>
                    </a:p>
                  </a:txBody>
                  <a:tcPr marL="68580" marR="68580" marT="0" marB="0"/>
                </a:tc>
                <a:tc gridSpan="2">
                  <a:txBody>
                    <a:bodyPr/>
                    <a:lstStyle/>
                    <a:p>
                      <a:pPr>
                        <a:spcAft>
                          <a:spcPts val="1000"/>
                        </a:spcAft>
                      </a:pPr>
                      <a:r>
                        <a:rPr lang="en-US" sz="1400" b="1" dirty="0">
                          <a:solidFill>
                            <a:srgbClr val="000000"/>
                          </a:solidFill>
                          <a:effectLst/>
                          <a:latin typeface="Myriad Pro"/>
                          <a:ea typeface="ＭＳ 明朝"/>
                          <a:cs typeface="Myriad Pro"/>
                        </a:rPr>
                        <a:t>WOMEN</a:t>
                      </a:r>
                      <a:endParaRPr lang="en-GB" sz="1400" dirty="0">
                        <a:effectLst/>
                        <a:latin typeface="Myriad Pro Light"/>
                        <a:ea typeface="ＭＳ 明朝"/>
                        <a:cs typeface="Times New Roman"/>
                      </a:endParaRPr>
                    </a:p>
                  </a:txBody>
                  <a:tcPr marL="68580" marR="68580" marT="0" marB="0"/>
                </a:tc>
                <a:tc hMerge="1">
                  <a:txBody>
                    <a:bodyPr/>
                    <a:lstStyle/>
                    <a:p>
                      <a:endParaRPr lang="en-US"/>
                    </a:p>
                  </a:txBody>
                  <a:tcPr/>
                </a:tc>
                <a:tc gridSpan="3">
                  <a:txBody>
                    <a:bodyPr/>
                    <a:lstStyle/>
                    <a:p>
                      <a:pPr>
                        <a:spcAft>
                          <a:spcPts val="1000"/>
                        </a:spcAft>
                      </a:pPr>
                      <a:r>
                        <a:rPr lang="en-US" sz="1400" dirty="0">
                          <a:solidFill>
                            <a:srgbClr val="000000"/>
                          </a:solidFill>
                          <a:effectLst/>
                          <a:latin typeface="Myriad Pro"/>
                          <a:ea typeface="ＭＳ 明朝"/>
                          <a:cs typeface="Myriad Pro"/>
                        </a:rPr>
                        <a:t> </a:t>
                      </a:r>
                      <a:r>
                        <a:rPr lang="en-US" sz="1400" b="1" dirty="0">
                          <a:solidFill>
                            <a:srgbClr val="000000"/>
                          </a:solidFill>
                          <a:effectLst/>
                          <a:latin typeface="Myriad Pro"/>
                          <a:ea typeface="ＭＳ 明朝"/>
                          <a:cs typeface="Myriad Pro"/>
                        </a:rPr>
                        <a:t>MEN </a:t>
                      </a:r>
                      <a:endParaRPr lang="en-GB" sz="1400" dirty="0">
                        <a:effectLst/>
                        <a:latin typeface="Myriad Pro Light"/>
                        <a:ea typeface="ＭＳ 明朝"/>
                        <a:cs typeface="Times New Roman"/>
                      </a:endParaRPr>
                    </a:p>
                  </a:txBody>
                  <a:tcPr marL="68580" marR="68580" marT="0" marB="0"/>
                </a:tc>
                <a:tc hMerge="1">
                  <a:txBody>
                    <a:bodyPr/>
                    <a:lstStyle/>
                    <a:p>
                      <a:pPr>
                        <a:spcAft>
                          <a:spcPts val="1000"/>
                        </a:spcAft>
                      </a:pPr>
                      <a:endParaRPr lang="en-GB" sz="1200">
                        <a:effectLst/>
                        <a:latin typeface="Myriad Pro Light"/>
                        <a:ea typeface="ＭＳ 明朝"/>
                        <a:cs typeface="Times New Roman"/>
                      </a:endParaRPr>
                    </a:p>
                  </a:txBody>
                  <a:tcPr marL="68580" marR="68580" marT="0" marB="0"/>
                </a:tc>
                <a:tc hMerge="1">
                  <a:txBody>
                    <a:bodyPr/>
                    <a:lstStyle/>
                    <a:p>
                      <a:endParaRPr lang="en-US"/>
                    </a:p>
                  </a:txBody>
                  <a:tcPr/>
                </a:tc>
                <a:extLst>
                  <a:ext uri="{0D108BD9-81ED-4DB2-BD59-A6C34878D82A}">
                    <a16:rowId xmlns:a16="http://schemas.microsoft.com/office/drawing/2014/main" val="10000"/>
                  </a:ext>
                </a:extLst>
              </a:tr>
              <a:tr h="1166883">
                <a:tc>
                  <a:txBody>
                    <a:bodyPr/>
                    <a:lstStyle/>
                    <a:p>
                      <a:pPr>
                        <a:spcAft>
                          <a:spcPts val="1000"/>
                        </a:spcAft>
                      </a:pPr>
                      <a:r>
                        <a:rPr lang="en-GB" sz="1400" dirty="0">
                          <a:effectLst/>
                          <a:latin typeface="Myriad Pro Light"/>
                          <a:ea typeface="ＭＳ 明朝"/>
                          <a:cs typeface="Times New Roman"/>
                        </a:rPr>
                        <a:t> </a:t>
                      </a:r>
                      <a:r>
                        <a:rPr lang="en-US" sz="1400" b="1" dirty="0">
                          <a:solidFill>
                            <a:srgbClr val="000000"/>
                          </a:solidFill>
                          <a:effectLst/>
                          <a:latin typeface="Myriad Pro"/>
                          <a:ea typeface="ＭＳ 明朝"/>
                          <a:cs typeface="Myriad Pro"/>
                        </a:rPr>
                        <a:t>REPRODUCTIVE ROLE </a:t>
                      </a:r>
                      <a:endParaRPr lang="en-GB" sz="1400" dirty="0">
                        <a:effectLst/>
                        <a:latin typeface="Myriad Pro Light"/>
                        <a:ea typeface="ＭＳ 明朝"/>
                        <a:cs typeface="Times New Roman"/>
                      </a:endParaRPr>
                    </a:p>
                  </a:txBody>
                  <a:tcPr marL="68580" marR="68580" marT="0" marB="0"/>
                </a:tc>
                <a:tc>
                  <a:txBody>
                    <a:bodyPr/>
                    <a:lstStyle/>
                    <a:p>
                      <a:pPr>
                        <a:spcBef>
                          <a:spcPts val="100"/>
                        </a:spcBef>
                        <a:spcAft>
                          <a:spcPts val="100"/>
                        </a:spcAft>
                      </a:pPr>
                      <a:r>
                        <a:rPr lang="en-US" sz="1400" dirty="0">
                          <a:solidFill>
                            <a:srgbClr val="000000"/>
                          </a:solidFill>
                          <a:effectLst/>
                          <a:latin typeface="Myriad Pro"/>
                          <a:ea typeface="ＭＳ 明朝"/>
                          <a:cs typeface="Myriad Pro"/>
                        </a:rPr>
                        <a:t> </a:t>
                      </a:r>
                      <a:r>
                        <a:rPr lang="en-US" sz="1400" dirty="0">
                          <a:solidFill>
                            <a:srgbClr val="000000"/>
                          </a:solidFill>
                          <a:effectLst/>
                          <a:latin typeface="Myriad Pro Light"/>
                          <a:ea typeface="ＭＳ 明朝"/>
                          <a:cs typeface="Myriad Pro Light"/>
                        </a:rPr>
                        <a:t>Gives birth to and breastfeeds children. </a:t>
                      </a:r>
                      <a:endParaRPr lang="en-GB" sz="1400" dirty="0">
                        <a:effectLst/>
                        <a:latin typeface="Myriad Pro Light"/>
                        <a:ea typeface="ＭＳ 明朝"/>
                        <a:cs typeface="Times New Roman"/>
                      </a:endParaRPr>
                    </a:p>
                  </a:txBody>
                  <a:tcPr marL="68580" marR="68580" marT="0" marB="0"/>
                </a:tc>
                <a:tc>
                  <a:txBody>
                    <a:bodyPr/>
                    <a:lstStyle/>
                    <a:p>
                      <a:pPr>
                        <a:spcBef>
                          <a:spcPts val="100"/>
                        </a:spcBef>
                        <a:spcAft>
                          <a:spcPts val="100"/>
                        </a:spcAft>
                      </a:pPr>
                      <a:r>
                        <a:rPr lang="en-US" sz="1400" dirty="0">
                          <a:solidFill>
                            <a:srgbClr val="000000"/>
                          </a:solidFill>
                          <a:effectLst/>
                          <a:latin typeface="Myriad Pro Light"/>
                          <a:ea typeface="ＭＳ 明朝"/>
                          <a:cs typeface="Myriad Pro Light"/>
                        </a:rPr>
                        <a:t> Biologically determined. </a:t>
                      </a:r>
                      <a:endParaRPr lang="en-GB" sz="1400" dirty="0">
                        <a:effectLst/>
                        <a:latin typeface="Myriad Pro Light"/>
                        <a:ea typeface="ＭＳ 明朝"/>
                        <a:cs typeface="Times New Roman"/>
                      </a:endParaRPr>
                    </a:p>
                  </a:txBody>
                  <a:tcPr marL="68580" marR="68580" marT="0" marB="0"/>
                </a:tc>
                <a:tc gridSpan="2">
                  <a:txBody>
                    <a:bodyPr/>
                    <a:lstStyle/>
                    <a:p>
                      <a:pPr>
                        <a:spcBef>
                          <a:spcPts val="100"/>
                        </a:spcBef>
                        <a:spcAft>
                          <a:spcPts val="100"/>
                        </a:spcAft>
                      </a:pPr>
                      <a:r>
                        <a:rPr lang="en-US" sz="1400">
                          <a:solidFill>
                            <a:srgbClr val="000000"/>
                          </a:solidFill>
                          <a:effectLst/>
                          <a:latin typeface="Myriad Pro Light"/>
                          <a:ea typeface="ＭＳ 明朝"/>
                          <a:cs typeface="Myriad Pro Light"/>
                        </a:rPr>
                        <a:t> Fathers children. </a:t>
                      </a:r>
                      <a:endParaRPr lang="en-GB" sz="1400">
                        <a:effectLst/>
                        <a:latin typeface="Myriad Pro Light"/>
                        <a:ea typeface="ＭＳ 明朝"/>
                        <a:cs typeface="Times New Roman"/>
                      </a:endParaRPr>
                    </a:p>
                  </a:txBody>
                  <a:tcPr marL="68580" marR="68580" marT="0" marB="0"/>
                </a:tc>
                <a:tc hMerge="1">
                  <a:txBody>
                    <a:bodyPr/>
                    <a:lstStyle/>
                    <a:p>
                      <a:pPr>
                        <a:spcBef>
                          <a:spcPts val="100"/>
                        </a:spcBef>
                        <a:spcAft>
                          <a:spcPts val="100"/>
                        </a:spcAft>
                      </a:pPr>
                      <a:endParaRPr lang="en-GB" sz="1200">
                        <a:effectLst/>
                        <a:latin typeface="Myriad Pro Light"/>
                        <a:ea typeface="ＭＳ 明朝"/>
                        <a:cs typeface="Times New Roman"/>
                      </a:endParaRPr>
                    </a:p>
                  </a:txBody>
                  <a:tcPr marL="68580" marR="68580" marT="0" marB="0"/>
                </a:tc>
                <a:tc>
                  <a:txBody>
                    <a:bodyPr/>
                    <a:lstStyle/>
                    <a:p>
                      <a:pPr>
                        <a:spcBef>
                          <a:spcPts val="100"/>
                        </a:spcBef>
                        <a:spcAft>
                          <a:spcPts val="100"/>
                        </a:spcAft>
                      </a:pPr>
                      <a:r>
                        <a:rPr lang="en-US" sz="1400">
                          <a:solidFill>
                            <a:srgbClr val="000000"/>
                          </a:solidFill>
                          <a:effectLst/>
                          <a:latin typeface="Myriad Pro Light"/>
                          <a:ea typeface="ＭＳ 明朝"/>
                          <a:cs typeface="Myriad Pro Light"/>
                        </a:rPr>
                        <a:t> Biologically determined. </a:t>
                      </a:r>
                      <a:endParaRPr lang="en-GB" sz="1400">
                        <a:effectLst/>
                        <a:latin typeface="Myriad Pro Light"/>
                        <a:ea typeface="ＭＳ 明朝"/>
                        <a:cs typeface="Times New Roman"/>
                      </a:endParaRPr>
                    </a:p>
                  </a:txBody>
                  <a:tcPr marL="68580" marR="68580" marT="0" marB="0"/>
                </a:tc>
                <a:extLst>
                  <a:ext uri="{0D108BD9-81ED-4DB2-BD59-A6C34878D82A}">
                    <a16:rowId xmlns:a16="http://schemas.microsoft.com/office/drawing/2014/main" val="10001"/>
                  </a:ext>
                </a:extLst>
              </a:tr>
              <a:tr h="576827">
                <a:tc gridSpan="6">
                  <a:txBody>
                    <a:bodyPr/>
                    <a:lstStyle/>
                    <a:p>
                      <a:pPr>
                        <a:spcAft>
                          <a:spcPts val="1000"/>
                        </a:spcAft>
                      </a:pPr>
                      <a:r>
                        <a:rPr lang="en-GB" sz="1400" dirty="0">
                          <a:effectLst/>
                          <a:latin typeface="Myriad Pro Light"/>
                          <a:ea typeface="ＭＳ 明朝"/>
                          <a:cs typeface="Times New Roman"/>
                        </a:rPr>
                        <a:t> </a:t>
                      </a:r>
                      <a:r>
                        <a:rPr lang="en-US" sz="1400" b="1" dirty="0">
                          <a:solidFill>
                            <a:srgbClr val="000000"/>
                          </a:solidFill>
                          <a:effectLst/>
                          <a:latin typeface="Myriad Pro"/>
                          <a:ea typeface="ＭＳ 明朝"/>
                          <a:cs typeface="Myriad Pro"/>
                        </a:rPr>
                        <a:t>EXAMPLES OF SOCIALLY CONSTRUCTED ROLES </a:t>
                      </a:r>
                      <a:endParaRPr lang="en-GB" sz="1400" dirty="0">
                        <a:effectLst/>
                        <a:latin typeface="Myriad Pro Light"/>
                        <a:ea typeface="ＭＳ 明朝"/>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1166883">
                <a:tc>
                  <a:txBody>
                    <a:bodyPr/>
                    <a:lstStyle/>
                    <a:p>
                      <a:pPr>
                        <a:spcAft>
                          <a:spcPts val="1000"/>
                        </a:spcAft>
                      </a:pPr>
                      <a:r>
                        <a:rPr lang="en-GB" sz="1400">
                          <a:effectLst/>
                          <a:latin typeface="Myriad Pro Light"/>
                          <a:ea typeface="ＭＳ 明朝"/>
                          <a:cs typeface="Times New Roman"/>
                        </a:rPr>
                        <a:t> </a:t>
                      </a:r>
                      <a:r>
                        <a:rPr lang="en-US" sz="1400" b="1">
                          <a:solidFill>
                            <a:srgbClr val="000000"/>
                          </a:solidFill>
                          <a:effectLst/>
                          <a:latin typeface="Myriad Pro"/>
                          <a:ea typeface="ＭＳ 明朝"/>
                          <a:cs typeface="Myriad Pro"/>
                        </a:rPr>
                        <a:t>IN THE HOME </a:t>
                      </a:r>
                      <a:endParaRPr lang="en-GB" sz="1400">
                        <a:effectLst/>
                        <a:latin typeface="Myriad Pro Light"/>
                        <a:ea typeface="ＭＳ 明朝"/>
                        <a:cs typeface="Times New Roman"/>
                      </a:endParaRPr>
                    </a:p>
                  </a:txBody>
                  <a:tcPr marL="68580" marR="68580" marT="0" marB="0"/>
                </a:tc>
                <a:tc>
                  <a:txBody>
                    <a:bodyPr/>
                    <a:lstStyle/>
                    <a:p>
                      <a:pPr>
                        <a:spcBef>
                          <a:spcPts val="100"/>
                        </a:spcBef>
                        <a:spcAft>
                          <a:spcPts val="100"/>
                        </a:spcAft>
                      </a:pPr>
                      <a:r>
                        <a:rPr lang="en-US" sz="1400" dirty="0">
                          <a:solidFill>
                            <a:srgbClr val="000000"/>
                          </a:solidFill>
                          <a:effectLst/>
                          <a:latin typeface="Myriad Pro"/>
                          <a:ea typeface="ＭＳ 明朝"/>
                          <a:cs typeface="Myriad Pro"/>
                        </a:rPr>
                        <a:t> </a:t>
                      </a:r>
                      <a:r>
                        <a:rPr lang="en-US" sz="1400" dirty="0">
                          <a:solidFill>
                            <a:srgbClr val="000000"/>
                          </a:solidFill>
                          <a:effectLst/>
                          <a:latin typeface="Myriad Pro Light"/>
                          <a:ea typeface="ＭＳ 明朝"/>
                          <a:cs typeface="Myriad Pro Light"/>
                        </a:rPr>
                        <a:t>Care, nurture children </a:t>
                      </a:r>
                      <a:endParaRPr lang="en-GB" sz="1400" dirty="0">
                        <a:effectLst/>
                        <a:latin typeface="Myriad Pro Light"/>
                        <a:ea typeface="ＭＳ 明朝"/>
                        <a:cs typeface="Times New Roman"/>
                      </a:endParaRPr>
                    </a:p>
                  </a:txBody>
                  <a:tcPr marL="68580" marR="68580" marT="0" marB="0"/>
                </a:tc>
                <a:tc gridSpan="2">
                  <a:txBody>
                    <a:bodyPr/>
                    <a:lstStyle/>
                    <a:p>
                      <a:pPr>
                        <a:spcBef>
                          <a:spcPts val="100"/>
                        </a:spcBef>
                        <a:spcAft>
                          <a:spcPts val="100"/>
                        </a:spcAft>
                      </a:pPr>
                      <a:r>
                        <a:rPr lang="en-US" sz="1400" dirty="0">
                          <a:solidFill>
                            <a:srgbClr val="000000"/>
                          </a:solidFill>
                          <a:effectLst/>
                          <a:latin typeface="Myriad Pro Light"/>
                          <a:ea typeface="ＭＳ 明朝"/>
                          <a:cs typeface="Myriad Pro Light"/>
                        </a:rPr>
                        <a:t> Socially determined-limits women’s role to the home; unremunerated. </a:t>
                      </a:r>
                      <a:endParaRPr lang="en-GB" sz="1400" dirty="0">
                        <a:effectLst/>
                        <a:latin typeface="Myriad Pro Light"/>
                        <a:ea typeface="ＭＳ 明朝"/>
                        <a:cs typeface="Times New Roman"/>
                      </a:endParaRPr>
                    </a:p>
                  </a:txBody>
                  <a:tcPr marL="68580" marR="68580" marT="0" marB="0"/>
                </a:tc>
                <a:tc hMerge="1">
                  <a:txBody>
                    <a:bodyPr/>
                    <a:lstStyle/>
                    <a:p>
                      <a:endParaRPr lang="en-US"/>
                    </a:p>
                  </a:txBody>
                  <a:tcPr/>
                </a:tc>
                <a:tc>
                  <a:txBody>
                    <a:bodyPr/>
                    <a:lstStyle/>
                    <a:p>
                      <a:pPr>
                        <a:spcBef>
                          <a:spcPts val="100"/>
                        </a:spcBef>
                        <a:spcAft>
                          <a:spcPts val="100"/>
                        </a:spcAft>
                      </a:pPr>
                      <a:r>
                        <a:rPr lang="en-US" sz="1400" dirty="0">
                          <a:solidFill>
                            <a:srgbClr val="000000"/>
                          </a:solidFill>
                          <a:effectLst/>
                          <a:latin typeface="Myriad Pro Light"/>
                          <a:ea typeface="ＭＳ 明朝"/>
                          <a:cs typeface="Myriad Pro Light"/>
                        </a:rPr>
                        <a:t> Protect, provide. </a:t>
                      </a:r>
                      <a:endParaRPr lang="en-GB" sz="1400" dirty="0">
                        <a:effectLst/>
                        <a:latin typeface="Myriad Pro Light"/>
                        <a:ea typeface="ＭＳ 明朝"/>
                        <a:cs typeface="Times New Roman"/>
                      </a:endParaRPr>
                    </a:p>
                  </a:txBody>
                  <a:tcPr marL="68580" marR="68580" marT="0" marB="0"/>
                </a:tc>
                <a:tc>
                  <a:txBody>
                    <a:bodyPr/>
                    <a:lstStyle/>
                    <a:p>
                      <a:pPr>
                        <a:spcBef>
                          <a:spcPts val="100"/>
                        </a:spcBef>
                        <a:spcAft>
                          <a:spcPts val="100"/>
                        </a:spcAft>
                      </a:pPr>
                      <a:r>
                        <a:rPr lang="en-US" sz="1400" dirty="0">
                          <a:solidFill>
                            <a:srgbClr val="000000"/>
                          </a:solidFill>
                          <a:effectLst/>
                          <a:latin typeface="Myriad Pro Light"/>
                          <a:ea typeface="ＭＳ 明朝"/>
                          <a:cs typeface="Myriad Pro Light"/>
                        </a:rPr>
                        <a:t> Socially determined; limits men’s caring and nurturing role. </a:t>
                      </a:r>
                      <a:endParaRPr lang="en-GB" sz="1400" dirty="0">
                        <a:effectLst/>
                        <a:latin typeface="Myriad Pro Light"/>
                        <a:ea typeface="ＭＳ 明朝"/>
                        <a:cs typeface="Times New Roman"/>
                      </a:endParaRPr>
                    </a:p>
                  </a:txBody>
                  <a:tcPr marL="68580" marR="68580" marT="0" marB="0"/>
                </a:tc>
                <a:extLst>
                  <a:ext uri="{0D108BD9-81ED-4DB2-BD59-A6C34878D82A}">
                    <a16:rowId xmlns:a16="http://schemas.microsoft.com/office/drawing/2014/main" val="10003"/>
                  </a:ext>
                </a:extLst>
              </a:tr>
              <a:tr h="1453652">
                <a:tc>
                  <a:txBody>
                    <a:bodyPr/>
                    <a:lstStyle/>
                    <a:p>
                      <a:pPr>
                        <a:spcAft>
                          <a:spcPts val="1000"/>
                        </a:spcAft>
                      </a:pPr>
                      <a:r>
                        <a:rPr lang="en-GB" sz="1400">
                          <a:effectLst/>
                          <a:latin typeface="Myriad Pro Light"/>
                          <a:ea typeface="ＭＳ 明朝"/>
                          <a:cs typeface="Times New Roman"/>
                        </a:rPr>
                        <a:t> </a:t>
                      </a:r>
                      <a:r>
                        <a:rPr lang="en-US" sz="1400" b="1">
                          <a:solidFill>
                            <a:srgbClr val="000000"/>
                          </a:solidFill>
                          <a:effectLst/>
                          <a:latin typeface="Myriad Pro"/>
                          <a:ea typeface="ＭＳ 明朝"/>
                          <a:cs typeface="Myriad Pro"/>
                        </a:rPr>
                        <a:t>IN THE WORK PLACE </a:t>
                      </a:r>
                      <a:endParaRPr lang="en-GB" sz="1400">
                        <a:effectLst/>
                        <a:latin typeface="Myriad Pro Light"/>
                        <a:ea typeface="ＭＳ 明朝"/>
                        <a:cs typeface="Times New Roman"/>
                      </a:endParaRPr>
                    </a:p>
                  </a:txBody>
                  <a:tcPr marL="68580" marR="68580" marT="0" marB="0"/>
                </a:tc>
                <a:tc>
                  <a:txBody>
                    <a:bodyPr/>
                    <a:lstStyle/>
                    <a:p>
                      <a:pPr>
                        <a:spcBef>
                          <a:spcPts val="100"/>
                        </a:spcBef>
                        <a:spcAft>
                          <a:spcPts val="100"/>
                        </a:spcAft>
                      </a:pPr>
                      <a:r>
                        <a:rPr lang="en-US" sz="1400">
                          <a:solidFill>
                            <a:srgbClr val="000000"/>
                          </a:solidFill>
                          <a:effectLst/>
                          <a:latin typeface="Myriad Pro"/>
                          <a:ea typeface="ＭＳ 明朝"/>
                          <a:cs typeface="Myriad Pro"/>
                        </a:rPr>
                        <a:t> </a:t>
                      </a:r>
                      <a:r>
                        <a:rPr lang="en-US" sz="1400">
                          <a:solidFill>
                            <a:srgbClr val="000000"/>
                          </a:solidFill>
                          <a:effectLst/>
                          <a:latin typeface="Myriad Pro Light"/>
                          <a:ea typeface="ＭＳ 明朝"/>
                          <a:cs typeface="Myriad Pro Light"/>
                        </a:rPr>
                        <a:t>Care work-domestic workers, secretaries, nurses, primary school teachers. </a:t>
                      </a:r>
                      <a:endParaRPr lang="en-GB" sz="1400">
                        <a:effectLst/>
                        <a:latin typeface="Myriad Pro Light"/>
                        <a:ea typeface="ＭＳ 明朝"/>
                        <a:cs typeface="Times New Roman"/>
                      </a:endParaRPr>
                    </a:p>
                  </a:txBody>
                  <a:tcPr marL="68580" marR="68580" marT="0" marB="0"/>
                </a:tc>
                <a:tc gridSpan="2">
                  <a:txBody>
                    <a:bodyPr/>
                    <a:lstStyle/>
                    <a:p>
                      <a:pPr>
                        <a:spcBef>
                          <a:spcPts val="100"/>
                        </a:spcBef>
                        <a:spcAft>
                          <a:spcPts val="100"/>
                        </a:spcAft>
                      </a:pPr>
                      <a:r>
                        <a:rPr lang="en-US" sz="1400" dirty="0">
                          <a:solidFill>
                            <a:srgbClr val="000000"/>
                          </a:solidFill>
                          <a:effectLst/>
                          <a:latin typeface="Myriad Pro Light"/>
                          <a:ea typeface="ＭＳ 明朝"/>
                          <a:cs typeface="Myriad Pro Light"/>
                        </a:rPr>
                        <a:t> Extension of role in the home; limits women’s management and leadership roles; more poorly paid jobs </a:t>
                      </a:r>
                      <a:endParaRPr lang="en-GB" sz="1400" dirty="0">
                        <a:effectLst/>
                        <a:latin typeface="Myriad Pro Light"/>
                        <a:ea typeface="ＭＳ 明朝"/>
                        <a:cs typeface="Times New Roman"/>
                      </a:endParaRPr>
                    </a:p>
                  </a:txBody>
                  <a:tcPr marL="68580" marR="68580" marT="0" marB="0"/>
                </a:tc>
                <a:tc hMerge="1">
                  <a:txBody>
                    <a:bodyPr/>
                    <a:lstStyle/>
                    <a:p>
                      <a:endParaRPr lang="en-US"/>
                    </a:p>
                  </a:txBody>
                  <a:tcPr/>
                </a:tc>
                <a:tc>
                  <a:txBody>
                    <a:bodyPr/>
                    <a:lstStyle/>
                    <a:p>
                      <a:pPr>
                        <a:spcBef>
                          <a:spcPts val="100"/>
                        </a:spcBef>
                        <a:spcAft>
                          <a:spcPts val="100"/>
                        </a:spcAft>
                      </a:pPr>
                      <a:r>
                        <a:rPr lang="en-US" sz="1400" dirty="0">
                          <a:solidFill>
                            <a:srgbClr val="000000"/>
                          </a:solidFill>
                          <a:effectLst/>
                          <a:latin typeface="Myriad Pro Light"/>
                          <a:ea typeface="ＭＳ 明朝"/>
                          <a:cs typeface="Myriad Pro Light"/>
                        </a:rPr>
                        <a:t> Leadership and management roles-in politics, business; security (police, </a:t>
                      </a:r>
                      <a:r>
                        <a:rPr lang="en-US" sz="1400" dirty="0" err="1">
                          <a:solidFill>
                            <a:srgbClr val="000000"/>
                          </a:solidFill>
                          <a:effectLst/>
                          <a:latin typeface="Myriad Pro Light"/>
                          <a:ea typeface="ＭＳ 明朝"/>
                          <a:cs typeface="Myriad Pro Light"/>
                        </a:rPr>
                        <a:t>defence</a:t>
                      </a:r>
                      <a:r>
                        <a:rPr lang="en-US" sz="1400" dirty="0">
                          <a:solidFill>
                            <a:srgbClr val="000000"/>
                          </a:solidFill>
                          <a:effectLst/>
                          <a:latin typeface="Myriad Pro Light"/>
                          <a:ea typeface="ＭＳ 明朝"/>
                          <a:cs typeface="Myriad Pro Light"/>
                        </a:rPr>
                        <a:t>, foreign affairs) </a:t>
                      </a:r>
                      <a:endParaRPr lang="en-GB" sz="1400" dirty="0">
                        <a:effectLst/>
                        <a:latin typeface="Myriad Pro Light"/>
                        <a:ea typeface="ＭＳ 明朝"/>
                        <a:cs typeface="Times New Roman"/>
                      </a:endParaRPr>
                    </a:p>
                  </a:txBody>
                  <a:tcPr marL="68580" marR="68580" marT="0" marB="0"/>
                </a:tc>
                <a:tc>
                  <a:txBody>
                    <a:bodyPr/>
                    <a:lstStyle/>
                    <a:p>
                      <a:pPr>
                        <a:spcBef>
                          <a:spcPts val="100"/>
                        </a:spcBef>
                        <a:spcAft>
                          <a:spcPts val="100"/>
                        </a:spcAft>
                      </a:pPr>
                      <a:r>
                        <a:rPr lang="en-US" sz="1400" dirty="0">
                          <a:solidFill>
                            <a:srgbClr val="000000"/>
                          </a:solidFill>
                          <a:effectLst/>
                          <a:latin typeface="Myriad Pro Light"/>
                          <a:ea typeface="ＭＳ 明朝"/>
                          <a:cs typeface="Myriad Pro Light"/>
                        </a:rPr>
                        <a:t> Extension of social construction; exacerbates gender imbalance in power, economic clout </a:t>
                      </a:r>
                      <a:endParaRPr lang="en-GB" sz="1400" dirty="0">
                        <a:effectLst/>
                        <a:latin typeface="Myriad Pro Light"/>
                        <a:ea typeface="ＭＳ 明朝"/>
                        <a:cs typeface="Times New Roman"/>
                      </a:endParaRPr>
                    </a:p>
                  </a:txBody>
                  <a:tcPr marL="68580" marR="68580" marT="0" marB="0"/>
                </a:tc>
                <a:extLst>
                  <a:ext uri="{0D108BD9-81ED-4DB2-BD59-A6C34878D82A}">
                    <a16:rowId xmlns:a16="http://schemas.microsoft.com/office/drawing/2014/main" val="10004"/>
                  </a:ext>
                </a:extLst>
              </a:tr>
              <a:tr h="1166883">
                <a:tc>
                  <a:txBody>
                    <a:bodyPr/>
                    <a:lstStyle/>
                    <a:p>
                      <a:pPr>
                        <a:spcAft>
                          <a:spcPts val="1000"/>
                        </a:spcAft>
                      </a:pPr>
                      <a:r>
                        <a:rPr lang="en-GB" sz="1400">
                          <a:effectLst/>
                          <a:latin typeface="Myriad Pro Light"/>
                          <a:ea typeface="ＭＳ 明朝"/>
                          <a:cs typeface="Times New Roman"/>
                        </a:rPr>
                        <a:t> </a:t>
                      </a:r>
                      <a:r>
                        <a:rPr lang="en-US" sz="1400" b="1">
                          <a:solidFill>
                            <a:srgbClr val="000000"/>
                          </a:solidFill>
                          <a:effectLst/>
                          <a:latin typeface="Myriad Pro"/>
                          <a:ea typeface="ＭＳ 明朝"/>
                          <a:cs typeface="Myriad Pro"/>
                        </a:rPr>
                        <a:t>IN THE PERSONAL SPACE </a:t>
                      </a:r>
                      <a:endParaRPr lang="en-GB" sz="1400">
                        <a:effectLst/>
                        <a:latin typeface="Myriad Pro Light"/>
                        <a:ea typeface="ＭＳ 明朝"/>
                        <a:cs typeface="Times New Roman"/>
                      </a:endParaRPr>
                    </a:p>
                  </a:txBody>
                  <a:tcPr marL="68580" marR="68580" marT="0" marB="0"/>
                </a:tc>
                <a:tc>
                  <a:txBody>
                    <a:bodyPr/>
                    <a:lstStyle/>
                    <a:p>
                      <a:pPr>
                        <a:spcBef>
                          <a:spcPts val="100"/>
                        </a:spcBef>
                        <a:spcAft>
                          <a:spcPts val="100"/>
                        </a:spcAft>
                      </a:pPr>
                      <a:r>
                        <a:rPr lang="en-US" sz="1400">
                          <a:solidFill>
                            <a:srgbClr val="000000"/>
                          </a:solidFill>
                          <a:effectLst/>
                          <a:latin typeface="Myriad Pro"/>
                          <a:ea typeface="ＭＳ 明朝"/>
                          <a:cs typeface="Myriad Pro"/>
                        </a:rPr>
                        <a:t> </a:t>
                      </a:r>
                      <a:r>
                        <a:rPr lang="en-US" sz="1400">
                          <a:solidFill>
                            <a:srgbClr val="000000"/>
                          </a:solidFill>
                          <a:effectLst/>
                          <a:latin typeface="Myriad Pro Light"/>
                          <a:ea typeface="ＭＳ 明朝"/>
                          <a:cs typeface="Myriad Pro Light"/>
                        </a:rPr>
                        <a:t>Humble, submissive, listening, emotional, caring. </a:t>
                      </a:r>
                      <a:endParaRPr lang="en-GB" sz="1400">
                        <a:effectLst/>
                        <a:latin typeface="Myriad Pro Light"/>
                        <a:ea typeface="ＭＳ 明朝"/>
                        <a:cs typeface="Times New Roman"/>
                      </a:endParaRPr>
                    </a:p>
                  </a:txBody>
                  <a:tcPr marL="68580" marR="68580" marT="0" marB="0"/>
                </a:tc>
                <a:tc gridSpan="2">
                  <a:txBody>
                    <a:bodyPr/>
                    <a:lstStyle/>
                    <a:p>
                      <a:pPr>
                        <a:spcBef>
                          <a:spcPts val="100"/>
                        </a:spcBef>
                        <a:spcAft>
                          <a:spcPts val="100"/>
                        </a:spcAft>
                      </a:pPr>
                      <a:r>
                        <a:rPr lang="en-US" sz="1400">
                          <a:solidFill>
                            <a:srgbClr val="000000"/>
                          </a:solidFill>
                          <a:effectLst/>
                          <a:latin typeface="Myriad Pro Light"/>
                          <a:ea typeface="ＭＳ 明朝"/>
                          <a:cs typeface="Myriad Pro Light"/>
                        </a:rPr>
                        <a:t> Limits ability to be assertive, break into new roles </a:t>
                      </a:r>
                      <a:endParaRPr lang="en-GB" sz="1400">
                        <a:effectLst/>
                        <a:latin typeface="Myriad Pro Light"/>
                        <a:ea typeface="ＭＳ 明朝"/>
                        <a:cs typeface="Times New Roman"/>
                      </a:endParaRPr>
                    </a:p>
                  </a:txBody>
                  <a:tcPr marL="68580" marR="68580" marT="0" marB="0"/>
                </a:tc>
                <a:tc hMerge="1">
                  <a:txBody>
                    <a:bodyPr/>
                    <a:lstStyle/>
                    <a:p>
                      <a:endParaRPr lang="en-US"/>
                    </a:p>
                  </a:txBody>
                  <a:tcPr/>
                </a:tc>
                <a:tc>
                  <a:txBody>
                    <a:bodyPr/>
                    <a:lstStyle/>
                    <a:p>
                      <a:pPr>
                        <a:spcBef>
                          <a:spcPts val="100"/>
                        </a:spcBef>
                        <a:spcAft>
                          <a:spcPts val="100"/>
                        </a:spcAft>
                      </a:pPr>
                      <a:r>
                        <a:rPr lang="en-US" sz="1400" dirty="0">
                          <a:solidFill>
                            <a:srgbClr val="000000"/>
                          </a:solidFill>
                          <a:effectLst/>
                          <a:latin typeface="Myriad Pro Light"/>
                          <a:ea typeface="ＭＳ 明朝"/>
                          <a:cs typeface="Myriad Pro Light"/>
                        </a:rPr>
                        <a:t> Talkative, decision-making, ambitious, aggressive </a:t>
                      </a:r>
                      <a:endParaRPr lang="en-GB" sz="1400" dirty="0">
                        <a:effectLst/>
                        <a:latin typeface="Myriad Pro Light"/>
                        <a:ea typeface="ＭＳ 明朝"/>
                        <a:cs typeface="Times New Roman"/>
                      </a:endParaRPr>
                    </a:p>
                  </a:txBody>
                  <a:tcPr marL="68580" marR="68580" marT="0" marB="0"/>
                </a:tc>
                <a:tc>
                  <a:txBody>
                    <a:bodyPr/>
                    <a:lstStyle/>
                    <a:p>
                      <a:pPr>
                        <a:spcBef>
                          <a:spcPts val="100"/>
                        </a:spcBef>
                        <a:spcAft>
                          <a:spcPts val="100"/>
                        </a:spcAft>
                      </a:pPr>
                      <a:r>
                        <a:rPr lang="en-US" sz="1400" dirty="0">
                          <a:solidFill>
                            <a:srgbClr val="000000"/>
                          </a:solidFill>
                          <a:effectLst/>
                          <a:latin typeface="Myriad Pro Light"/>
                          <a:ea typeface="ＭＳ 明朝"/>
                          <a:cs typeface="Myriad Pro Light"/>
                        </a:rPr>
                        <a:t> Limits ability to be humane and caring; to express emotion </a:t>
                      </a:r>
                      <a:endParaRPr lang="en-GB" sz="1400" dirty="0">
                        <a:effectLst/>
                        <a:latin typeface="Myriad Pro Light"/>
                        <a:ea typeface="ＭＳ 明朝"/>
                        <a:cs typeface="Times New Roman"/>
                      </a:endParaRPr>
                    </a:p>
                  </a:txBody>
                  <a:tcPr marL="68580" marR="68580" marT="0" marB="0"/>
                </a:tc>
                <a:extLst>
                  <a:ext uri="{0D108BD9-81ED-4DB2-BD59-A6C34878D82A}">
                    <a16:rowId xmlns:a16="http://schemas.microsoft.com/office/drawing/2014/main" val="10005"/>
                  </a:ext>
                </a:extLst>
              </a:tr>
            </a:tbl>
          </a:graphicData>
        </a:graphic>
      </p:graphicFrame>
      <p:sp>
        <p:nvSpPr>
          <p:cNvPr id="3" name="Title 2"/>
          <p:cNvSpPr txBox="1">
            <a:spLocks/>
          </p:cNvSpPr>
          <p:nvPr/>
        </p:nvSpPr>
        <p:spPr>
          <a:xfrm>
            <a:off x="1736545" y="419100"/>
            <a:ext cx="8906933" cy="5969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solidFill>
                  <a:srgbClr val="0070C0"/>
                </a:solidFill>
              </a:rPr>
              <a:t>Who Is What?</a:t>
            </a:r>
            <a:endParaRPr lang="en-US" b="1" dirty="0">
              <a:solidFill>
                <a:srgbClr val="0070C0"/>
              </a:solidFill>
            </a:endParaRPr>
          </a:p>
        </p:txBody>
      </p:sp>
      <p:pic>
        <p:nvPicPr>
          <p:cNvPr id="4" name="Billede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91525" y="238505"/>
            <a:ext cx="1464358" cy="721168"/>
          </a:xfrm>
          <a:prstGeom prst="rect">
            <a:avLst/>
          </a:prstGeom>
        </p:spPr>
      </p:pic>
    </p:spTree>
    <p:extLst>
      <p:ext uri="{BB962C8B-B14F-4D97-AF65-F5344CB8AC3E}">
        <p14:creationId xmlns:p14="http://schemas.microsoft.com/office/powerpoint/2010/main" val="13222855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p:cNvSpPr>
          <p:nvPr/>
        </p:nvSpPr>
        <p:spPr>
          <a:xfrm>
            <a:off x="524933" y="1409700"/>
            <a:ext cx="11311467" cy="176442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00" dirty="0">
                <a:solidFill>
                  <a:schemeClr val="accent5">
                    <a:lumMod val="10000"/>
                  </a:schemeClr>
                </a:solidFill>
              </a:rPr>
              <a:t>1. </a:t>
            </a:r>
            <a:r>
              <a:rPr lang="en-GB" sz="3600" dirty="0">
                <a:solidFill>
                  <a:schemeClr val="accent5">
                    <a:lumMod val="10000"/>
                  </a:schemeClr>
                </a:solidFill>
              </a:rPr>
              <a:t>In what ways does the media </a:t>
            </a:r>
            <a:r>
              <a:rPr lang="en-GB" sz="3600" i="1" dirty="0">
                <a:solidFill>
                  <a:schemeClr val="accent5">
                    <a:lumMod val="10000"/>
                  </a:schemeClr>
                </a:solidFill>
              </a:rPr>
              <a:t>reflect </a:t>
            </a:r>
            <a:r>
              <a:rPr lang="en-GB" sz="3600" dirty="0">
                <a:solidFill>
                  <a:schemeClr val="accent5">
                    <a:lumMod val="10000"/>
                  </a:schemeClr>
                </a:solidFill>
              </a:rPr>
              <a:t>reality?</a:t>
            </a:r>
          </a:p>
          <a:p>
            <a:pPr marL="0" indent="0">
              <a:buFont typeface="Arial" panose="020B0604020202020204" pitchFamily="34" charset="0"/>
              <a:buNone/>
            </a:pPr>
            <a:endParaRPr lang="en-GB" sz="3600" dirty="0">
              <a:solidFill>
                <a:schemeClr val="accent5">
                  <a:lumMod val="10000"/>
                </a:schemeClr>
              </a:solidFill>
            </a:endParaRPr>
          </a:p>
          <a:p>
            <a:pPr marL="0" indent="0">
              <a:buFont typeface="Arial" panose="020B0604020202020204" pitchFamily="34" charset="0"/>
              <a:buNone/>
            </a:pPr>
            <a:r>
              <a:rPr lang="en-GB" sz="3600" dirty="0">
                <a:solidFill>
                  <a:schemeClr val="accent5">
                    <a:lumMod val="10000"/>
                  </a:schemeClr>
                </a:solidFill>
              </a:rPr>
              <a:t>2. In what ways does the media </a:t>
            </a:r>
            <a:r>
              <a:rPr lang="en-GB" sz="3600" i="1" dirty="0">
                <a:solidFill>
                  <a:schemeClr val="accent5">
                    <a:lumMod val="10000"/>
                  </a:schemeClr>
                </a:solidFill>
              </a:rPr>
              <a:t>shape</a:t>
            </a:r>
            <a:r>
              <a:rPr lang="en-GB" sz="3600" dirty="0">
                <a:solidFill>
                  <a:schemeClr val="accent5">
                    <a:lumMod val="10000"/>
                  </a:schemeClr>
                </a:solidFill>
              </a:rPr>
              <a:t> reality?</a:t>
            </a:r>
          </a:p>
          <a:p>
            <a:pPr marL="0" indent="0">
              <a:buFont typeface="Arial" panose="020B0604020202020204" pitchFamily="34" charset="0"/>
              <a:buNone/>
            </a:pPr>
            <a:endParaRPr lang="en-US" sz="3600" dirty="0">
              <a:solidFill>
                <a:schemeClr val="accent5">
                  <a:lumMod val="10000"/>
                </a:schemeClr>
              </a:solidFill>
            </a:endParaRPr>
          </a:p>
          <a:p>
            <a:endParaRPr lang="en-US" sz="3600" dirty="0">
              <a:solidFill>
                <a:schemeClr val="accent5">
                  <a:lumMod val="10000"/>
                </a:schemeClr>
              </a:solidFill>
            </a:endParaRPr>
          </a:p>
        </p:txBody>
      </p:sp>
      <p:sp>
        <p:nvSpPr>
          <p:cNvPr id="3" name="Title 2"/>
          <p:cNvSpPr txBox="1">
            <a:spLocks/>
          </p:cNvSpPr>
          <p:nvPr/>
        </p:nvSpPr>
        <p:spPr>
          <a:xfrm>
            <a:off x="937759" y="419100"/>
            <a:ext cx="8906933" cy="5969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solidFill>
                  <a:srgbClr val="0070C0"/>
                </a:solidFill>
              </a:rPr>
              <a:t>Media and Society</a:t>
            </a:r>
            <a:endParaRPr lang="en-US" b="1" dirty="0">
              <a:solidFill>
                <a:srgbClr val="0070C0"/>
              </a:solidFill>
            </a:endParaRPr>
          </a:p>
        </p:txBody>
      </p:sp>
      <p:sp>
        <p:nvSpPr>
          <p:cNvPr id="4" name="Text Placeholder 1"/>
          <p:cNvSpPr txBox="1">
            <a:spLocks/>
          </p:cNvSpPr>
          <p:nvPr/>
        </p:nvSpPr>
        <p:spPr>
          <a:xfrm>
            <a:off x="990309" y="3271194"/>
            <a:ext cx="10697193" cy="28773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chemeClr val="accent5">
                    <a:lumMod val="10000"/>
                  </a:schemeClr>
                </a:solidFill>
              </a:rPr>
              <a:t>The media report on what happens</a:t>
            </a:r>
          </a:p>
          <a:p>
            <a:r>
              <a:rPr lang="en-US" sz="2400" dirty="0">
                <a:solidFill>
                  <a:schemeClr val="accent5">
                    <a:lumMod val="10000"/>
                  </a:schemeClr>
                </a:solidFill>
              </a:rPr>
              <a:t>The information that journalists provide shapes how people perceive things </a:t>
            </a:r>
          </a:p>
          <a:p>
            <a:r>
              <a:rPr lang="en-US" sz="2400" dirty="0">
                <a:solidFill>
                  <a:schemeClr val="accent5">
                    <a:lumMod val="10000"/>
                  </a:schemeClr>
                </a:solidFill>
              </a:rPr>
              <a:t>People’s perceptions inform their choices and actions</a:t>
            </a:r>
          </a:p>
          <a:p>
            <a:r>
              <a:rPr lang="en-US" sz="2400" dirty="0">
                <a:solidFill>
                  <a:schemeClr val="accent5">
                    <a:lumMod val="10000"/>
                  </a:schemeClr>
                </a:solidFill>
              </a:rPr>
              <a:t>People’s actions inform what happens</a:t>
            </a:r>
          </a:p>
          <a:p>
            <a:endParaRPr lang="en-US" sz="2400" dirty="0">
              <a:solidFill>
                <a:schemeClr val="accent5">
                  <a:lumMod val="10000"/>
                </a:schemeClr>
              </a:solidFill>
            </a:endParaRPr>
          </a:p>
        </p:txBody>
      </p:sp>
      <p:pic>
        <p:nvPicPr>
          <p:cNvPr id="5" name="Billede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12852" y="249015"/>
            <a:ext cx="1464358" cy="721168"/>
          </a:xfrm>
          <a:prstGeom prst="rect">
            <a:avLst/>
          </a:prstGeom>
        </p:spPr>
      </p:pic>
    </p:spTree>
    <p:extLst>
      <p:ext uri="{BB962C8B-B14F-4D97-AF65-F5344CB8AC3E}">
        <p14:creationId xmlns:p14="http://schemas.microsoft.com/office/powerpoint/2010/main" val="143572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linds(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linds(horizontal)">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3498" r="4026"/>
          <a:stretch/>
        </p:blipFill>
        <p:spPr>
          <a:xfrm>
            <a:off x="1524000" y="0"/>
            <a:ext cx="9144000" cy="6858000"/>
          </a:xfrm>
          <a:prstGeom prst="rect">
            <a:avLst/>
          </a:prstGeom>
        </p:spPr>
      </p:pic>
      <p:sp>
        <p:nvSpPr>
          <p:cNvPr id="3" name="Title 1">
            <a:extLst>
              <a:ext uri="{FF2B5EF4-FFF2-40B4-BE49-F238E27FC236}">
                <a16:creationId xmlns:a16="http://schemas.microsoft.com/office/drawing/2014/main" id="{B1C8D5CE-E51C-4B5C-94A5-C678A3E220E5}"/>
              </a:ext>
            </a:extLst>
          </p:cNvPr>
          <p:cNvSpPr txBox="1">
            <a:spLocks/>
          </p:cNvSpPr>
          <p:nvPr/>
        </p:nvSpPr>
        <p:spPr bwMode="auto">
          <a:xfrm>
            <a:off x="1650999" y="5815505"/>
            <a:ext cx="8018517" cy="9741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buNone/>
              <a:defRPr sz="4000" b="0" kern="1200" cap="none">
                <a:solidFill>
                  <a:srgbClr val="FFFFFF"/>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4400">
                <a:solidFill>
                  <a:srgbClr val="6C6C6C"/>
                </a:solidFill>
                <a:latin typeface="Calibri" pitchFamily="34" charset="0"/>
                <a:ea typeface="MS PGothic" panose="020B0600070205080204" pitchFamily="34" charset="-128"/>
                <a:cs typeface="ＭＳ Ｐゴシック" charset="0"/>
              </a:defRPr>
            </a:lvl2pPr>
            <a:lvl3pPr algn="l" rtl="0" eaLnBrk="0" fontAlgn="base" hangingPunct="0">
              <a:spcBef>
                <a:spcPct val="0"/>
              </a:spcBef>
              <a:spcAft>
                <a:spcPct val="0"/>
              </a:spcAft>
              <a:defRPr sz="4400">
                <a:solidFill>
                  <a:srgbClr val="6C6C6C"/>
                </a:solidFill>
                <a:latin typeface="Calibri" pitchFamily="34" charset="0"/>
                <a:ea typeface="MS PGothic" panose="020B0600070205080204" pitchFamily="34" charset="-128"/>
                <a:cs typeface="ＭＳ Ｐゴシック" charset="0"/>
              </a:defRPr>
            </a:lvl3pPr>
            <a:lvl4pPr algn="l" rtl="0" eaLnBrk="0" fontAlgn="base" hangingPunct="0">
              <a:spcBef>
                <a:spcPct val="0"/>
              </a:spcBef>
              <a:spcAft>
                <a:spcPct val="0"/>
              </a:spcAft>
              <a:defRPr sz="4400">
                <a:solidFill>
                  <a:srgbClr val="6C6C6C"/>
                </a:solidFill>
                <a:latin typeface="Calibri" pitchFamily="34" charset="0"/>
                <a:ea typeface="MS PGothic" panose="020B0600070205080204" pitchFamily="34" charset="-128"/>
                <a:cs typeface="ＭＳ Ｐゴシック" charset="0"/>
              </a:defRPr>
            </a:lvl4pPr>
            <a:lvl5pPr algn="l" rtl="0" eaLnBrk="0" fontAlgn="base" hangingPunct="0">
              <a:spcBef>
                <a:spcPct val="0"/>
              </a:spcBef>
              <a:spcAft>
                <a:spcPct val="0"/>
              </a:spcAft>
              <a:defRPr sz="4400">
                <a:solidFill>
                  <a:srgbClr val="6C6C6C"/>
                </a:solidFill>
                <a:latin typeface="Calibri" pitchFamily="34" charset="0"/>
                <a:ea typeface="MS PGothic" panose="020B0600070205080204" pitchFamily="34" charset="-128"/>
                <a:cs typeface="ＭＳ Ｐゴシック"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a:lstStyle>
          <a:p>
            <a:r>
              <a:rPr lang="en-US" sz="4800" b="1" dirty="0">
                <a:solidFill>
                  <a:srgbClr val="FFFF00"/>
                </a:solidFill>
              </a:rPr>
              <a:t>Donna Strickland</a:t>
            </a:r>
          </a:p>
          <a:p>
            <a:r>
              <a:rPr lang="en-US" sz="4800" b="1" dirty="0">
                <a:solidFill>
                  <a:srgbClr val="FFFF00"/>
                </a:solidFill>
              </a:rPr>
              <a:t>Nobel Prize for Physics 2018</a:t>
            </a:r>
          </a:p>
          <a:p>
            <a:endParaRPr lang="en-US" sz="4800" b="1" dirty="0">
              <a:solidFill>
                <a:srgbClr val="FFFF00"/>
              </a:solidFill>
            </a:endParaRPr>
          </a:p>
        </p:txBody>
      </p:sp>
    </p:spTree>
    <p:extLst>
      <p:ext uri="{BB962C8B-B14F-4D97-AF65-F5344CB8AC3E}">
        <p14:creationId xmlns:p14="http://schemas.microsoft.com/office/powerpoint/2010/main" val="2552981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8829" b="17210"/>
          <a:stretch/>
        </p:blipFill>
        <p:spPr>
          <a:xfrm>
            <a:off x="3139579" y="128588"/>
            <a:ext cx="5269526" cy="6500812"/>
          </a:xfrm>
          <a:prstGeom prst="rect">
            <a:avLst/>
          </a:prstGeom>
        </p:spPr>
      </p:pic>
      <p:pic>
        <p:nvPicPr>
          <p:cNvPr id="3" name="Billed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12852" y="249015"/>
            <a:ext cx="1464358" cy="721168"/>
          </a:xfrm>
          <a:prstGeom prst="rect">
            <a:avLst/>
          </a:prstGeom>
        </p:spPr>
      </p:pic>
    </p:spTree>
    <p:extLst>
      <p:ext uri="{BB962C8B-B14F-4D97-AF65-F5344CB8AC3E}">
        <p14:creationId xmlns:p14="http://schemas.microsoft.com/office/powerpoint/2010/main" val="6145638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246" y="979765"/>
            <a:ext cx="8896355" cy="5086350"/>
          </a:xfrm>
          <a:prstGeom prst="rect">
            <a:avLst/>
          </a:prstGeom>
        </p:spPr>
      </p:pic>
      <p:pic>
        <p:nvPicPr>
          <p:cNvPr id="3" name="Billed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12852" y="249015"/>
            <a:ext cx="1464358" cy="721168"/>
          </a:xfrm>
          <a:prstGeom prst="rect">
            <a:avLst/>
          </a:prstGeom>
        </p:spPr>
      </p:pic>
    </p:spTree>
    <p:extLst>
      <p:ext uri="{BB962C8B-B14F-4D97-AF65-F5344CB8AC3E}">
        <p14:creationId xmlns:p14="http://schemas.microsoft.com/office/powerpoint/2010/main" val="4189065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8203" y="3515614"/>
            <a:ext cx="6014762" cy="2916557"/>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8204" y="300630"/>
            <a:ext cx="5963963" cy="2916705"/>
          </a:xfrm>
          <a:prstGeom prst="rect">
            <a:avLst/>
          </a:prstGeom>
        </p:spPr>
      </p:pic>
      <p:pic>
        <p:nvPicPr>
          <p:cNvPr id="4" name="Billed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212852" y="249015"/>
            <a:ext cx="1464358" cy="721168"/>
          </a:xfrm>
          <a:prstGeom prst="rect">
            <a:avLst/>
          </a:prstGeom>
        </p:spPr>
      </p:pic>
    </p:spTree>
    <p:extLst>
      <p:ext uri="{BB962C8B-B14F-4D97-AF65-F5344CB8AC3E}">
        <p14:creationId xmlns:p14="http://schemas.microsoft.com/office/powerpoint/2010/main" val="3478898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977462" y="1270001"/>
            <a:ext cx="10005848" cy="5317066"/>
          </a:xfrm>
          <a:prstGeom prst="rect">
            <a:avLst/>
          </a:prstGeom>
        </p:spPr>
        <p:txBody>
          <a:bodyPr/>
          <a:lstStyle>
            <a:lvl1pPr marL="342900" indent="-342900" algn="l" rtl="0" eaLnBrk="0" fontAlgn="base" hangingPunct="0">
              <a:spcBef>
                <a:spcPct val="0"/>
              </a:spcBef>
              <a:spcAft>
                <a:spcPts val="1200"/>
              </a:spcAft>
              <a:buClr>
                <a:schemeClr val="bg2"/>
              </a:buClr>
              <a:buSzPct val="60000"/>
              <a:defRPr sz="2400" kern="1200">
                <a:solidFill>
                  <a:srgbClr val="6C6C6C"/>
                </a:solidFill>
                <a:latin typeface="+mn-lt"/>
                <a:ea typeface="MS PGothic" panose="020B0600070205080204" pitchFamily="34" charset="-128"/>
                <a:cs typeface="MS PGothic" panose="020B0600070205080204" pitchFamily="34" charset="-128"/>
              </a:defRPr>
            </a:lvl1pPr>
            <a:lvl2pPr marL="639763" indent="-273050" algn="l" rtl="0" eaLnBrk="0" fontAlgn="base" hangingPunct="0">
              <a:spcBef>
                <a:spcPct val="0"/>
              </a:spcBef>
              <a:spcAft>
                <a:spcPts val="1200"/>
              </a:spcAft>
              <a:buClr>
                <a:schemeClr val="bg2"/>
              </a:buClr>
              <a:buSzPct val="100000"/>
              <a:buFont typeface="Arial" panose="020B0604020202020204" pitchFamily="34" charset="0"/>
              <a:buChar char="•"/>
              <a:defRPr sz="2400" kern="1200">
                <a:solidFill>
                  <a:srgbClr val="6C6C6C"/>
                </a:solidFill>
                <a:latin typeface="+mn-lt"/>
                <a:ea typeface="MS PGothic" panose="020B0600070205080204" pitchFamily="34" charset="-128"/>
                <a:cs typeface="+mn-cs"/>
              </a:defRPr>
            </a:lvl2pPr>
            <a:lvl3pPr marL="914400" indent="-228600" algn="l" rtl="0" eaLnBrk="0" fontAlgn="base" hangingPunct="0">
              <a:spcBef>
                <a:spcPct val="0"/>
              </a:spcBef>
              <a:spcAft>
                <a:spcPts val="1200"/>
              </a:spcAft>
              <a:buClr>
                <a:schemeClr val="bg2"/>
              </a:buClr>
              <a:buSzPct val="75000"/>
              <a:buFont typeface="Arial" panose="020B0604020202020204" pitchFamily="34" charset="0"/>
              <a:buChar char="•"/>
              <a:defRPr sz="2000" kern="1200">
                <a:solidFill>
                  <a:srgbClr val="6C6C6C"/>
                </a:solidFill>
                <a:latin typeface="+mn-lt"/>
                <a:ea typeface="MS PGothic" panose="020B0600070205080204" pitchFamily="34" charset="-128"/>
                <a:cs typeface="Geneva" charset="0"/>
              </a:defRPr>
            </a:lvl3pPr>
            <a:lvl4pPr marL="1371600" indent="-228600" algn="l" rtl="0" eaLnBrk="0" fontAlgn="base" hangingPunct="0">
              <a:spcBef>
                <a:spcPct val="0"/>
              </a:spcBef>
              <a:spcAft>
                <a:spcPts val="1200"/>
              </a:spcAft>
              <a:buClr>
                <a:schemeClr val="bg2"/>
              </a:buClr>
              <a:buSzPct val="75000"/>
              <a:buFont typeface="Arial" panose="020B0604020202020204" pitchFamily="34" charset="0"/>
              <a:buChar char="•"/>
              <a:defRPr sz="2000" kern="1200">
                <a:solidFill>
                  <a:srgbClr val="6C6C6C"/>
                </a:solidFill>
                <a:latin typeface="+mn-lt"/>
                <a:ea typeface="Geneva" pitchFamily="-109" charset="-128"/>
                <a:cs typeface="Geneva" charset="0"/>
              </a:defRPr>
            </a:lvl4pPr>
            <a:lvl5pPr marL="1828800" indent="-228600" algn="l" rtl="0" eaLnBrk="0" fontAlgn="base" hangingPunct="0">
              <a:spcBef>
                <a:spcPct val="0"/>
              </a:spcBef>
              <a:spcAft>
                <a:spcPts val="1200"/>
              </a:spcAft>
              <a:buClr>
                <a:schemeClr val="bg2"/>
              </a:buClr>
              <a:buSzPct val="65000"/>
              <a:buFont typeface="Arial" panose="020B0604020202020204" pitchFamily="34" charset="0"/>
              <a:buChar char="•"/>
              <a:defRPr sz="2000" kern="1200">
                <a:solidFill>
                  <a:srgbClr val="6C6C6C"/>
                </a:solidFill>
                <a:latin typeface="+mn-lt"/>
                <a:ea typeface="Geneva" pitchFamily="-109" charset="-128"/>
                <a:cs typeface="Geneva" charset="0"/>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457200" indent="-457200" algn="just">
              <a:buClrTx/>
              <a:buFont typeface="Arial" panose="020B0604020202020204" pitchFamily="34" charset="0"/>
              <a:buChar char="•"/>
            </a:pPr>
            <a:r>
              <a:rPr lang="en-US" sz="2800" dirty="0">
                <a:solidFill>
                  <a:schemeClr val="accent5">
                    <a:lumMod val="10000"/>
                  </a:schemeClr>
                </a:solidFill>
              </a:rPr>
              <a:t>A </a:t>
            </a:r>
            <a:r>
              <a:rPr lang="en-US" sz="2800" dirty="0" err="1">
                <a:solidFill>
                  <a:schemeClr val="accent5">
                    <a:lumMod val="10000"/>
                  </a:schemeClr>
                </a:solidFill>
              </a:rPr>
              <a:t>generalised</a:t>
            </a:r>
            <a:r>
              <a:rPr lang="en-US" sz="2800" dirty="0">
                <a:solidFill>
                  <a:schemeClr val="accent5">
                    <a:lumMod val="10000"/>
                  </a:schemeClr>
                </a:solidFill>
              </a:rPr>
              <a:t> view or preconception about attributes or characteristics that are or ought to be possessed by men and women. </a:t>
            </a:r>
          </a:p>
          <a:p>
            <a:pPr marL="457200" indent="-457200" algn="just">
              <a:buClrTx/>
              <a:buFont typeface="Arial" panose="020B0604020202020204" pitchFamily="34" charset="0"/>
              <a:buChar char="•"/>
            </a:pPr>
            <a:r>
              <a:rPr lang="en-US" sz="2800" dirty="0">
                <a:solidFill>
                  <a:schemeClr val="accent5">
                    <a:lumMod val="10000"/>
                  </a:schemeClr>
                </a:solidFill>
              </a:rPr>
              <a:t>Often widely held, and denote what community members think should be the roles for women and men. </a:t>
            </a:r>
          </a:p>
          <a:p>
            <a:pPr marL="457200" indent="-457200" algn="just">
              <a:buClrTx/>
              <a:buFont typeface="Arial" panose="020B0604020202020204" pitchFamily="34" charset="0"/>
              <a:buChar char="•"/>
            </a:pPr>
            <a:r>
              <a:rPr lang="en-US" sz="2800" dirty="0">
                <a:solidFill>
                  <a:schemeClr val="accent5">
                    <a:lumMod val="10000"/>
                  </a:schemeClr>
                </a:solidFill>
              </a:rPr>
              <a:t>Mostly inaccurate, socially constructed beliefs </a:t>
            </a:r>
          </a:p>
          <a:p>
            <a:pPr marL="457200" indent="-457200" algn="just">
              <a:buClrTx/>
              <a:buFont typeface="Arial" panose="020B0604020202020204" pitchFamily="34" charset="0"/>
              <a:buChar char="•"/>
            </a:pPr>
            <a:r>
              <a:rPr lang="en-US" sz="2800" dirty="0">
                <a:solidFill>
                  <a:schemeClr val="accent5">
                    <a:lumMod val="10000"/>
                  </a:schemeClr>
                </a:solidFill>
              </a:rPr>
              <a:t>Mostly transmitted through society’s institutions, including religion, educational institutions, political institutions and the media</a:t>
            </a:r>
          </a:p>
        </p:txBody>
      </p:sp>
      <p:sp>
        <p:nvSpPr>
          <p:cNvPr id="3" name="Title 1">
            <a:extLst>
              <a:ext uri="{FF2B5EF4-FFF2-40B4-BE49-F238E27FC236}">
                <a16:creationId xmlns:a16="http://schemas.microsoft.com/office/drawing/2014/main" id="{B1C8D5CE-E51C-4B5C-94A5-C678A3E220E5}"/>
              </a:ext>
            </a:extLst>
          </p:cNvPr>
          <p:cNvSpPr txBox="1">
            <a:spLocks/>
          </p:cNvSpPr>
          <p:nvPr/>
        </p:nvSpPr>
        <p:spPr>
          <a:xfrm>
            <a:off x="1860331" y="419100"/>
            <a:ext cx="8008883" cy="5969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rgbClr val="0070C0"/>
                </a:solidFill>
              </a:rPr>
              <a:t>Stereotypes</a:t>
            </a:r>
          </a:p>
        </p:txBody>
      </p:sp>
      <p:pic>
        <p:nvPicPr>
          <p:cNvPr id="4" name="Billede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12852" y="249015"/>
            <a:ext cx="1464358" cy="721168"/>
          </a:xfrm>
          <a:prstGeom prst="rect">
            <a:avLst/>
          </a:prstGeom>
        </p:spPr>
      </p:pic>
    </p:spTree>
    <p:extLst>
      <p:ext uri="{BB962C8B-B14F-4D97-AF65-F5344CB8AC3E}">
        <p14:creationId xmlns:p14="http://schemas.microsoft.com/office/powerpoint/2010/main" val="2897054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additive="base">
                                        <p:cTn id="12" dur="500"/>
                                        <p:tgtEl>
                                          <p:spTgt spid="2">
                                            <p:txEl>
                                              <p:pRg st="1" end="1"/>
                                            </p:txEl>
                                          </p:spTgt>
                                        </p:tgtEl>
                                        <p:attrNameLst>
                                          <p:attrName>ppt_y</p:attrName>
                                        </p:attrNameLst>
                                      </p:cBhvr>
                                      <p:tavLst>
                                        <p:tav tm="0">
                                          <p:val>
                                            <p:strVal val="#ppt_y+#ppt_h*1.125000"/>
                                          </p:val>
                                        </p:tav>
                                        <p:tav tm="100000">
                                          <p:val>
                                            <p:strVal val="#ppt_y"/>
                                          </p:val>
                                        </p:tav>
                                      </p:tavLst>
                                    </p:anim>
                                    <p:animEffect transition="in" filter="wipe(up)">
                                      <p:cBhvr>
                                        <p:cTn id="13" dur="500"/>
                                        <p:tgtEl>
                                          <p:spTgt spid="2">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 calcmode="lin" valueType="num">
                                      <p:cBhvr additive="base">
                                        <p:cTn id="18" dur="500"/>
                                        <p:tgtEl>
                                          <p:spTgt spid="2">
                                            <p:txEl>
                                              <p:pRg st="2" end="2"/>
                                            </p:txEl>
                                          </p:spTgt>
                                        </p:tgtEl>
                                        <p:attrNameLst>
                                          <p:attrName>ppt_y</p:attrName>
                                        </p:attrNameLst>
                                      </p:cBhvr>
                                      <p:tavLst>
                                        <p:tav tm="0">
                                          <p:val>
                                            <p:strVal val="#ppt_y+#ppt_h*1.125000"/>
                                          </p:val>
                                        </p:tav>
                                        <p:tav tm="100000">
                                          <p:val>
                                            <p:strVal val="#ppt_y"/>
                                          </p:val>
                                        </p:tav>
                                      </p:tavLst>
                                    </p:anim>
                                    <p:animEffect transition="in" filter="wipe(up)">
                                      <p:cBhvr>
                                        <p:cTn id="19" dur="500"/>
                                        <p:tgtEl>
                                          <p:spTgt spid="2">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nodeType="click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 calcmode="lin" valueType="num">
                                      <p:cBhvr additive="base">
                                        <p:cTn id="24" dur="500"/>
                                        <p:tgtEl>
                                          <p:spTgt spid="2">
                                            <p:txEl>
                                              <p:pRg st="3" end="3"/>
                                            </p:txEl>
                                          </p:spTgt>
                                        </p:tgtEl>
                                        <p:attrNameLst>
                                          <p:attrName>ppt_y</p:attrName>
                                        </p:attrNameLst>
                                      </p:cBhvr>
                                      <p:tavLst>
                                        <p:tav tm="0">
                                          <p:val>
                                            <p:strVal val="#ppt_y+#ppt_h*1.125000"/>
                                          </p:val>
                                        </p:tav>
                                        <p:tav tm="100000">
                                          <p:val>
                                            <p:strVal val="#ppt_y"/>
                                          </p:val>
                                        </p:tav>
                                      </p:tavLst>
                                    </p:anim>
                                    <p:animEffect transition="in" filter="wipe(up)">
                                      <p:cBhvr>
                                        <p:cTn id="25"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p:cNvGraphicFramePr>
            <a:graphicFrameLocks/>
          </p:cNvGraphicFramePr>
          <p:nvPr/>
        </p:nvGraphicFramePr>
        <p:xfrm>
          <a:off x="1896532" y="1236132"/>
          <a:ext cx="8568268" cy="5266678"/>
        </p:xfrm>
        <a:graphic>
          <a:graphicData uri="http://schemas.openxmlformats.org/drawingml/2006/table">
            <a:tbl>
              <a:tblPr firstRow="1" bandRow="1">
                <a:tableStyleId>{5C22544A-7EE6-4342-B048-85BDC9FD1C3A}</a:tableStyleId>
              </a:tblPr>
              <a:tblGrid>
                <a:gridCol w="4284134">
                  <a:extLst>
                    <a:ext uri="{9D8B030D-6E8A-4147-A177-3AD203B41FA5}">
                      <a16:colId xmlns:a16="http://schemas.microsoft.com/office/drawing/2014/main" val="20000"/>
                    </a:ext>
                  </a:extLst>
                </a:gridCol>
                <a:gridCol w="4284134">
                  <a:extLst>
                    <a:ext uri="{9D8B030D-6E8A-4147-A177-3AD203B41FA5}">
                      <a16:colId xmlns:a16="http://schemas.microsoft.com/office/drawing/2014/main" val="20001"/>
                    </a:ext>
                  </a:extLst>
                </a:gridCol>
              </a:tblGrid>
              <a:tr h="973700">
                <a:tc>
                  <a:txBody>
                    <a:bodyPr/>
                    <a:lstStyle/>
                    <a:p>
                      <a:pPr algn="ctr"/>
                      <a:r>
                        <a:rPr lang="en-US" sz="2400" dirty="0"/>
                        <a:t>Examples</a:t>
                      </a:r>
                      <a:r>
                        <a:rPr lang="en-US" sz="2400" baseline="0" dirty="0"/>
                        <a:t> of stereotypes about women</a:t>
                      </a:r>
                      <a:endParaRPr lang="en-US" sz="2400" dirty="0"/>
                    </a:p>
                  </a:txBody>
                  <a:tcPr marL="68580" marR="68580" marT="0" marB="0"/>
                </a:tc>
                <a:tc>
                  <a:txBody>
                    <a:bodyPr/>
                    <a:lstStyle/>
                    <a:p>
                      <a:pPr algn="ctr"/>
                      <a:r>
                        <a:rPr lang="en-US" sz="2400" dirty="0"/>
                        <a:t>Examples</a:t>
                      </a:r>
                      <a:r>
                        <a:rPr lang="en-US" sz="2400" baseline="0" dirty="0"/>
                        <a:t> of stereotypes about men</a:t>
                      </a:r>
                      <a:endParaRPr lang="en-US" sz="2400" dirty="0"/>
                    </a:p>
                  </a:txBody>
                  <a:tcPr marL="68580" marR="68580" marT="0" marB="0"/>
                </a:tc>
                <a:extLst>
                  <a:ext uri="{0D108BD9-81ED-4DB2-BD59-A6C34878D82A}">
                    <a16:rowId xmlns:a16="http://schemas.microsoft.com/office/drawing/2014/main" val="10000"/>
                  </a:ext>
                </a:extLst>
              </a:tr>
              <a:tr h="1219308">
                <a:tc>
                  <a:txBody>
                    <a:bodyPr/>
                    <a:lstStyle/>
                    <a:p>
                      <a:pPr>
                        <a:spcBef>
                          <a:spcPts val="100"/>
                        </a:spcBef>
                        <a:spcAft>
                          <a:spcPts val="100"/>
                        </a:spcAft>
                      </a:pPr>
                      <a:r>
                        <a:rPr lang="en-GB" sz="2400" dirty="0">
                          <a:effectLst/>
                          <a:latin typeface="Myriad Pro"/>
                          <a:ea typeface="ＭＳ 明朝"/>
                          <a:cs typeface="Times New Roman"/>
                        </a:rPr>
                        <a:t> </a:t>
                      </a:r>
                      <a:r>
                        <a:rPr lang="en-US" sz="2400" dirty="0">
                          <a:solidFill>
                            <a:srgbClr val="000000"/>
                          </a:solidFill>
                          <a:effectLst/>
                          <a:latin typeface="Myriad Pro Light"/>
                          <a:ea typeface="ＭＳ 明朝"/>
                          <a:cs typeface="Myriad Pro Light"/>
                        </a:rPr>
                        <a:t>A good woman should be quiet and should not speak out </a:t>
                      </a:r>
                      <a:endParaRPr lang="en-GB" sz="2400" dirty="0">
                        <a:effectLst/>
                        <a:latin typeface="Myriad Pro"/>
                        <a:ea typeface="ＭＳ 明朝"/>
                        <a:cs typeface="Times New Roman"/>
                      </a:endParaRPr>
                    </a:p>
                  </a:txBody>
                  <a:tcPr marL="68580" marR="68580" marT="0" marB="0"/>
                </a:tc>
                <a:tc>
                  <a:txBody>
                    <a:bodyPr/>
                    <a:lstStyle/>
                    <a:p>
                      <a:pPr>
                        <a:spcBef>
                          <a:spcPts val="100"/>
                        </a:spcBef>
                        <a:spcAft>
                          <a:spcPts val="100"/>
                        </a:spcAft>
                      </a:pPr>
                      <a:r>
                        <a:rPr lang="en-US" sz="2400" dirty="0">
                          <a:solidFill>
                            <a:srgbClr val="000000"/>
                          </a:solidFill>
                          <a:effectLst/>
                          <a:latin typeface="Myriad Pro Light"/>
                          <a:ea typeface="ＭＳ 明朝"/>
                          <a:cs typeface="Myriad Pro Light"/>
                        </a:rPr>
                        <a:t> A good man should speak out and be heard </a:t>
                      </a:r>
                      <a:endParaRPr lang="en-GB" sz="2400" dirty="0">
                        <a:effectLst/>
                        <a:latin typeface="Myriad Pro"/>
                        <a:ea typeface="ＭＳ 明朝"/>
                        <a:cs typeface="Times New Roman"/>
                      </a:endParaRPr>
                    </a:p>
                  </a:txBody>
                  <a:tcPr marL="68580" marR="68580" marT="0" marB="0"/>
                </a:tc>
                <a:extLst>
                  <a:ext uri="{0D108BD9-81ED-4DB2-BD59-A6C34878D82A}">
                    <a16:rowId xmlns:a16="http://schemas.microsoft.com/office/drawing/2014/main" val="10001"/>
                  </a:ext>
                </a:extLst>
              </a:tr>
              <a:tr h="1219308">
                <a:tc>
                  <a:txBody>
                    <a:bodyPr/>
                    <a:lstStyle/>
                    <a:p>
                      <a:pPr>
                        <a:spcBef>
                          <a:spcPts val="100"/>
                        </a:spcBef>
                        <a:spcAft>
                          <a:spcPts val="100"/>
                        </a:spcAft>
                      </a:pPr>
                      <a:r>
                        <a:rPr lang="en-GB" sz="2400" dirty="0">
                          <a:effectLst/>
                          <a:latin typeface="Myriad Pro"/>
                          <a:ea typeface="ＭＳ 明朝"/>
                          <a:cs typeface="Times New Roman"/>
                        </a:rPr>
                        <a:t> </a:t>
                      </a:r>
                      <a:r>
                        <a:rPr lang="en-US" sz="2400">
                          <a:solidFill>
                            <a:srgbClr val="000000"/>
                          </a:solidFill>
                          <a:effectLst/>
                          <a:latin typeface="Myriad Pro Light"/>
                          <a:ea typeface="ＭＳ 明朝"/>
                          <a:cs typeface="Myriad Pro Light"/>
                        </a:rPr>
                        <a:t>Women are emotional beings who cry </a:t>
                      </a:r>
                      <a:endParaRPr lang="en-GB" sz="2400">
                        <a:effectLst/>
                        <a:latin typeface="Myriad Pro"/>
                        <a:ea typeface="ＭＳ 明朝"/>
                        <a:cs typeface="Times New Roman"/>
                      </a:endParaRPr>
                    </a:p>
                  </a:txBody>
                  <a:tcPr marL="68580" marR="68580" marT="0" marB="0"/>
                </a:tc>
                <a:tc>
                  <a:txBody>
                    <a:bodyPr/>
                    <a:lstStyle/>
                    <a:p>
                      <a:pPr>
                        <a:spcBef>
                          <a:spcPts val="100"/>
                        </a:spcBef>
                        <a:spcAft>
                          <a:spcPts val="100"/>
                        </a:spcAft>
                      </a:pPr>
                      <a:r>
                        <a:rPr lang="en-US" sz="2400" dirty="0">
                          <a:solidFill>
                            <a:srgbClr val="000000"/>
                          </a:solidFill>
                          <a:effectLst/>
                          <a:latin typeface="Myriad Pro Light"/>
                          <a:ea typeface="ＭＳ 明朝"/>
                          <a:cs typeface="Myriad Pro Light"/>
                        </a:rPr>
                        <a:t> Men are not emotional, and they cannot cry </a:t>
                      </a:r>
                      <a:endParaRPr lang="en-GB" sz="2400" dirty="0">
                        <a:effectLst/>
                        <a:latin typeface="Myriad Pro"/>
                        <a:ea typeface="ＭＳ 明朝"/>
                        <a:cs typeface="Times New Roman"/>
                      </a:endParaRPr>
                    </a:p>
                  </a:txBody>
                  <a:tcPr marL="68580" marR="68580" marT="0" marB="0"/>
                </a:tc>
                <a:extLst>
                  <a:ext uri="{0D108BD9-81ED-4DB2-BD59-A6C34878D82A}">
                    <a16:rowId xmlns:a16="http://schemas.microsoft.com/office/drawing/2014/main" val="10002"/>
                  </a:ext>
                </a:extLst>
              </a:tr>
              <a:tr h="927181">
                <a:tc>
                  <a:txBody>
                    <a:bodyPr/>
                    <a:lstStyle/>
                    <a:p>
                      <a:pPr>
                        <a:spcBef>
                          <a:spcPts val="100"/>
                        </a:spcBef>
                        <a:spcAft>
                          <a:spcPts val="100"/>
                        </a:spcAft>
                      </a:pPr>
                      <a:r>
                        <a:rPr lang="en-GB" sz="2400" dirty="0">
                          <a:effectLst/>
                          <a:latin typeface="Myriad Pro"/>
                          <a:ea typeface="ＭＳ 明朝"/>
                          <a:cs typeface="Times New Roman"/>
                        </a:rPr>
                        <a:t> </a:t>
                      </a:r>
                      <a:r>
                        <a:rPr lang="en-US" sz="2400" dirty="0">
                          <a:solidFill>
                            <a:srgbClr val="000000"/>
                          </a:solidFill>
                          <a:effectLst/>
                          <a:latin typeface="Myriad Pro Light"/>
                          <a:ea typeface="ＭＳ 明朝"/>
                          <a:cs typeface="Myriad Pro Light"/>
                        </a:rPr>
                        <a:t>Women are weak </a:t>
                      </a:r>
                      <a:endParaRPr lang="en-GB" sz="2400" dirty="0">
                        <a:effectLst/>
                        <a:latin typeface="Myriad Pro"/>
                        <a:ea typeface="ＭＳ 明朝"/>
                        <a:cs typeface="Times New Roman"/>
                      </a:endParaRPr>
                    </a:p>
                  </a:txBody>
                  <a:tcPr marL="68580" marR="68580" marT="0" marB="0"/>
                </a:tc>
                <a:tc>
                  <a:txBody>
                    <a:bodyPr/>
                    <a:lstStyle/>
                    <a:p>
                      <a:pPr>
                        <a:spcBef>
                          <a:spcPts val="100"/>
                        </a:spcBef>
                        <a:spcAft>
                          <a:spcPts val="100"/>
                        </a:spcAft>
                      </a:pPr>
                      <a:r>
                        <a:rPr lang="en-US" sz="2400" dirty="0">
                          <a:solidFill>
                            <a:srgbClr val="000000"/>
                          </a:solidFill>
                          <a:effectLst/>
                          <a:latin typeface="Myriad Pro Light"/>
                          <a:ea typeface="ＭＳ 明朝"/>
                          <a:cs typeface="Myriad Pro Light"/>
                        </a:rPr>
                        <a:t> Men are strong </a:t>
                      </a:r>
                      <a:endParaRPr lang="en-GB" sz="2400" dirty="0">
                        <a:effectLst/>
                        <a:latin typeface="Myriad Pro"/>
                        <a:ea typeface="ＭＳ 明朝"/>
                        <a:cs typeface="Times New Roman"/>
                      </a:endParaRPr>
                    </a:p>
                  </a:txBody>
                  <a:tcPr marL="68580" marR="68580" marT="0" marB="0"/>
                </a:tc>
                <a:extLst>
                  <a:ext uri="{0D108BD9-81ED-4DB2-BD59-A6C34878D82A}">
                    <a16:rowId xmlns:a16="http://schemas.microsoft.com/office/drawing/2014/main" val="10003"/>
                  </a:ext>
                </a:extLst>
              </a:tr>
              <a:tr h="927181">
                <a:tc>
                  <a:txBody>
                    <a:bodyPr/>
                    <a:lstStyle/>
                    <a:p>
                      <a:pPr>
                        <a:spcBef>
                          <a:spcPts val="100"/>
                        </a:spcBef>
                        <a:spcAft>
                          <a:spcPts val="100"/>
                        </a:spcAft>
                      </a:pPr>
                      <a:r>
                        <a:rPr lang="en-US" sz="2400" dirty="0">
                          <a:solidFill>
                            <a:srgbClr val="000000"/>
                          </a:solidFill>
                          <a:effectLst/>
                          <a:latin typeface="Myriad Pro Light"/>
                          <a:ea typeface="ＭＳ 明朝"/>
                          <a:cs typeface="Myriad Pro Light"/>
                        </a:rPr>
                        <a:t>Women are peaceful and non-violent </a:t>
                      </a:r>
                      <a:endParaRPr lang="en-GB" sz="2400" dirty="0">
                        <a:effectLst/>
                        <a:latin typeface="Myriad Pro"/>
                        <a:ea typeface="ＭＳ 明朝"/>
                        <a:cs typeface="Times New Roman"/>
                      </a:endParaRPr>
                    </a:p>
                  </a:txBody>
                  <a:tcPr marL="68580" marR="68580" marT="0" marB="0"/>
                </a:tc>
                <a:tc>
                  <a:txBody>
                    <a:bodyPr/>
                    <a:lstStyle/>
                    <a:p>
                      <a:pPr>
                        <a:spcBef>
                          <a:spcPts val="100"/>
                        </a:spcBef>
                        <a:spcAft>
                          <a:spcPts val="100"/>
                        </a:spcAft>
                      </a:pPr>
                      <a:r>
                        <a:rPr lang="en-US" sz="2400" dirty="0">
                          <a:solidFill>
                            <a:srgbClr val="000000"/>
                          </a:solidFill>
                          <a:effectLst/>
                          <a:latin typeface="Myriad Pro Light"/>
                          <a:ea typeface="ＭＳ 明朝"/>
                          <a:cs typeface="Myriad Pro Light"/>
                        </a:rPr>
                        <a:t> Men are aggressive and violent </a:t>
                      </a:r>
                      <a:endParaRPr lang="en-GB" sz="2400" dirty="0">
                        <a:effectLst/>
                        <a:latin typeface="Myriad Pro"/>
                        <a:ea typeface="ＭＳ 明朝"/>
                        <a:cs typeface="Times New Roman"/>
                      </a:endParaRPr>
                    </a:p>
                  </a:txBody>
                  <a:tcPr marL="68580" marR="68580" marT="0" marB="0"/>
                </a:tc>
                <a:extLst>
                  <a:ext uri="{0D108BD9-81ED-4DB2-BD59-A6C34878D82A}">
                    <a16:rowId xmlns:a16="http://schemas.microsoft.com/office/drawing/2014/main" val="10004"/>
                  </a:ext>
                </a:extLst>
              </a:tr>
            </a:tbl>
          </a:graphicData>
        </a:graphic>
      </p:graphicFrame>
      <p:sp>
        <p:nvSpPr>
          <p:cNvPr id="3" name="Title 1">
            <a:extLst>
              <a:ext uri="{FF2B5EF4-FFF2-40B4-BE49-F238E27FC236}">
                <a16:creationId xmlns:a16="http://schemas.microsoft.com/office/drawing/2014/main" id="{B1C8D5CE-E51C-4B5C-94A5-C678A3E220E5}"/>
              </a:ext>
            </a:extLst>
          </p:cNvPr>
          <p:cNvSpPr txBox="1">
            <a:spLocks/>
          </p:cNvSpPr>
          <p:nvPr/>
        </p:nvSpPr>
        <p:spPr>
          <a:xfrm>
            <a:off x="1860331" y="419100"/>
            <a:ext cx="8008883" cy="5969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rgbClr val="0070C0"/>
                </a:solidFill>
              </a:rPr>
              <a:t>Stereotypes</a:t>
            </a:r>
          </a:p>
        </p:txBody>
      </p:sp>
      <p:pic>
        <p:nvPicPr>
          <p:cNvPr id="4" name="Billede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12852" y="249015"/>
            <a:ext cx="1464358" cy="721168"/>
          </a:xfrm>
          <a:prstGeom prst="rect">
            <a:avLst/>
          </a:prstGeom>
        </p:spPr>
      </p:pic>
    </p:spTree>
    <p:extLst>
      <p:ext uri="{BB962C8B-B14F-4D97-AF65-F5344CB8AC3E}">
        <p14:creationId xmlns:p14="http://schemas.microsoft.com/office/powerpoint/2010/main" val="3644143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828800" y="1303867"/>
            <a:ext cx="8686800" cy="5317066"/>
          </a:xfrm>
          <a:prstGeom prst="rect">
            <a:avLst/>
          </a:prstGeom>
        </p:spPr>
        <p:txBody>
          <a:bodyPr/>
          <a:lstStyle>
            <a:lvl1pPr marL="342900" indent="-342900" algn="l" rtl="0" eaLnBrk="0" fontAlgn="base" hangingPunct="0">
              <a:spcBef>
                <a:spcPct val="0"/>
              </a:spcBef>
              <a:spcAft>
                <a:spcPts val="1200"/>
              </a:spcAft>
              <a:buClr>
                <a:schemeClr val="bg2"/>
              </a:buClr>
              <a:buSzPct val="60000"/>
              <a:defRPr sz="2400" kern="1200">
                <a:solidFill>
                  <a:srgbClr val="6C6C6C"/>
                </a:solidFill>
                <a:latin typeface="+mn-lt"/>
                <a:ea typeface="MS PGothic" panose="020B0600070205080204" pitchFamily="34" charset="-128"/>
                <a:cs typeface="MS PGothic" panose="020B0600070205080204" pitchFamily="34" charset="-128"/>
              </a:defRPr>
            </a:lvl1pPr>
            <a:lvl2pPr marL="639763" indent="-273050" algn="l" rtl="0" eaLnBrk="0" fontAlgn="base" hangingPunct="0">
              <a:spcBef>
                <a:spcPct val="0"/>
              </a:spcBef>
              <a:spcAft>
                <a:spcPts val="1200"/>
              </a:spcAft>
              <a:buClr>
                <a:schemeClr val="bg2"/>
              </a:buClr>
              <a:buSzPct val="100000"/>
              <a:buFont typeface="Arial" panose="020B0604020202020204" pitchFamily="34" charset="0"/>
              <a:buChar char="•"/>
              <a:defRPr sz="2400" kern="1200">
                <a:solidFill>
                  <a:srgbClr val="6C6C6C"/>
                </a:solidFill>
                <a:latin typeface="+mn-lt"/>
                <a:ea typeface="MS PGothic" panose="020B0600070205080204" pitchFamily="34" charset="-128"/>
                <a:cs typeface="+mn-cs"/>
              </a:defRPr>
            </a:lvl2pPr>
            <a:lvl3pPr marL="914400" indent="-228600" algn="l" rtl="0" eaLnBrk="0" fontAlgn="base" hangingPunct="0">
              <a:spcBef>
                <a:spcPct val="0"/>
              </a:spcBef>
              <a:spcAft>
                <a:spcPts val="1200"/>
              </a:spcAft>
              <a:buClr>
                <a:schemeClr val="bg2"/>
              </a:buClr>
              <a:buSzPct val="75000"/>
              <a:buFont typeface="Arial" panose="020B0604020202020204" pitchFamily="34" charset="0"/>
              <a:buChar char="•"/>
              <a:defRPr sz="2000" kern="1200">
                <a:solidFill>
                  <a:srgbClr val="6C6C6C"/>
                </a:solidFill>
                <a:latin typeface="+mn-lt"/>
                <a:ea typeface="MS PGothic" panose="020B0600070205080204" pitchFamily="34" charset="-128"/>
                <a:cs typeface="Geneva" charset="0"/>
              </a:defRPr>
            </a:lvl3pPr>
            <a:lvl4pPr marL="1371600" indent="-228600" algn="l" rtl="0" eaLnBrk="0" fontAlgn="base" hangingPunct="0">
              <a:spcBef>
                <a:spcPct val="0"/>
              </a:spcBef>
              <a:spcAft>
                <a:spcPts val="1200"/>
              </a:spcAft>
              <a:buClr>
                <a:schemeClr val="bg2"/>
              </a:buClr>
              <a:buSzPct val="75000"/>
              <a:buFont typeface="Arial" panose="020B0604020202020204" pitchFamily="34" charset="0"/>
              <a:buChar char="•"/>
              <a:defRPr sz="2000" kern="1200">
                <a:solidFill>
                  <a:srgbClr val="6C6C6C"/>
                </a:solidFill>
                <a:latin typeface="+mn-lt"/>
                <a:ea typeface="Geneva" pitchFamily="-109" charset="-128"/>
                <a:cs typeface="Geneva" charset="0"/>
              </a:defRPr>
            </a:lvl4pPr>
            <a:lvl5pPr marL="1828800" indent="-228600" algn="l" rtl="0" eaLnBrk="0" fontAlgn="base" hangingPunct="0">
              <a:spcBef>
                <a:spcPct val="0"/>
              </a:spcBef>
              <a:spcAft>
                <a:spcPts val="1200"/>
              </a:spcAft>
              <a:buClr>
                <a:schemeClr val="bg2"/>
              </a:buClr>
              <a:buSzPct val="65000"/>
              <a:buFont typeface="Arial" panose="020B0604020202020204" pitchFamily="34" charset="0"/>
              <a:buChar char="•"/>
              <a:defRPr sz="2000" kern="1200">
                <a:solidFill>
                  <a:srgbClr val="6C6C6C"/>
                </a:solidFill>
                <a:latin typeface="+mn-lt"/>
                <a:ea typeface="Geneva" pitchFamily="-109" charset="-128"/>
                <a:cs typeface="Geneva" charset="0"/>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sz="4000" dirty="0">
                <a:solidFill>
                  <a:schemeClr val="accent5">
                    <a:lumMod val="10000"/>
                  </a:schemeClr>
                </a:solidFill>
              </a:rPr>
              <a:t>Should the media </a:t>
            </a:r>
          </a:p>
          <a:p>
            <a:endParaRPr lang="en-US" sz="4000" dirty="0">
              <a:solidFill>
                <a:schemeClr val="accent5">
                  <a:lumMod val="10000"/>
                </a:schemeClr>
              </a:solidFill>
            </a:endParaRPr>
          </a:p>
          <a:p>
            <a:r>
              <a:rPr lang="en-US" sz="4000" dirty="0">
                <a:solidFill>
                  <a:schemeClr val="accent5">
                    <a:lumMod val="10000"/>
                  </a:schemeClr>
                </a:solidFill>
              </a:rPr>
              <a:t>	reflect gender roles as they currently stand? </a:t>
            </a:r>
          </a:p>
          <a:p>
            <a:pPr>
              <a:buFontTx/>
              <a:buChar char="-"/>
            </a:pPr>
            <a:r>
              <a:rPr lang="en-US" sz="4000" b="1" dirty="0">
                <a:solidFill>
                  <a:schemeClr val="accent5">
                    <a:lumMod val="10000"/>
                  </a:schemeClr>
                </a:solidFill>
              </a:rPr>
              <a:t>OR</a:t>
            </a:r>
          </a:p>
          <a:p>
            <a:pPr>
              <a:buFontTx/>
              <a:buChar char="-"/>
            </a:pPr>
            <a:r>
              <a:rPr lang="en-US" sz="4000" dirty="0">
                <a:solidFill>
                  <a:schemeClr val="accent5">
                    <a:lumMod val="10000"/>
                  </a:schemeClr>
                </a:solidFill>
              </a:rPr>
              <a:t>challenge those roles?</a:t>
            </a:r>
          </a:p>
        </p:txBody>
      </p:sp>
      <p:sp>
        <p:nvSpPr>
          <p:cNvPr id="2" name="Title 1">
            <a:extLst>
              <a:ext uri="{FF2B5EF4-FFF2-40B4-BE49-F238E27FC236}">
                <a16:creationId xmlns:a16="http://schemas.microsoft.com/office/drawing/2014/main" id="{B1C8D5CE-E51C-4B5C-94A5-C678A3E220E5}"/>
              </a:ext>
            </a:extLst>
          </p:cNvPr>
          <p:cNvSpPr txBox="1">
            <a:spLocks/>
          </p:cNvSpPr>
          <p:nvPr/>
        </p:nvSpPr>
        <p:spPr>
          <a:xfrm>
            <a:off x="2542627" y="450632"/>
            <a:ext cx="6680200" cy="5969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rgbClr val="0070C0"/>
                </a:solidFill>
              </a:rPr>
              <a:t>Reporting on Gender</a:t>
            </a:r>
          </a:p>
        </p:txBody>
      </p:sp>
      <p:pic>
        <p:nvPicPr>
          <p:cNvPr id="4" name="Billede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12852" y="249015"/>
            <a:ext cx="1464358" cy="721168"/>
          </a:xfrm>
          <a:prstGeom prst="rect">
            <a:avLst/>
          </a:prstGeom>
        </p:spPr>
      </p:pic>
    </p:spTree>
    <p:extLst>
      <p:ext uri="{BB962C8B-B14F-4D97-AF65-F5344CB8AC3E}">
        <p14:creationId xmlns:p14="http://schemas.microsoft.com/office/powerpoint/2010/main" val="646519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strips(down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strips(down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strips(downLeft)">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1337153" y="419100"/>
            <a:ext cx="8906933" cy="5969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0070C0"/>
                </a:solidFill>
              </a:rPr>
              <a:t>Stereotypes in News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3333" y="1371602"/>
            <a:ext cx="3644900" cy="2781300"/>
          </a:xfrm>
          <a:prstGeom prst="rect">
            <a:avLst/>
          </a:prstGeom>
        </p:spPr>
      </p:pic>
      <p:sp>
        <p:nvSpPr>
          <p:cNvPr id="6" name="TextBox 5"/>
          <p:cNvSpPr txBox="1"/>
          <p:nvPr/>
        </p:nvSpPr>
        <p:spPr>
          <a:xfrm>
            <a:off x="6294529" y="1473198"/>
            <a:ext cx="4673600" cy="4832092"/>
          </a:xfrm>
          <a:prstGeom prst="rect">
            <a:avLst/>
          </a:prstGeom>
          <a:noFill/>
        </p:spPr>
        <p:txBody>
          <a:bodyPr wrap="square" rtlCol="0">
            <a:spAutoFit/>
          </a:bodyPr>
          <a:lstStyle/>
          <a:p>
            <a:pPr algn="just"/>
            <a:r>
              <a:rPr lang="en-US" sz="2800" dirty="0">
                <a:solidFill>
                  <a:schemeClr val="accent5">
                    <a:lumMod val="10000"/>
                  </a:schemeClr>
                </a:solidFill>
                <a:latin typeface="Arial" charset="0"/>
                <a:ea typeface="Arial" charset="0"/>
                <a:cs typeface="Arial" charset="0"/>
              </a:rPr>
              <a:t>It was published as a headline in the online issue of newspaper </a:t>
            </a:r>
            <a:r>
              <a:rPr lang="en-US" sz="2800" dirty="0" err="1">
                <a:solidFill>
                  <a:schemeClr val="accent5">
                    <a:lumMod val="10000"/>
                  </a:schemeClr>
                </a:solidFill>
                <a:latin typeface="Arial" charset="0"/>
                <a:ea typeface="Arial" charset="0"/>
                <a:cs typeface="Arial" charset="0"/>
              </a:rPr>
              <a:t>Kurir</a:t>
            </a:r>
            <a:r>
              <a:rPr lang="en-US" sz="2800" dirty="0">
                <a:solidFill>
                  <a:schemeClr val="accent5">
                    <a:lumMod val="10000"/>
                  </a:schemeClr>
                </a:solidFill>
                <a:latin typeface="Arial" charset="0"/>
                <a:ea typeface="Arial" charset="0"/>
                <a:cs typeface="Arial" charset="0"/>
              </a:rPr>
              <a:t>. The story was about the private life of a woman politician (her motherhood) which is completely irrelevant to her public office, with a close-up photograph of her smiling and focusing on her good looks. </a:t>
            </a:r>
          </a:p>
        </p:txBody>
      </p:sp>
      <p:sp>
        <p:nvSpPr>
          <p:cNvPr id="7" name="TextBox 6"/>
          <p:cNvSpPr txBox="1"/>
          <p:nvPr/>
        </p:nvSpPr>
        <p:spPr>
          <a:xfrm>
            <a:off x="1693333" y="4419604"/>
            <a:ext cx="3644900" cy="2246769"/>
          </a:xfrm>
          <a:prstGeom prst="rect">
            <a:avLst/>
          </a:prstGeom>
          <a:noFill/>
        </p:spPr>
        <p:txBody>
          <a:bodyPr wrap="square" rtlCol="0">
            <a:spAutoFit/>
          </a:bodyPr>
          <a:lstStyle/>
          <a:p>
            <a:pPr algn="just"/>
            <a:r>
              <a:rPr lang="en-US" sz="2800" b="1" dirty="0">
                <a:solidFill>
                  <a:schemeClr val="accent5">
                    <a:lumMod val="10000"/>
                  </a:schemeClr>
                </a:solidFill>
                <a:latin typeface="Arial" charset="0"/>
                <a:ea typeface="Arial" charset="0"/>
                <a:cs typeface="Arial" charset="0"/>
              </a:rPr>
              <a:t>First – boy: the most beautiful Austrian politician gave birth to a baby boy!</a:t>
            </a:r>
            <a:endParaRPr lang="en-US" sz="2800" b="1" dirty="0">
              <a:solidFill>
                <a:schemeClr val="accent5">
                  <a:lumMod val="10000"/>
                </a:schemeClr>
              </a:solidFill>
            </a:endParaRPr>
          </a:p>
        </p:txBody>
      </p:sp>
      <p:pic>
        <p:nvPicPr>
          <p:cNvPr id="8" name="Billed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12852" y="249015"/>
            <a:ext cx="1464358" cy="721168"/>
          </a:xfrm>
          <a:prstGeom prst="rect">
            <a:avLst/>
          </a:prstGeom>
        </p:spPr>
      </p:pic>
    </p:spTree>
    <p:extLst>
      <p:ext uri="{BB962C8B-B14F-4D97-AF65-F5344CB8AC3E}">
        <p14:creationId xmlns:p14="http://schemas.microsoft.com/office/powerpoint/2010/main" val="1309571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randombar(horizontal)">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1852" y="1933662"/>
            <a:ext cx="9305364" cy="3293209"/>
          </a:xfrm>
          <a:prstGeom prst="rect">
            <a:avLst/>
          </a:prstGeom>
        </p:spPr>
        <p:txBody>
          <a:bodyPr wrap="square">
            <a:spAutoFit/>
          </a:bodyPr>
          <a:lstStyle/>
          <a:p>
            <a:pPr>
              <a:spcAft>
                <a:spcPts val="0"/>
              </a:spcAft>
            </a:pPr>
            <a:r>
              <a:rPr lang="en-US" sz="2600" i="1" dirty="0">
                <a:solidFill>
                  <a:schemeClr val="accent5">
                    <a:lumMod val="10000"/>
                  </a:schemeClr>
                </a:solidFill>
                <a:latin typeface="Arial" charset="0"/>
                <a:ea typeface="Arial" charset="0"/>
                <a:cs typeface="Arial" charset="0"/>
              </a:rPr>
              <a:t>What is gender? What is gender equality? Why does it matter?</a:t>
            </a:r>
          </a:p>
          <a:p>
            <a:pPr>
              <a:spcAft>
                <a:spcPts val="0"/>
              </a:spcAft>
            </a:pPr>
            <a:endParaRPr lang="en-US" sz="2600" i="1" dirty="0">
              <a:solidFill>
                <a:schemeClr val="accent5">
                  <a:lumMod val="10000"/>
                </a:schemeClr>
              </a:solidFill>
              <a:latin typeface="Arial" charset="0"/>
              <a:ea typeface="Arial" charset="0"/>
              <a:cs typeface="Arial" charset="0"/>
            </a:endParaRPr>
          </a:p>
          <a:p>
            <a:pPr>
              <a:spcAft>
                <a:spcPts val="0"/>
              </a:spcAft>
            </a:pPr>
            <a:r>
              <a:rPr lang="en-US" sz="2600" i="1" dirty="0">
                <a:solidFill>
                  <a:schemeClr val="accent5">
                    <a:lumMod val="10000"/>
                  </a:schemeClr>
                </a:solidFill>
                <a:latin typeface="Arial" charset="0"/>
                <a:ea typeface="Arial" charset="0"/>
                <a:cs typeface="Arial" charset="0"/>
              </a:rPr>
              <a:t>Understanding stereotypes and the role of media</a:t>
            </a:r>
          </a:p>
          <a:p>
            <a:pPr>
              <a:spcAft>
                <a:spcPts val="0"/>
              </a:spcAft>
            </a:pPr>
            <a:endParaRPr lang="en-US" sz="2600" i="1" dirty="0">
              <a:solidFill>
                <a:schemeClr val="accent5">
                  <a:lumMod val="10000"/>
                </a:schemeClr>
              </a:solidFill>
              <a:latin typeface="Arial" charset="0"/>
              <a:ea typeface="Arial" charset="0"/>
              <a:cs typeface="Arial" charset="0"/>
            </a:endParaRPr>
          </a:p>
          <a:p>
            <a:pPr>
              <a:spcAft>
                <a:spcPts val="0"/>
              </a:spcAft>
            </a:pPr>
            <a:r>
              <a:rPr lang="en-US" sz="2600" i="1" dirty="0">
                <a:solidFill>
                  <a:schemeClr val="accent5">
                    <a:lumMod val="10000"/>
                  </a:schemeClr>
                </a:solidFill>
                <a:latin typeface="Arial" charset="0"/>
                <a:ea typeface="Arial" charset="0"/>
                <a:cs typeface="Arial" charset="0"/>
              </a:rPr>
              <a:t>5 </a:t>
            </a:r>
            <a:r>
              <a:rPr lang="en-US" sz="2600" i="1" dirty="0" err="1">
                <a:solidFill>
                  <a:schemeClr val="accent5">
                    <a:lumMod val="10000"/>
                  </a:schemeClr>
                </a:solidFill>
                <a:latin typeface="Arial" charset="0"/>
                <a:ea typeface="Arial" charset="0"/>
                <a:cs typeface="Arial" charset="0"/>
              </a:rPr>
              <a:t>Ws</a:t>
            </a:r>
            <a:r>
              <a:rPr lang="en-US" sz="2600" i="1" dirty="0">
                <a:solidFill>
                  <a:schemeClr val="accent5">
                    <a:lumMod val="10000"/>
                  </a:schemeClr>
                </a:solidFill>
                <a:latin typeface="Arial" charset="0"/>
                <a:ea typeface="Arial" charset="0"/>
                <a:cs typeface="Arial" charset="0"/>
              </a:rPr>
              <a:t> of Gender sensitive Journalism</a:t>
            </a:r>
          </a:p>
          <a:p>
            <a:pPr>
              <a:spcAft>
                <a:spcPts val="0"/>
              </a:spcAft>
            </a:pPr>
            <a:endParaRPr lang="en-US" sz="2600" i="1" dirty="0">
              <a:solidFill>
                <a:schemeClr val="accent5">
                  <a:lumMod val="10000"/>
                </a:schemeClr>
              </a:solidFill>
              <a:latin typeface="Arial" charset="0"/>
              <a:ea typeface="Arial" charset="0"/>
              <a:cs typeface="Arial" charset="0"/>
            </a:endParaRPr>
          </a:p>
          <a:p>
            <a:pPr>
              <a:spcAft>
                <a:spcPts val="0"/>
              </a:spcAft>
            </a:pPr>
            <a:r>
              <a:rPr lang="en-US" sz="2600" i="1" dirty="0">
                <a:solidFill>
                  <a:schemeClr val="accent5">
                    <a:lumMod val="10000"/>
                  </a:schemeClr>
                </a:solidFill>
                <a:latin typeface="Arial" charset="0"/>
                <a:ea typeface="Arial" charset="0"/>
                <a:cs typeface="Arial" charset="0"/>
              </a:rPr>
              <a:t>Practical tips</a:t>
            </a:r>
          </a:p>
        </p:txBody>
      </p:sp>
      <p:sp>
        <p:nvSpPr>
          <p:cNvPr id="3" name="Titl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070C0"/>
                </a:solidFill>
              </a:rPr>
              <a:t>What will we cover today</a:t>
            </a:r>
          </a:p>
        </p:txBody>
      </p:sp>
      <p:pic>
        <p:nvPicPr>
          <p:cNvPr id="4" name="Billede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12852" y="249015"/>
            <a:ext cx="1464358" cy="721168"/>
          </a:xfrm>
          <a:prstGeom prst="rect">
            <a:avLst/>
          </a:prstGeom>
        </p:spPr>
      </p:pic>
    </p:spTree>
    <p:extLst>
      <p:ext uri="{BB962C8B-B14F-4D97-AF65-F5344CB8AC3E}">
        <p14:creationId xmlns:p14="http://schemas.microsoft.com/office/powerpoint/2010/main" val="39243310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1652462" y="419100"/>
            <a:ext cx="8906933" cy="5969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solidFill>
                  <a:srgbClr val="0070C0"/>
                </a:solidFill>
              </a:rPr>
              <a:t>And challenging them</a:t>
            </a:r>
            <a:endParaRPr lang="en-US" b="1" dirty="0">
              <a:solidFill>
                <a:srgbClr val="0070C0"/>
              </a:solidFill>
            </a:endParaRPr>
          </a:p>
        </p:txBody>
      </p:sp>
      <p:sp>
        <p:nvSpPr>
          <p:cNvPr id="3" name="Text Placeholder 3"/>
          <p:cNvSpPr txBox="1">
            <a:spLocks/>
          </p:cNvSpPr>
          <p:nvPr/>
        </p:nvSpPr>
        <p:spPr>
          <a:xfrm>
            <a:off x="4641850" y="1631104"/>
            <a:ext cx="5873751" cy="384478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sz="2400">
                <a:solidFill>
                  <a:schemeClr val="accent5">
                    <a:lumMod val="10000"/>
                  </a:schemeClr>
                </a:solidFill>
                <a:latin typeface="Arial" charset="0"/>
                <a:ea typeface="Arial" charset="0"/>
                <a:cs typeface="Arial" charset="0"/>
              </a:rPr>
              <a:t>Alison White was the second bishop appointed in the UK in 2015. The institution of religion is very conservative in Belarus. For a long time, taking up a religious office was forbidden for women. It is relevant because both the institution and the people largely ignore women’s participation, an attitude based on the idea that a woman cannot be a ‘spiritual leader.</a:t>
            </a:r>
            <a:endParaRPr lang="en-US" sz="2400" dirty="0">
              <a:solidFill>
                <a:schemeClr val="accent5">
                  <a:lumMod val="10000"/>
                </a:schemeClr>
              </a:solidFill>
              <a:latin typeface="Arial" charset="0"/>
              <a:ea typeface="Arial" charset="0"/>
              <a:cs typeface="Arial"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7500" y="1769027"/>
            <a:ext cx="2882900" cy="2438400"/>
          </a:xfrm>
          <a:prstGeom prst="rect">
            <a:avLst/>
          </a:prstGeom>
        </p:spPr>
      </p:pic>
      <p:pic>
        <p:nvPicPr>
          <p:cNvPr id="5" name="Billed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12852" y="249015"/>
            <a:ext cx="1464358" cy="721168"/>
          </a:xfrm>
          <a:prstGeom prst="rect">
            <a:avLst/>
          </a:prstGeom>
        </p:spPr>
      </p:pic>
    </p:spTree>
    <p:extLst>
      <p:ext uri="{BB962C8B-B14F-4D97-AF65-F5344CB8AC3E}">
        <p14:creationId xmlns:p14="http://schemas.microsoft.com/office/powerpoint/2010/main" val="486130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17137"/>
          </a:xfrm>
        </p:spPr>
        <p:txBody>
          <a:bodyPr>
            <a:normAutofit/>
          </a:bodyPr>
          <a:lstStyle/>
          <a:p>
            <a:r>
              <a:rPr lang="en-US" dirty="0">
                <a:solidFill>
                  <a:srgbClr val="0070C0"/>
                </a:solidFill>
              </a:rPr>
              <a:t>The 5Ws of Gender-Sensitive Journalism</a:t>
            </a:r>
          </a:p>
        </p:txBody>
      </p:sp>
      <p:graphicFrame>
        <p:nvGraphicFramePr>
          <p:cNvPr id="8" name="Table 7"/>
          <p:cNvGraphicFramePr>
            <a:graphicFrameLocks noGrp="1"/>
          </p:cNvGraphicFramePr>
          <p:nvPr>
            <p:extLst>
              <p:ext uri="{D42A27DB-BD31-4B8C-83A1-F6EECF244321}">
                <p14:modId xmlns:p14="http://schemas.microsoft.com/office/powerpoint/2010/main" val="3569126200"/>
              </p:ext>
            </p:extLst>
          </p:nvPr>
        </p:nvGraphicFramePr>
        <p:xfrm>
          <a:off x="399394" y="1397875"/>
          <a:ext cx="11214538" cy="5089693"/>
        </p:xfrm>
        <a:graphic>
          <a:graphicData uri="http://schemas.openxmlformats.org/drawingml/2006/table">
            <a:tbl>
              <a:tblPr firstRow="1" bandRow="1">
                <a:tableStyleId>{5C22544A-7EE6-4342-B048-85BDC9FD1C3A}</a:tableStyleId>
              </a:tblPr>
              <a:tblGrid>
                <a:gridCol w="1408385">
                  <a:extLst>
                    <a:ext uri="{9D8B030D-6E8A-4147-A177-3AD203B41FA5}">
                      <a16:colId xmlns:a16="http://schemas.microsoft.com/office/drawing/2014/main" val="984362189"/>
                    </a:ext>
                  </a:extLst>
                </a:gridCol>
                <a:gridCol w="9806153">
                  <a:extLst>
                    <a:ext uri="{9D8B030D-6E8A-4147-A177-3AD203B41FA5}">
                      <a16:colId xmlns:a16="http://schemas.microsoft.com/office/drawing/2014/main" val="1364707082"/>
                    </a:ext>
                  </a:extLst>
                </a:gridCol>
              </a:tblGrid>
              <a:tr h="646690">
                <a:tc>
                  <a:txBody>
                    <a:bodyPr/>
                    <a:lstStyle/>
                    <a:p>
                      <a:r>
                        <a:rPr lang="en-US" sz="2200" b="1" dirty="0">
                          <a:solidFill>
                            <a:srgbClr val="7030A0"/>
                          </a:solidFill>
                        </a:rPr>
                        <a:t>WHO</a:t>
                      </a:r>
                    </a:p>
                  </a:txBody>
                  <a:tcPr/>
                </a:tc>
                <a:tc>
                  <a:txBody>
                    <a:bodyPr/>
                    <a:lstStyle/>
                    <a:p>
                      <a:r>
                        <a:rPr lang="en-US" sz="1800" b="0" i="0" u="none" strike="noStrike" kern="1200" baseline="0" dirty="0">
                          <a:solidFill>
                            <a:schemeClr val="lt1"/>
                          </a:solidFill>
                          <a:latin typeface="+mn-lt"/>
                          <a:ea typeface="+mn-ea"/>
                          <a:cs typeface="+mn-cs"/>
                        </a:rPr>
                        <a:t>Traditional outlets – newspapers, radio, TV – and new media alike. Bloggers, reporters, editors, editors-in-chief, photographers, managers, editorial board</a:t>
                      </a:r>
                      <a:endParaRPr lang="en-US" sz="1800" dirty="0"/>
                    </a:p>
                  </a:txBody>
                  <a:tcPr/>
                </a:tc>
                <a:extLst>
                  <a:ext uri="{0D108BD9-81ED-4DB2-BD59-A6C34878D82A}">
                    <a16:rowId xmlns:a16="http://schemas.microsoft.com/office/drawing/2014/main" val="3292621232"/>
                  </a:ext>
                </a:extLst>
              </a:tr>
              <a:tr h="646690">
                <a:tc>
                  <a:txBody>
                    <a:bodyPr/>
                    <a:lstStyle/>
                    <a:p>
                      <a:r>
                        <a:rPr lang="en-US" sz="2200" b="1" dirty="0">
                          <a:solidFill>
                            <a:srgbClr val="7030A0"/>
                          </a:solidFill>
                        </a:rPr>
                        <a:t>WHAT</a:t>
                      </a:r>
                    </a:p>
                  </a:txBody>
                  <a:tcPr/>
                </a:tc>
                <a:tc>
                  <a:txBody>
                    <a:bodyPr/>
                    <a:lstStyle/>
                    <a:p>
                      <a:r>
                        <a:rPr lang="en-US" sz="1800" b="0" i="0" u="none" strike="noStrike" kern="1200" baseline="0" dirty="0">
                          <a:solidFill>
                            <a:schemeClr val="dk1"/>
                          </a:solidFill>
                          <a:latin typeface="+mn-lt"/>
                          <a:ea typeface="+mn-ea"/>
                          <a:cs typeface="+mn-cs"/>
                        </a:rPr>
                        <a:t>To portray and treat women fairly in news reports, with an attentive approach to avoid inequalities, stereotypes, and discrimination as well as in their multi-faceted roles</a:t>
                      </a:r>
                      <a:endParaRPr lang="en-US" sz="1800" dirty="0"/>
                    </a:p>
                  </a:txBody>
                  <a:tcPr/>
                </a:tc>
                <a:extLst>
                  <a:ext uri="{0D108BD9-81ED-4DB2-BD59-A6C34878D82A}">
                    <a16:rowId xmlns:a16="http://schemas.microsoft.com/office/drawing/2014/main" val="4015677394"/>
                  </a:ext>
                </a:extLst>
              </a:tr>
              <a:tr h="1735851">
                <a:tc>
                  <a:txBody>
                    <a:bodyPr/>
                    <a:lstStyle/>
                    <a:p>
                      <a:r>
                        <a:rPr lang="en-US" sz="2200" b="1" dirty="0">
                          <a:solidFill>
                            <a:srgbClr val="7030A0"/>
                          </a:solidFill>
                        </a:rPr>
                        <a:t>WHY</a:t>
                      </a:r>
                    </a:p>
                  </a:txBody>
                  <a:tcPr/>
                </a:tc>
                <a:tc>
                  <a:txBody>
                    <a:bodyPr/>
                    <a:lstStyle/>
                    <a:p>
                      <a:r>
                        <a:rPr lang="en-US" sz="1800" b="0" i="0" u="none" strike="noStrike" kern="1200" baseline="0" dirty="0">
                          <a:solidFill>
                            <a:schemeClr val="dk1"/>
                          </a:solidFill>
                          <a:latin typeface="+mn-lt"/>
                          <a:ea typeface="+mn-ea"/>
                          <a:cs typeface="+mn-cs"/>
                        </a:rPr>
                        <a:t>Fair gender portrayal is a professional and ethical aspiration, similar to respect for accuracy, fairness and honesty. It can importantly contribute and co-create more gender balanced and inclusive societies.</a:t>
                      </a:r>
                    </a:p>
                    <a:p>
                      <a:r>
                        <a:rPr lang="en-US" sz="1800" b="0" i="0" u="none" strike="noStrike" kern="1200" baseline="0" dirty="0">
                          <a:solidFill>
                            <a:schemeClr val="dk1"/>
                          </a:solidFill>
                          <a:latin typeface="+mn-lt"/>
                          <a:ea typeface="+mn-ea"/>
                          <a:cs typeface="+mn-cs"/>
                        </a:rPr>
                        <a:t>Because a man’s world does not reflect the actual composition of society, it fails to show</a:t>
                      </a:r>
                    </a:p>
                    <a:p>
                      <a:r>
                        <a:rPr lang="en-US" sz="1800" b="0" i="0" u="none" strike="noStrike" kern="1200" baseline="0" dirty="0">
                          <a:solidFill>
                            <a:schemeClr val="dk1"/>
                          </a:solidFill>
                          <a:latin typeface="+mn-lt"/>
                          <a:ea typeface="+mn-ea"/>
                          <a:cs typeface="+mn-cs"/>
                        </a:rPr>
                        <a:t>the variety of human experiences, making the female part of our societies relatively</a:t>
                      </a:r>
                    </a:p>
                    <a:p>
                      <a:r>
                        <a:rPr lang="en-US" sz="1800" b="0" i="0" u="none" strike="noStrike" kern="1200" baseline="0" dirty="0">
                          <a:solidFill>
                            <a:schemeClr val="dk1"/>
                          </a:solidFill>
                          <a:latin typeface="+mn-lt"/>
                          <a:ea typeface="+mn-ea"/>
                          <a:cs typeface="+mn-cs"/>
                        </a:rPr>
                        <a:t>invisible.</a:t>
                      </a:r>
                      <a:endParaRPr lang="en-US" sz="1800" dirty="0"/>
                    </a:p>
                  </a:txBody>
                  <a:tcPr/>
                </a:tc>
                <a:extLst>
                  <a:ext uri="{0D108BD9-81ED-4DB2-BD59-A6C34878D82A}">
                    <a16:rowId xmlns:a16="http://schemas.microsoft.com/office/drawing/2014/main" val="3711412074"/>
                  </a:ext>
                </a:extLst>
              </a:tr>
              <a:tr h="918980">
                <a:tc>
                  <a:txBody>
                    <a:bodyPr/>
                    <a:lstStyle/>
                    <a:p>
                      <a:r>
                        <a:rPr lang="en-US" sz="2200" b="1" dirty="0">
                          <a:solidFill>
                            <a:srgbClr val="7030A0"/>
                          </a:solidFill>
                        </a:rPr>
                        <a:t>WHERE</a:t>
                      </a:r>
                    </a:p>
                  </a:txBody>
                  <a:tcPr/>
                </a:tc>
                <a:tc>
                  <a:txBody>
                    <a:bodyPr/>
                    <a:lstStyle/>
                    <a:p>
                      <a:r>
                        <a:rPr lang="en-US" sz="1800" b="0" i="0" u="none" strike="noStrike" kern="1200" baseline="0" dirty="0">
                          <a:solidFill>
                            <a:schemeClr val="dk1"/>
                          </a:solidFill>
                          <a:latin typeface="+mn-lt"/>
                          <a:ea typeface="+mn-ea"/>
                          <a:cs typeface="+mn-cs"/>
                        </a:rPr>
                        <a:t>Across media outlets as a whole – from the managerial department setting the editorial line to the field where information is gathered, to the newsroom where the story is packaged</a:t>
                      </a:r>
                      <a:endParaRPr lang="en-US" sz="1800" dirty="0"/>
                    </a:p>
                  </a:txBody>
                  <a:tcPr/>
                </a:tc>
                <a:extLst>
                  <a:ext uri="{0D108BD9-81ED-4DB2-BD59-A6C34878D82A}">
                    <a16:rowId xmlns:a16="http://schemas.microsoft.com/office/drawing/2014/main" val="1920932793"/>
                  </a:ext>
                </a:extLst>
              </a:tr>
              <a:tr h="414108">
                <a:tc>
                  <a:txBody>
                    <a:bodyPr/>
                    <a:lstStyle/>
                    <a:p>
                      <a:r>
                        <a:rPr lang="en-US" sz="2200" b="1" dirty="0">
                          <a:solidFill>
                            <a:srgbClr val="7030A0"/>
                          </a:solidFill>
                        </a:rPr>
                        <a:t>WHEN</a:t>
                      </a:r>
                    </a:p>
                  </a:txBody>
                  <a:tcPr/>
                </a:tc>
                <a:tc>
                  <a:txBody>
                    <a:bodyPr/>
                    <a:lstStyle/>
                    <a:p>
                      <a:r>
                        <a:rPr lang="en-US" sz="1800" b="0" i="0" u="none" strike="noStrike" kern="1200" baseline="0" dirty="0">
                          <a:solidFill>
                            <a:schemeClr val="dk1"/>
                          </a:solidFill>
                          <a:latin typeface="+mn-lt"/>
                          <a:ea typeface="+mn-ea"/>
                          <a:cs typeface="+mn-cs"/>
                        </a:rPr>
                        <a:t>At every stage of the news gathering process</a:t>
                      </a:r>
                      <a:endParaRPr lang="en-US" sz="1800" dirty="0"/>
                    </a:p>
                  </a:txBody>
                  <a:tcPr/>
                </a:tc>
                <a:extLst>
                  <a:ext uri="{0D108BD9-81ED-4DB2-BD59-A6C34878D82A}">
                    <a16:rowId xmlns:a16="http://schemas.microsoft.com/office/drawing/2014/main" val="834354646"/>
                  </a:ext>
                </a:extLst>
              </a:tr>
              <a:tr h="714762">
                <a:tc>
                  <a:txBody>
                    <a:bodyPr/>
                    <a:lstStyle/>
                    <a:p>
                      <a:r>
                        <a:rPr lang="en-US" sz="2200" b="1" dirty="0">
                          <a:solidFill>
                            <a:srgbClr val="7030A0"/>
                          </a:solidFill>
                        </a:rPr>
                        <a:t>HOW</a:t>
                      </a:r>
                    </a:p>
                  </a:txBody>
                  <a:tcPr/>
                </a:tc>
                <a:tc>
                  <a:txBody>
                    <a:bodyPr/>
                    <a:lstStyle/>
                    <a:p>
                      <a:r>
                        <a:rPr lang="en-US" sz="1800" b="0" i="0" u="none" strike="noStrike" kern="1200" baseline="0" dirty="0">
                          <a:solidFill>
                            <a:schemeClr val="dk1"/>
                          </a:solidFill>
                          <a:latin typeface="+mn-lt"/>
                          <a:ea typeface="+mn-ea"/>
                          <a:cs typeface="+mn-cs"/>
                        </a:rPr>
                        <a:t>Gender-sensitive selection of topics and sources and stories, use of gender-fair language,</a:t>
                      </a:r>
                    </a:p>
                    <a:p>
                      <a:r>
                        <a:rPr lang="en-US" sz="1800" b="0" i="0" u="none" strike="noStrike" kern="1200" baseline="0" dirty="0">
                          <a:solidFill>
                            <a:schemeClr val="dk1"/>
                          </a:solidFill>
                          <a:latin typeface="+mn-lt"/>
                          <a:ea typeface="+mn-ea"/>
                          <a:cs typeface="+mn-cs"/>
                        </a:rPr>
                        <a:t>and promoting gender equality within media outlets</a:t>
                      </a:r>
                      <a:endParaRPr lang="en-US" sz="1800" dirty="0"/>
                    </a:p>
                  </a:txBody>
                  <a:tcPr/>
                </a:tc>
                <a:extLst>
                  <a:ext uri="{0D108BD9-81ED-4DB2-BD59-A6C34878D82A}">
                    <a16:rowId xmlns:a16="http://schemas.microsoft.com/office/drawing/2014/main" val="2451570016"/>
                  </a:ext>
                </a:extLst>
              </a:tr>
            </a:tbl>
          </a:graphicData>
        </a:graphic>
      </p:graphicFrame>
      <p:pic>
        <p:nvPicPr>
          <p:cNvPr id="9" name="Billede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12852" y="249015"/>
            <a:ext cx="1464358" cy="721168"/>
          </a:xfrm>
          <a:prstGeom prst="rect">
            <a:avLst/>
          </a:prstGeom>
        </p:spPr>
      </p:pic>
    </p:spTree>
    <p:extLst>
      <p:ext uri="{BB962C8B-B14F-4D97-AF65-F5344CB8AC3E}">
        <p14:creationId xmlns:p14="http://schemas.microsoft.com/office/powerpoint/2010/main" val="9130764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365125"/>
            <a:ext cx="10515600" cy="91713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0070C0"/>
                </a:solidFill>
              </a:rPr>
              <a:t>The 5 principles of gender-sensitive reporting</a:t>
            </a:r>
          </a:p>
        </p:txBody>
      </p:sp>
      <p:sp>
        <p:nvSpPr>
          <p:cNvPr id="3" name="Rectangle 2"/>
          <p:cNvSpPr/>
          <p:nvPr/>
        </p:nvSpPr>
        <p:spPr>
          <a:xfrm>
            <a:off x="966953" y="1345515"/>
            <a:ext cx="9984827" cy="5170646"/>
          </a:xfrm>
          <a:prstGeom prst="rect">
            <a:avLst/>
          </a:prstGeom>
        </p:spPr>
        <p:txBody>
          <a:bodyPr wrap="square">
            <a:spAutoFit/>
          </a:bodyPr>
          <a:lstStyle/>
          <a:p>
            <a:pPr marL="285750" indent="-285750">
              <a:buFont typeface="Arial" panose="020B0604020202020204" pitchFamily="34" charset="0"/>
              <a:buChar char="•"/>
            </a:pPr>
            <a:r>
              <a:rPr lang="en-US" sz="2200" dirty="0">
                <a:latin typeface="MyriadPro-Regular"/>
              </a:rPr>
              <a:t>Balance the presence of women and men in media coverage to mirror the society, human experiences, actions, views and concerns.</a:t>
            </a:r>
          </a:p>
          <a:p>
            <a:pPr marL="285750" indent="-285750">
              <a:buFont typeface="Arial" panose="020B0604020202020204" pitchFamily="34" charset="0"/>
              <a:buChar char="•"/>
            </a:pPr>
            <a:endParaRPr lang="en-US" sz="2200" dirty="0">
              <a:latin typeface="MyriadPro-Regular"/>
            </a:endParaRPr>
          </a:p>
          <a:p>
            <a:pPr marL="285750" indent="-285750">
              <a:buFont typeface="Arial" panose="020B0604020202020204" pitchFamily="34" charset="0"/>
              <a:buChar char="•"/>
            </a:pPr>
            <a:r>
              <a:rPr lang="en-US" sz="2200" dirty="0">
                <a:latin typeface="MyriadPro-Regular"/>
              </a:rPr>
              <a:t>Avoid gender stereotypes that do not mirror the world and its possibilities and perpetuate a bi-dimensional portray of the society</a:t>
            </a:r>
          </a:p>
          <a:p>
            <a:pPr marL="285750" indent="-285750">
              <a:buFont typeface="Arial" panose="020B0604020202020204" pitchFamily="34" charset="0"/>
              <a:buChar char="•"/>
            </a:pPr>
            <a:endParaRPr lang="en-US" sz="2200" dirty="0">
              <a:latin typeface="MyriadPro-Regular"/>
            </a:endParaRPr>
          </a:p>
          <a:p>
            <a:pPr marL="285750" indent="-285750">
              <a:buFont typeface="Arial" panose="020B0604020202020204" pitchFamily="34" charset="0"/>
              <a:buChar char="•"/>
            </a:pPr>
            <a:r>
              <a:rPr lang="en-US" sz="2200" dirty="0">
                <a:latin typeface="MyriadPro-Regular"/>
              </a:rPr>
              <a:t>Weigh the representation of women and men, making sure to give equal voice to women, including as experts, in often male-dominated areas – such as politics and government, economic and business, war and conflicts, science and technology, sports</a:t>
            </a:r>
          </a:p>
          <a:p>
            <a:pPr marL="285750" indent="-285750">
              <a:buFont typeface="Arial" panose="020B0604020202020204" pitchFamily="34" charset="0"/>
              <a:buChar char="•"/>
            </a:pPr>
            <a:endParaRPr lang="en-US" sz="2200" dirty="0">
              <a:latin typeface="MyriadPro-Regular"/>
            </a:endParaRPr>
          </a:p>
          <a:p>
            <a:pPr marL="285750" indent="-285750">
              <a:buFont typeface="Arial" panose="020B0604020202020204" pitchFamily="34" charset="0"/>
              <a:buChar char="•"/>
            </a:pPr>
            <a:r>
              <a:rPr lang="en-US" sz="2200" dirty="0">
                <a:latin typeface="MyriadPro-Regular"/>
              </a:rPr>
              <a:t>Use gender-sensitive language</a:t>
            </a:r>
          </a:p>
          <a:p>
            <a:pPr marL="285750" indent="-285750">
              <a:buFont typeface="Arial" panose="020B0604020202020204" pitchFamily="34" charset="0"/>
              <a:buChar char="•"/>
            </a:pPr>
            <a:endParaRPr lang="en-US" sz="2200" dirty="0">
              <a:latin typeface="MyriadPro-Regular"/>
            </a:endParaRPr>
          </a:p>
          <a:p>
            <a:pPr marL="285750" indent="-285750">
              <a:buFont typeface="Arial" panose="020B0604020202020204" pitchFamily="34" charset="0"/>
              <a:buChar char="•"/>
            </a:pPr>
            <a:r>
              <a:rPr lang="en-US" sz="2200" dirty="0">
                <a:latin typeface="MyriadPro-Regular"/>
              </a:rPr>
              <a:t>Cover gender equality issues and discussions as an important and integral part of the media’s role as a watchdog of society</a:t>
            </a:r>
            <a:endParaRPr lang="en-US" sz="2200" dirty="0"/>
          </a:p>
        </p:txBody>
      </p:sp>
    </p:spTree>
    <p:extLst>
      <p:ext uri="{BB962C8B-B14F-4D97-AF65-F5344CB8AC3E}">
        <p14:creationId xmlns:p14="http://schemas.microsoft.com/office/powerpoint/2010/main" val="35350000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365125"/>
            <a:ext cx="10515600" cy="91713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0070C0"/>
                </a:solidFill>
              </a:rPr>
              <a:t>Some tips</a:t>
            </a:r>
          </a:p>
        </p:txBody>
      </p:sp>
      <p:sp>
        <p:nvSpPr>
          <p:cNvPr id="3" name="Rectangle 2"/>
          <p:cNvSpPr/>
          <p:nvPr/>
        </p:nvSpPr>
        <p:spPr>
          <a:xfrm>
            <a:off x="599091" y="1166648"/>
            <a:ext cx="10352690" cy="5324535"/>
          </a:xfrm>
          <a:prstGeom prst="rect">
            <a:avLst/>
          </a:prstGeom>
        </p:spPr>
        <p:txBody>
          <a:bodyPr wrap="square">
            <a:spAutoFit/>
          </a:bodyPr>
          <a:lstStyle/>
          <a:p>
            <a:r>
              <a:rPr lang="en-US" sz="2000" dirty="0">
                <a:solidFill>
                  <a:srgbClr val="0070C0"/>
                </a:solidFill>
              </a:rPr>
              <a:t>Ensure an equal range of speakers:</a:t>
            </a:r>
          </a:p>
          <a:p>
            <a:pPr marL="285750" indent="-285750">
              <a:buFont typeface="Arial" panose="020B0604020202020204" pitchFamily="34" charset="0"/>
              <a:buChar char="•"/>
            </a:pPr>
            <a:r>
              <a:rPr lang="en-US" sz="2000" dirty="0"/>
              <a:t>Seek women’s and men’s voice equally. Treat them equally as well.</a:t>
            </a:r>
          </a:p>
          <a:p>
            <a:pPr marL="285750" indent="-285750">
              <a:buFont typeface="Arial" panose="020B0604020202020204" pitchFamily="34" charset="0"/>
              <a:buChar char="•"/>
            </a:pPr>
            <a:r>
              <a:rPr lang="en-US" sz="2000" dirty="0"/>
              <a:t>Consult a variety of sources, representing a broad spectrum of views</a:t>
            </a:r>
          </a:p>
          <a:p>
            <a:pPr marL="285750" indent="-285750">
              <a:buFont typeface="Arial" panose="020B0604020202020204" pitchFamily="34" charset="0"/>
              <a:buChar char="•"/>
            </a:pPr>
            <a:r>
              <a:rPr lang="en-US" sz="2000" dirty="0"/>
              <a:t>Include women as experts, also in often male-dominated areas – such as politics, economic and business, peace process, science and technology, sports.</a:t>
            </a:r>
          </a:p>
          <a:p>
            <a:pPr marL="285750" indent="-285750">
              <a:buFont typeface="Arial" panose="020B0604020202020204" pitchFamily="34" charset="0"/>
              <a:buChar char="•"/>
            </a:pPr>
            <a:r>
              <a:rPr lang="en-US" sz="2000" dirty="0"/>
              <a:t>If you cannot find female experts, ask yourself why</a:t>
            </a:r>
          </a:p>
          <a:p>
            <a:pPr marL="285750" indent="-285750">
              <a:buFont typeface="Arial" panose="020B0604020202020204" pitchFamily="34" charset="0"/>
              <a:buChar char="•"/>
            </a:pPr>
            <a:r>
              <a:rPr lang="en-US" sz="2000" dirty="0"/>
              <a:t>Solicit the views of gender-focused organisations and agencies</a:t>
            </a:r>
          </a:p>
          <a:p>
            <a:endParaRPr lang="en-US" sz="2000" dirty="0"/>
          </a:p>
          <a:p>
            <a:r>
              <a:rPr lang="en-US" sz="2000" dirty="0">
                <a:solidFill>
                  <a:srgbClr val="0070C0"/>
                </a:solidFill>
              </a:rPr>
              <a:t>Tell the story in a gender-sensitive way</a:t>
            </a:r>
          </a:p>
          <a:p>
            <a:pPr marL="285750" indent="-285750">
              <a:buFont typeface="Arial" panose="020B0604020202020204" pitchFamily="34" charset="0"/>
              <a:buChar char="•"/>
            </a:pPr>
            <a:r>
              <a:rPr lang="en-US" sz="2000" dirty="0"/>
              <a:t>Ensure that the coverage reflects a holistic and realistic view of women</a:t>
            </a:r>
          </a:p>
          <a:p>
            <a:pPr marL="285750" indent="-285750">
              <a:buFont typeface="Arial" panose="020B0604020202020204" pitchFamily="34" charset="0"/>
              <a:buChar char="•"/>
            </a:pPr>
            <a:r>
              <a:rPr lang="en-US" sz="2000" dirty="0"/>
              <a:t>Avoid reinforcing stereotypes, whether blatant or subtle. Challenge stereotypes instead.</a:t>
            </a:r>
          </a:p>
          <a:p>
            <a:pPr marL="285750" indent="-285750">
              <a:buFont typeface="Arial" panose="020B0604020202020204" pitchFamily="34" charset="0"/>
              <a:buChar char="•"/>
            </a:pPr>
            <a:r>
              <a:rPr lang="en-US" sz="2000" dirty="0"/>
              <a:t>Treat all subjects with dignity. Avoid belittling women’s experiences and concerns.</a:t>
            </a:r>
          </a:p>
          <a:p>
            <a:pPr marL="285750" indent="-285750">
              <a:buFont typeface="Arial" panose="020B0604020202020204" pitchFamily="34" charset="0"/>
              <a:buChar char="•"/>
            </a:pPr>
            <a:r>
              <a:rPr lang="en-US" sz="2000" dirty="0"/>
              <a:t>Provide adequate context and balance and analysis, which includes going beyond the event to raise the underlying issues.</a:t>
            </a:r>
          </a:p>
          <a:p>
            <a:pPr marL="285750" indent="-285750">
              <a:buFont typeface="Arial" panose="020B0604020202020204" pitchFamily="34" charset="0"/>
              <a:buChar char="•"/>
            </a:pPr>
            <a:r>
              <a:rPr lang="en-US" sz="2000" dirty="0"/>
              <a:t>e aware of and make reference to the legal and policy frameworks that govern gender issues in South Sudan, and the status of their implementation</a:t>
            </a:r>
          </a:p>
          <a:p>
            <a:endParaRPr lang="en-US" sz="2000" dirty="0"/>
          </a:p>
        </p:txBody>
      </p:sp>
      <p:pic>
        <p:nvPicPr>
          <p:cNvPr id="4" name="Billede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12852" y="249015"/>
            <a:ext cx="1464358" cy="721168"/>
          </a:xfrm>
          <a:prstGeom prst="rect">
            <a:avLst/>
          </a:prstGeom>
        </p:spPr>
      </p:pic>
    </p:spTree>
    <p:extLst>
      <p:ext uri="{BB962C8B-B14F-4D97-AF65-F5344CB8AC3E}">
        <p14:creationId xmlns:p14="http://schemas.microsoft.com/office/powerpoint/2010/main" val="35510366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365125"/>
            <a:ext cx="10515600" cy="91713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0070C0"/>
                </a:solidFill>
              </a:rPr>
              <a:t>Some tips</a:t>
            </a:r>
          </a:p>
        </p:txBody>
      </p:sp>
      <p:sp>
        <p:nvSpPr>
          <p:cNvPr id="3" name="Rectangle 2"/>
          <p:cNvSpPr/>
          <p:nvPr/>
        </p:nvSpPr>
        <p:spPr>
          <a:xfrm>
            <a:off x="525517" y="1345515"/>
            <a:ext cx="10426263" cy="5324535"/>
          </a:xfrm>
          <a:prstGeom prst="rect">
            <a:avLst/>
          </a:prstGeom>
        </p:spPr>
        <p:txBody>
          <a:bodyPr wrap="square">
            <a:spAutoFit/>
          </a:bodyPr>
          <a:lstStyle/>
          <a:p>
            <a:pPr algn="just"/>
            <a:r>
              <a:rPr lang="en-US" sz="2000" dirty="0">
                <a:solidFill>
                  <a:srgbClr val="0070C0"/>
                </a:solidFill>
              </a:rPr>
              <a:t>Language:</a:t>
            </a:r>
          </a:p>
          <a:p>
            <a:pPr marL="285750" indent="-285750" algn="just">
              <a:buFont typeface="Arial" panose="020B0604020202020204" pitchFamily="34" charset="0"/>
              <a:buChar char="•"/>
            </a:pPr>
            <a:r>
              <a:rPr lang="en-US" sz="2000" dirty="0"/>
              <a:t>Use language that is inclusive of men and women, (e.g. gender-neutral terms used instead of gender-biased terms)</a:t>
            </a:r>
          </a:p>
          <a:p>
            <a:pPr marL="285750" indent="-285750" algn="just">
              <a:buFont typeface="Arial" panose="020B0604020202020204" pitchFamily="34" charset="0"/>
              <a:buChar char="•"/>
            </a:pPr>
            <a:r>
              <a:rPr lang="en-US" sz="2000" dirty="0"/>
              <a:t>Use adjectives that are objective and relevant, instead of ones that convey biases or stereotypes</a:t>
            </a:r>
          </a:p>
          <a:p>
            <a:pPr marL="285750" indent="-285750" algn="just">
              <a:buFont typeface="Arial" panose="020B0604020202020204" pitchFamily="34" charset="0"/>
              <a:buChar char="•"/>
            </a:pPr>
            <a:r>
              <a:rPr lang="en-US" sz="2000" dirty="0"/>
              <a:t>Provide relevant gender disaggregated data</a:t>
            </a:r>
          </a:p>
          <a:p>
            <a:pPr algn="just"/>
            <a:endParaRPr lang="en-US" sz="2000" dirty="0"/>
          </a:p>
          <a:p>
            <a:pPr algn="just"/>
            <a:r>
              <a:rPr lang="en-US" sz="2000" dirty="0">
                <a:solidFill>
                  <a:srgbClr val="0070C0"/>
                </a:solidFill>
              </a:rPr>
              <a:t>Visual representation of women in the media</a:t>
            </a:r>
          </a:p>
          <a:p>
            <a:pPr marL="285750" indent="-285750" algn="just">
              <a:buFont typeface="Arial" panose="020B0604020202020204" pitchFamily="34" charset="0"/>
              <a:buChar char="•"/>
            </a:pPr>
            <a:r>
              <a:rPr lang="en-US" sz="2000" dirty="0"/>
              <a:t>Represent women and men equally</a:t>
            </a:r>
          </a:p>
          <a:p>
            <a:pPr marL="285750" indent="-285750" algn="just">
              <a:buFont typeface="Arial" panose="020B0604020202020204" pitchFamily="34" charset="0"/>
              <a:buChar char="•"/>
            </a:pPr>
            <a:r>
              <a:rPr lang="en-US" sz="2000" dirty="0"/>
              <a:t>Use a range of images that portrays women and men in all their diversity</a:t>
            </a:r>
          </a:p>
          <a:p>
            <a:pPr marL="285750" indent="-285750" algn="just">
              <a:buFont typeface="Arial" panose="020B0604020202020204" pitchFamily="34" charset="0"/>
              <a:buChar char="•"/>
            </a:pPr>
            <a:r>
              <a:rPr lang="en-US" sz="2000" dirty="0"/>
              <a:t>Avoid using images that emphasize/ exaggerate physical or sexual aspects</a:t>
            </a:r>
          </a:p>
          <a:p>
            <a:pPr marL="285750" indent="-285750" algn="just">
              <a:buFont typeface="Arial" panose="020B0604020202020204" pitchFamily="34" charset="0"/>
              <a:buChar char="•"/>
            </a:pPr>
            <a:r>
              <a:rPr lang="en-US" sz="2000" dirty="0"/>
              <a:t>Avoid images that degrade the dignity of women</a:t>
            </a:r>
          </a:p>
          <a:p>
            <a:pPr algn="just"/>
            <a:endParaRPr lang="en-US" sz="2000" dirty="0"/>
          </a:p>
          <a:p>
            <a:pPr algn="just"/>
            <a:r>
              <a:rPr lang="en-US" sz="2000" dirty="0">
                <a:solidFill>
                  <a:srgbClr val="0070C0"/>
                </a:solidFill>
              </a:rPr>
              <a:t>Who tells the story?</a:t>
            </a:r>
          </a:p>
          <a:p>
            <a:pPr marL="285750" indent="-285750" algn="just">
              <a:buFont typeface="Arial" panose="020B0604020202020204" pitchFamily="34" charset="0"/>
              <a:buChar char="•"/>
            </a:pPr>
            <a:r>
              <a:rPr lang="en-US" sz="2000" dirty="0"/>
              <a:t>Ensure that both women and men report on gender and women’s issues, not only women</a:t>
            </a:r>
          </a:p>
          <a:p>
            <a:pPr marL="285750" indent="-285750" algn="just">
              <a:buFont typeface="Arial" panose="020B0604020202020204" pitchFamily="34" charset="0"/>
              <a:buChar char="•"/>
            </a:pPr>
            <a:r>
              <a:rPr lang="en-US" sz="2000" dirty="0"/>
              <a:t>Recognise gender as an important factor, and ensure that it includes both women’s and men’s concerns</a:t>
            </a:r>
          </a:p>
          <a:p>
            <a:pPr marL="285750" indent="-285750" algn="just">
              <a:buFont typeface="Arial" panose="020B0604020202020204" pitchFamily="34" charset="0"/>
              <a:buChar char="•"/>
            </a:pPr>
            <a:r>
              <a:rPr lang="en-US" sz="2000" dirty="0"/>
              <a:t>Ensure that sub-editors are </a:t>
            </a:r>
            <a:r>
              <a:rPr lang="en-US" sz="2000" dirty="0" err="1"/>
              <a:t>sensitised</a:t>
            </a:r>
            <a:r>
              <a:rPr lang="en-US" sz="2000" dirty="0"/>
              <a:t> to gender as regards editorial issues.</a:t>
            </a:r>
          </a:p>
        </p:txBody>
      </p:sp>
      <p:pic>
        <p:nvPicPr>
          <p:cNvPr id="4" name="Billede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12852" y="249015"/>
            <a:ext cx="1464358" cy="721168"/>
          </a:xfrm>
          <a:prstGeom prst="rect">
            <a:avLst/>
          </a:prstGeom>
        </p:spPr>
      </p:pic>
    </p:spTree>
    <p:extLst>
      <p:ext uri="{BB962C8B-B14F-4D97-AF65-F5344CB8AC3E}">
        <p14:creationId xmlns:p14="http://schemas.microsoft.com/office/powerpoint/2010/main" val="10331649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423628"/>
            <a:ext cx="10515600" cy="1325563"/>
          </a:xfrm>
        </p:spPr>
        <p:txBody>
          <a:bodyPr/>
          <a:lstStyle/>
          <a:p>
            <a:r>
              <a:rPr lang="en-US" dirty="0">
                <a:solidFill>
                  <a:srgbClr val="0070C0"/>
                </a:solidFill>
              </a:rPr>
              <a:t>Thank you!</a:t>
            </a:r>
          </a:p>
        </p:txBody>
      </p:sp>
      <p:pic>
        <p:nvPicPr>
          <p:cNvPr id="3" name="Billede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12852" y="249015"/>
            <a:ext cx="1464358" cy="721168"/>
          </a:xfrm>
          <a:prstGeom prst="rect">
            <a:avLst/>
          </a:prstGeom>
        </p:spPr>
      </p:pic>
    </p:spTree>
    <p:extLst>
      <p:ext uri="{BB962C8B-B14F-4D97-AF65-F5344CB8AC3E}">
        <p14:creationId xmlns:p14="http://schemas.microsoft.com/office/powerpoint/2010/main" val="3038800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688" y="234497"/>
            <a:ext cx="9924586" cy="891775"/>
          </a:xfrm>
        </p:spPr>
        <p:txBody>
          <a:bodyPr>
            <a:normAutofit fontScale="90000"/>
          </a:bodyPr>
          <a:lstStyle/>
          <a:p>
            <a:br>
              <a:rPr lang="en-GB" i="1" dirty="0">
                <a:solidFill>
                  <a:srgbClr val="1F497D"/>
                </a:solidFill>
                <a:latin typeface="Calibri" panose="020F0502020204030204" pitchFamily="34" charset="0"/>
                <a:ea typeface="Calibri" panose="020F0502020204030204" pitchFamily="34" charset="0"/>
                <a:cs typeface="Times New Roman" panose="02020603050405020304" pitchFamily="18" charset="0"/>
              </a:rPr>
            </a:br>
            <a:r>
              <a:rPr lang="en-GB" i="1" dirty="0">
                <a:solidFill>
                  <a:srgbClr val="1F497D"/>
                </a:solidFill>
                <a:latin typeface="Calibri" panose="020F0502020204030204" pitchFamily="34" charset="0"/>
                <a:ea typeface="Calibri" panose="020F0502020204030204" pitchFamily="34" charset="0"/>
                <a:cs typeface="Times New Roman" panose="02020603050405020304" pitchFamily="18" charset="0"/>
              </a:rPr>
              <a:t> </a:t>
            </a:r>
            <a:r>
              <a:rPr lang="en-US" i="1" u="sng" dirty="0">
                <a:solidFill>
                  <a:schemeClr val="accent5">
                    <a:lumMod val="10000"/>
                  </a:schemeClr>
                </a:solidFill>
                <a:latin typeface="Arial" charset="0"/>
                <a:ea typeface="Arial" charset="0"/>
                <a:cs typeface="Arial" charset="0"/>
              </a:rPr>
              <a:t>Gender equality</a:t>
            </a:r>
            <a:r>
              <a:rPr lang="en-US" i="1" dirty="0">
                <a:solidFill>
                  <a:schemeClr val="accent5">
                    <a:lumMod val="10000"/>
                  </a:schemeClr>
                </a:solidFill>
                <a:latin typeface="Arial" charset="0"/>
                <a:ea typeface="Arial" charset="0"/>
                <a:cs typeface="Arial" charset="0"/>
              </a:rPr>
              <a:t> is …</a:t>
            </a:r>
            <a:endParaRPr lang="en-US"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2731"/>
          <a:stretch/>
        </p:blipFill>
        <p:spPr>
          <a:xfrm>
            <a:off x="3377902" y="1230916"/>
            <a:ext cx="8642250" cy="5510708"/>
          </a:xfrm>
          <a:prstGeom prst="rect">
            <a:avLst/>
          </a:prstGeom>
        </p:spPr>
      </p:pic>
      <p:sp>
        <p:nvSpPr>
          <p:cNvPr id="3" name="Rectangle 2"/>
          <p:cNvSpPr/>
          <p:nvPr/>
        </p:nvSpPr>
        <p:spPr>
          <a:xfrm>
            <a:off x="1828801" y="1492226"/>
            <a:ext cx="9305364" cy="3693319"/>
          </a:xfrm>
          <a:prstGeom prst="rect">
            <a:avLst/>
          </a:prstGeom>
        </p:spPr>
        <p:txBody>
          <a:bodyPr wrap="square">
            <a:spAutoFit/>
          </a:bodyPr>
          <a:lstStyle/>
          <a:p>
            <a:pPr algn="ctr">
              <a:spcAft>
                <a:spcPts val="0"/>
              </a:spcAft>
            </a:pPr>
            <a:r>
              <a:rPr lang="en-US" sz="2600" i="1" dirty="0">
                <a:solidFill>
                  <a:schemeClr val="accent5">
                    <a:lumMod val="10000"/>
                  </a:schemeClr>
                </a:solidFill>
                <a:latin typeface="Arial" charset="0"/>
                <a:ea typeface="Arial" charset="0"/>
                <a:cs typeface="Arial" charset="0"/>
              </a:rPr>
              <a:t>equality between men and women…does not mean that women and men have to become the same, but that their rights, responsibilities and opportunities will not depend on whether they were born male or female.</a:t>
            </a:r>
          </a:p>
          <a:p>
            <a:pPr algn="ctr">
              <a:spcAft>
                <a:spcPts val="0"/>
              </a:spcAft>
            </a:pPr>
            <a:r>
              <a:rPr lang="en-US" sz="2600" i="1" u="sng" dirty="0">
                <a:solidFill>
                  <a:schemeClr val="accent5">
                    <a:lumMod val="10000"/>
                  </a:schemeClr>
                </a:solidFill>
                <a:latin typeface="Arial" charset="0"/>
                <a:ea typeface="Arial" charset="0"/>
                <a:cs typeface="Arial" charset="0"/>
              </a:rPr>
              <a:t>Gender equity</a:t>
            </a:r>
            <a:r>
              <a:rPr lang="en-US" sz="2600" i="1" dirty="0">
                <a:solidFill>
                  <a:schemeClr val="accent5">
                    <a:lumMod val="10000"/>
                  </a:schemeClr>
                </a:solidFill>
                <a:latin typeface="Arial" charset="0"/>
                <a:ea typeface="Arial" charset="0"/>
                <a:cs typeface="Arial" charset="0"/>
              </a:rPr>
              <a:t> </a:t>
            </a:r>
          </a:p>
          <a:p>
            <a:pPr algn="ctr">
              <a:spcAft>
                <a:spcPts val="0"/>
              </a:spcAft>
            </a:pPr>
            <a:r>
              <a:rPr lang="en-US" sz="2600" i="1" dirty="0">
                <a:solidFill>
                  <a:schemeClr val="accent5">
                    <a:lumMod val="10000"/>
                  </a:schemeClr>
                </a:solidFill>
                <a:latin typeface="Arial" charset="0"/>
                <a:ea typeface="Arial" charset="0"/>
                <a:cs typeface="Arial" charset="0"/>
              </a:rPr>
              <a:t>means fairness of treatment for men and women according to their respective needs. </a:t>
            </a:r>
          </a:p>
          <a:p>
            <a:endParaRPr lang="en-US" sz="2600" i="1" dirty="0">
              <a:solidFill>
                <a:schemeClr val="accent5">
                  <a:lumMod val="10000"/>
                </a:schemeClr>
              </a:solidFill>
              <a:latin typeface="Arial" charset="0"/>
              <a:ea typeface="Arial" charset="0"/>
              <a:cs typeface="Arial" charset="0"/>
            </a:endParaRPr>
          </a:p>
          <a:p>
            <a:r>
              <a:rPr lang="en-US" sz="2600" i="1" dirty="0">
                <a:solidFill>
                  <a:schemeClr val="accent5">
                    <a:lumMod val="10000"/>
                  </a:schemeClr>
                </a:solidFill>
                <a:latin typeface="Arial" charset="0"/>
                <a:ea typeface="Arial" charset="0"/>
                <a:cs typeface="Arial" charset="0"/>
              </a:rPr>
              <a:t>							(UNESCO)</a:t>
            </a:r>
          </a:p>
        </p:txBody>
      </p:sp>
    </p:spTree>
    <p:extLst>
      <p:ext uri="{BB962C8B-B14F-4D97-AF65-F5344CB8AC3E}">
        <p14:creationId xmlns:p14="http://schemas.microsoft.com/office/powerpoint/2010/main" val="1879550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214" y="3205655"/>
            <a:ext cx="11140967" cy="3518555"/>
          </a:xfrm>
          <a:prstGeom prst="rect">
            <a:avLst/>
          </a:prstGeom>
        </p:spPr>
      </p:pic>
      <p:sp>
        <p:nvSpPr>
          <p:cNvPr id="5" name="Text Placeholder 1"/>
          <p:cNvSpPr txBox="1">
            <a:spLocks/>
          </p:cNvSpPr>
          <p:nvPr/>
        </p:nvSpPr>
        <p:spPr>
          <a:xfrm>
            <a:off x="1401456" y="746749"/>
            <a:ext cx="8483600" cy="21827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4400" b="1" dirty="0">
                <a:solidFill>
                  <a:srgbClr val="FF0000"/>
                </a:solidFill>
              </a:rPr>
              <a:t>EQUALITY = the end goal</a:t>
            </a:r>
          </a:p>
          <a:p>
            <a:pPr algn="ctr"/>
            <a:r>
              <a:rPr lang="en-US" sz="4400" b="1" dirty="0">
                <a:solidFill>
                  <a:srgbClr val="FF0000"/>
                </a:solidFill>
              </a:rPr>
              <a:t>EQUITY = the means to get there</a:t>
            </a:r>
          </a:p>
        </p:txBody>
      </p:sp>
    </p:spTree>
    <p:extLst>
      <p:ext uri="{BB962C8B-B14F-4D97-AF65-F5344CB8AC3E}">
        <p14:creationId xmlns:p14="http://schemas.microsoft.com/office/powerpoint/2010/main" val="2798760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70C0"/>
                </a:solidFill>
              </a:rPr>
              <a:t>Wear the gender lens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0185" y="1597577"/>
            <a:ext cx="6179948" cy="2964366"/>
          </a:xfrm>
          <a:prstGeom prst="rect">
            <a:avLst/>
          </a:prstGeom>
        </p:spPr>
      </p:pic>
      <p:sp>
        <p:nvSpPr>
          <p:cNvPr id="4" name="Text Placeholder 1"/>
          <p:cNvSpPr txBox="1">
            <a:spLocks/>
          </p:cNvSpPr>
          <p:nvPr/>
        </p:nvSpPr>
        <p:spPr>
          <a:xfrm>
            <a:off x="1862668" y="4605867"/>
            <a:ext cx="8652933" cy="206586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dirty="0">
                <a:solidFill>
                  <a:schemeClr val="accent5">
                    <a:lumMod val="10000"/>
                  </a:schemeClr>
                </a:solidFill>
              </a:rPr>
              <a:t>It is the capacity to see in any phenomenon, project, programme or event differences between the situation for women and men, and determine whether or not these differences result in inequality</a:t>
            </a:r>
          </a:p>
          <a:p>
            <a:pPr algn="just"/>
            <a:endParaRPr lang="en-US" dirty="0">
              <a:solidFill>
                <a:schemeClr val="accent5">
                  <a:lumMod val="10000"/>
                </a:schemeClr>
              </a:solidFill>
            </a:endParaRPr>
          </a:p>
        </p:txBody>
      </p:sp>
      <p:pic>
        <p:nvPicPr>
          <p:cNvPr id="5" name="Billed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12852" y="249015"/>
            <a:ext cx="1464358" cy="721168"/>
          </a:xfrm>
          <a:prstGeom prst="rect">
            <a:avLst/>
          </a:prstGeom>
        </p:spPr>
      </p:pic>
    </p:spTree>
    <p:extLst>
      <p:ext uri="{BB962C8B-B14F-4D97-AF65-F5344CB8AC3E}">
        <p14:creationId xmlns:p14="http://schemas.microsoft.com/office/powerpoint/2010/main" val="2878470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p:tgtEl>
                                          <p:spTgt spid="4">
                                            <p:txEl>
                                              <p:pRg st="0" end="0"/>
                                            </p:txEl>
                                          </p:spTgt>
                                        </p:tgtEl>
                                        <p:attrNameLst>
                                          <p:attrName>ppt_y</p:attrName>
                                        </p:attrNameLst>
                                      </p:cBhvr>
                                      <p:tavLst>
                                        <p:tav tm="0">
                                          <p:val>
                                            <p:strVal val="#ppt_y+#ppt_h*1.125000"/>
                                          </p:val>
                                        </p:tav>
                                        <p:tav tm="100000">
                                          <p:val>
                                            <p:strVal val="#ppt_y"/>
                                          </p:val>
                                        </p:tav>
                                      </p:tavLst>
                                    </p:anim>
                                    <p:animEffect transition="in" filter="wipe(up)">
                                      <p:cBhvr>
                                        <p:cTn id="14"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p:cNvSpPr>
          <p:nvPr/>
        </p:nvSpPr>
        <p:spPr>
          <a:xfrm>
            <a:off x="4707468" y="1185334"/>
            <a:ext cx="5693833" cy="5401733"/>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dirty="0"/>
              <a:t> </a:t>
            </a:r>
            <a:r>
              <a:rPr lang="en-US" dirty="0">
                <a:solidFill>
                  <a:schemeClr val="accent5">
                    <a:lumMod val="10000"/>
                  </a:schemeClr>
                </a:solidFill>
              </a:rPr>
              <a:t>Out of 1,000 people, 504 are men and 496 are women (for every 100 girls, 107 boys are born, but males have a higher risk of dying than females)</a:t>
            </a:r>
          </a:p>
          <a:p>
            <a:pPr algn="just"/>
            <a:r>
              <a:rPr lang="en-US" dirty="0">
                <a:solidFill>
                  <a:schemeClr val="accent5">
                    <a:lumMod val="10000"/>
                  </a:schemeClr>
                </a:solidFill>
              </a:rPr>
              <a:t>Women are less likely than men to join the labor force and to work for pay </a:t>
            </a:r>
          </a:p>
          <a:p>
            <a:pPr algn="just"/>
            <a:r>
              <a:rPr lang="en-US" dirty="0">
                <a:solidFill>
                  <a:schemeClr val="accent5">
                    <a:lumMod val="10000"/>
                  </a:schemeClr>
                </a:solidFill>
              </a:rPr>
              <a:t>They are more likely to work part-time, in the informal sector, or in occupations that have lower pay</a:t>
            </a:r>
          </a:p>
          <a:p>
            <a:pPr algn="just"/>
            <a:r>
              <a:rPr lang="en-US" dirty="0">
                <a:solidFill>
                  <a:schemeClr val="accent5">
                    <a:lumMod val="10000"/>
                  </a:schemeClr>
                </a:solidFill>
              </a:rPr>
              <a:t>Gender inequality disempowers women and girls in ways that deprive them of their basic human rights</a:t>
            </a:r>
          </a:p>
          <a:p>
            <a:pPr algn="just"/>
            <a:endParaRPr lang="en-US" dirty="0"/>
          </a:p>
        </p:txBody>
      </p:sp>
      <p:sp>
        <p:nvSpPr>
          <p:cNvPr id="3" name="Title 2"/>
          <p:cNvSpPr txBox="1">
            <a:spLocks/>
          </p:cNvSpPr>
          <p:nvPr/>
        </p:nvSpPr>
        <p:spPr>
          <a:xfrm>
            <a:off x="3721100" y="406399"/>
            <a:ext cx="6680200" cy="5969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0070C0"/>
                </a:solidFill>
              </a:rPr>
              <a:t>Why?</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3889" t="4167" b="3646"/>
          <a:stretch/>
        </p:blipFill>
        <p:spPr>
          <a:xfrm>
            <a:off x="1587501" y="1947331"/>
            <a:ext cx="2713567" cy="2776308"/>
          </a:xfrm>
          <a:prstGeom prst="rect">
            <a:avLst/>
          </a:prstGeom>
        </p:spPr>
      </p:pic>
      <p:pic>
        <p:nvPicPr>
          <p:cNvPr id="5" name="Billed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12852" y="249015"/>
            <a:ext cx="1464358" cy="721168"/>
          </a:xfrm>
          <a:prstGeom prst="rect">
            <a:avLst/>
          </a:prstGeom>
        </p:spPr>
      </p:pic>
    </p:spTree>
    <p:extLst>
      <p:ext uri="{BB962C8B-B14F-4D97-AF65-F5344CB8AC3E}">
        <p14:creationId xmlns:p14="http://schemas.microsoft.com/office/powerpoint/2010/main" val="453144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linds(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linds(horizont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linds(horizont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dissolv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txBox="1">
            <a:spLocks/>
          </p:cNvSpPr>
          <p:nvPr/>
        </p:nvSpPr>
        <p:spPr bwMode="auto">
          <a:xfrm>
            <a:off x="4707468" y="999071"/>
            <a:ext cx="5693833" cy="54017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ts val="1200"/>
              </a:spcAft>
              <a:buClr>
                <a:schemeClr val="bg2"/>
              </a:buClr>
              <a:buSzPct val="60000"/>
              <a:defRPr sz="2400" b="0" kern="1200">
                <a:solidFill>
                  <a:srgbClr val="6C6C6C"/>
                </a:solidFill>
                <a:latin typeface="+mn-lt"/>
                <a:ea typeface="MS PGothic" panose="020B0600070205080204" pitchFamily="34" charset="-128"/>
                <a:cs typeface="MS PGothic" panose="020B0600070205080204" pitchFamily="34" charset="-128"/>
              </a:defRPr>
            </a:lvl1pPr>
            <a:lvl2pPr marL="228600" indent="-228600" algn="l" rtl="0" eaLnBrk="0" fontAlgn="base" hangingPunct="0">
              <a:spcBef>
                <a:spcPct val="0"/>
              </a:spcBef>
              <a:spcAft>
                <a:spcPts val="1200"/>
              </a:spcAft>
              <a:buClr>
                <a:schemeClr val="bg2"/>
              </a:buClr>
              <a:buSzPct val="100000"/>
              <a:buFont typeface="Arial"/>
              <a:buChar char="•"/>
              <a:defRPr sz="2400" kern="1200">
                <a:solidFill>
                  <a:srgbClr val="6C6C6C"/>
                </a:solidFill>
                <a:latin typeface="+mn-lt"/>
                <a:ea typeface="MS PGothic" panose="020B0600070205080204" pitchFamily="34" charset="-128"/>
                <a:cs typeface="+mn-cs"/>
              </a:defRPr>
            </a:lvl2pPr>
            <a:lvl3pPr marL="457200" indent="-228600" algn="l" rtl="0" eaLnBrk="0" fontAlgn="base" hangingPunct="0">
              <a:spcBef>
                <a:spcPct val="0"/>
              </a:spcBef>
              <a:spcAft>
                <a:spcPts val="1200"/>
              </a:spcAft>
              <a:buClr>
                <a:schemeClr val="bg2"/>
              </a:buClr>
              <a:buSzPct val="120000"/>
              <a:buFont typeface="Arial"/>
              <a:buChar char="•"/>
              <a:defRPr sz="2000" kern="1200">
                <a:solidFill>
                  <a:srgbClr val="6C6C6C"/>
                </a:solidFill>
                <a:latin typeface="+mn-lt"/>
                <a:ea typeface="MS PGothic" panose="020B0600070205080204" pitchFamily="34" charset="-128"/>
                <a:cs typeface="Geneva" charset="0"/>
              </a:defRPr>
            </a:lvl3pPr>
            <a:lvl4pPr marL="749300" indent="-228600" algn="l" rtl="0" eaLnBrk="0" fontAlgn="base" hangingPunct="0">
              <a:spcBef>
                <a:spcPct val="0"/>
              </a:spcBef>
              <a:spcAft>
                <a:spcPts val="1200"/>
              </a:spcAft>
              <a:buClr>
                <a:schemeClr val="bg2"/>
              </a:buClr>
              <a:buSzPct val="120000"/>
              <a:buFont typeface="Arial"/>
              <a:buChar char="•"/>
              <a:defRPr sz="2000" kern="1200">
                <a:solidFill>
                  <a:srgbClr val="6C6C6C"/>
                </a:solidFill>
                <a:latin typeface="+mn-lt"/>
                <a:ea typeface="Geneva" pitchFamily="-109" charset="-128"/>
                <a:cs typeface="Geneva" charset="0"/>
              </a:defRPr>
            </a:lvl4pPr>
            <a:lvl5pPr marL="1028700" indent="-228600" algn="l" rtl="0" eaLnBrk="0" fontAlgn="base" hangingPunct="0">
              <a:spcBef>
                <a:spcPct val="0"/>
              </a:spcBef>
              <a:spcAft>
                <a:spcPts val="1200"/>
              </a:spcAft>
              <a:buClr>
                <a:schemeClr val="bg2"/>
              </a:buClr>
              <a:buSzPct val="120000"/>
              <a:buFont typeface="Arial"/>
              <a:buChar char="•"/>
              <a:defRPr sz="2000" kern="1200">
                <a:solidFill>
                  <a:srgbClr val="6C6C6C"/>
                </a:solidFill>
                <a:latin typeface="+mn-lt"/>
                <a:ea typeface="Geneva" pitchFamily="-109" charset="-128"/>
                <a:cs typeface="Geneva" charset="0"/>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gn="just"/>
            <a:r>
              <a:rPr lang="en-US" dirty="0"/>
              <a:t>  </a:t>
            </a:r>
            <a:r>
              <a:rPr lang="en-US" dirty="0">
                <a:solidFill>
                  <a:schemeClr val="accent5">
                    <a:lumMod val="10000"/>
                  </a:schemeClr>
                </a:solidFill>
              </a:rPr>
              <a:t>This lack of opportunities for girls/women entails large economic costs for them, their households and their countries.</a:t>
            </a:r>
          </a:p>
          <a:p>
            <a:pPr marL="0" indent="0" algn="just"/>
            <a:r>
              <a:rPr lang="en-US" dirty="0">
                <a:solidFill>
                  <a:schemeClr val="accent5">
                    <a:lumMod val="10000"/>
                  </a:schemeClr>
                </a:solidFill>
              </a:rPr>
              <a:t>On a per capita basis, gender inequality in earnings could lead to losses in wealth of $23,620 per person globally. </a:t>
            </a:r>
          </a:p>
          <a:p>
            <a:pPr marL="0" indent="0" algn="just"/>
            <a:r>
              <a:rPr lang="en-US" dirty="0">
                <a:solidFill>
                  <a:schemeClr val="accent5">
                    <a:lumMod val="10000"/>
                  </a:schemeClr>
                </a:solidFill>
              </a:rPr>
              <a:t>The loss in human capital wealth due to gender inequality is estimated at $160.2 trillion if we simply assume that women would earn as much as men. This is about twice the value of GDP globally. Human capital wealth could increase by 21.7% globally, and total wealth by 14% with gender equality in earnings.</a:t>
            </a:r>
          </a:p>
          <a:p>
            <a:pPr marL="0" indent="0" algn="just"/>
            <a:endParaRPr lang="en-US" dirty="0"/>
          </a:p>
        </p:txBody>
      </p:sp>
      <p:pic>
        <p:nvPicPr>
          <p:cNvPr id="3" name="Billede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91525" y="249015"/>
            <a:ext cx="1464358" cy="721168"/>
          </a:xfrm>
          <a:prstGeom prst="rect">
            <a:avLst/>
          </a:prstGeom>
        </p:spPr>
      </p:pic>
      <p:sp>
        <p:nvSpPr>
          <p:cNvPr id="4" name="Title 2"/>
          <p:cNvSpPr txBox="1">
            <a:spLocks/>
          </p:cNvSpPr>
          <p:nvPr/>
        </p:nvSpPr>
        <p:spPr>
          <a:xfrm>
            <a:off x="3679060" y="406399"/>
            <a:ext cx="6680200" cy="5969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0070C0"/>
                </a:solidFill>
              </a:rPr>
              <a:t>Why?</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889" t="4167" b="3125"/>
          <a:stretch/>
        </p:blipFill>
        <p:spPr>
          <a:xfrm>
            <a:off x="1642535" y="1896533"/>
            <a:ext cx="2929467" cy="3014134"/>
          </a:xfrm>
          <a:prstGeom prst="rect">
            <a:avLst/>
          </a:prstGeom>
        </p:spPr>
      </p:pic>
    </p:spTree>
    <p:extLst>
      <p:ext uri="{BB962C8B-B14F-4D97-AF65-F5344CB8AC3E}">
        <p14:creationId xmlns:p14="http://schemas.microsoft.com/office/powerpoint/2010/main" val="92118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linds(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linds(horizont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ssolv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694821" y="274639"/>
            <a:ext cx="8605317" cy="75851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rgbClr val="0070C0"/>
                </a:solidFill>
              </a:rPr>
              <a:t>Gender inequality in South Sudan</a:t>
            </a:r>
            <a:endParaRPr lang="en-US" sz="3200" dirty="0">
              <a:solidFill>
                <a:srgbClr val="0070C0"/>
              </a:solidFill>
            </a:endParaRPr>
          </a:p>
        </p:txBody>
      </p:sp>
      <p:pic>
        <p:nvPicPr>
          <p:cNvPr id="3" name="Billede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91525" y="238505"/>
            <a:ext cx="1464358" cy="721168"/>
          </a:xfrm>
          <a:prstGeom prst="rect">
            <a:avLst/>
          </a:prstGeom>
        </p:spPr>
      </p:pic>
      <p:sp>
        <p:nvSpPr>
          <p:cNvPr id="4" name="Text Placeholder 2"/>
          <p:cNvSpPr txBox="1">
            <a:spLocks/>
          </p:cNvSpPr>
          <p:nvPr/>
        </p:nvSpPr>
        <p:spPr>
          <a:xfrm>
            <a:off x="945930" y="1208691"/>
            <a:ext cx="9869215" cy="5315684"/>
          </a:xfrm>
          <a:prstGeom prst="rect">
            <a:avLst/>
          </a:prstGeom>
          <a:noFill/>
          <a:ln>
            <a:noFill/>
          </a:ln>
        </p:spPr>
        <p:txBody>
          <a:bodyPr spcFirstLastPara="1" wrap="square" lIns="121900" tIns="121900" rIns="121900" bIns="121900" anchor="t" anchorCtr="0"/>
          <a:lstStyle>
            <a:defPPr marR="0" lvl="0" algn="l" rtl="0">
              <a:lnSpc>
                <a:spcPct val="100000"/>
              </a:lnSpc>
              <a:spcBef>
                <a:spcPts val="0"/>
              </a:spcBef>
              <a:spcAft>
                <a:spcPts val="0"/>
              </a:spcAft>
            </a:defPPr>
            <a:lvl1pPr marL="457200" marR="0" lvl="0" indent="-342900" algn="l" rtl="0">
              <a:lnSpc>
                <a:spcPct val="100000"/>
              </a:lnSpc>
              <a:spcBef>
                <a:spcPts val="600"/>
              </a:spcBef>
              <a:spcAft>
                <a:spcPts val="0"/>
              </a:spcAft>
              <a:buClr>
                <a:srgbClr val="FFB600"/>
              </a:buClr>
              <a:buSzPts val="1800"/>
              <a:buFont typeface="Raleway Light"/>
              <a:buChar char="●"/>
              <a:defRPr sz="1800" b="0" i="0" u="none" strike="noStrike" cap="none">
                <a:solidFill>
                  <a:srgbClr val="666666"/>
                </a:solidFill>
                <a:latin typeface="Raleway Light"/>
                <a:ea typeface="Raleway Light"/>
                <a:cs typeface="Raleway Light"/>
                <a:sym typeface="Raleway Light"/>
              </a:defRPr>
            </a:lvl1pPr>
            <a:lvl2pPr marL="914400" marR="0" lvl="1" indent="-342900" algn="l" rtl="0">
              <a:lnSpc>
                <a:spcPct val="100000"/>
              </a:lnSpc>
              <a:spcBef>
                <a:spcPts val="0"/>
              </a:spcBef>
              <a:spcAft>
                <a:spcPts val="0"/>
              </a:spcAft>
              <a:buClr>
                <a:srgbClr val="FFB600"/>
              </a:buClr>
              <a:buSzPts val="1800"/>
              <a:buFont typeface="Raleway Light"/>
              <a:buChar char="○"/>
              <a:defRPr sz="1800" b="0" i="0" u="none" strike="noStrike" cap="none">
                <a:solidFill>
                  <a:srgbClr val="666666"/>
                </a:solidFill>
                <a:latin typeface="Raleway Light"/>
                <a:ea typeface="Raleway Light"/>
                <a:cs typeface="Raleway Light"/>
                <a:sym typeface="Raleway Light"/>
              </a:defRPr>
            </a:lvl2pPr>
            <a:lvl3pPr marL="1371600" marR="0" lvl="2" indent="-342900" algn="l" rtl="0">
              <a:lnSpc>
                <a:spcPct val="100000"/>
              </a:lnSpc>
              <a:spcBef>
                <a:spcPts val="0"/>
              </a:spcBef>
              <a:spcAft>
                <a:spcPts val="0"/>
              </a:spcAft>
              <a:buClr>
                <a:srgbClr val="FFB600"/>
              </a:buClr>
              <a:buSzPts val="1800"/>
              <a:buFont typeface="Raleway Light"/>
              <a:buChar char="■"/>
              <a:defRPr sz="1800" b="0" i="0" u="none" strike="noStrike" cap="none">
                <a:solidFill>
                  <a:srgbClr val="666666"/>
                </a:solidFill>
                <a:latin typeface="Raleway Light"/>
                <a:ea typeface="Raleway Light"/>
                <a:cs typeface="Raleway Light"/>
                <a:sym typeface="Raleway Light"/>
              </a:defRPr>
            </a:lvl3pPr>
            <a:lvl4pPr marL="1828800" marR="0" lvl="3" indent="-342900" algn="l" rtl="0">
              <a:lnSpc>
                <a:spcPct val="100000"/>
              </a:lnSpc>
              <a:spcBef>
                <a:spcPts val="0"/>
              </a:spcBef>
              <a:spcAft>
                <a:spcPts val="0"/>
              </a:spcAft>
              <a:buClr>
                <a:srgbClr val="666666"/>
              </a:buClr>
              <a:buSzPts val="1800"/>
              <a:buFont typeface="Raleway Light"/>
              <a:buChar char="●"/>
              <a:defRPr sz="1800" b="0" i="0" u="none" strike="noStrike" cap="none">
                <a:solidFill>
                  <a:srgbClr val="666666"/>
                </a:solidFill>
                <a:latin typeface="Raleway Light"/>
                <a:ea typeface="Raleway Light"/>
                <a:cs typeface="Raleway Light"/>
                <a:sym typeface="Raleway Light"/>
              </a:defRPr>
            </a:lvl4pPr>
            <a:lvl5pPr marL="2286000" marR="0" lvl="4" indent="-342900" algn="l" rtl="0">
              <a:lnSpc>
                <a:spcPct val="100000"/>
              </a:lnSpc>
              <a:spcBef>
                <a:spcPts val="0"/>
              </a:spcBef>
              <a:spcAft>
                <a:spcPts val="0"/>
              </a:spcAft>
              <a:buClr>
                <a:srgbClr val="666666"/>
              </a:buClr>
              <a:buSzPts val="1800"/>
              <a:buFont typeface="Raleway Light"/>
              <a:buChar char="○"/>
              <a:defRPr sz="1800" b="0" i="0" u="none" strike="noStrike" cap="none">
                <a:solidFill>
                  <a:srgbClr val="666666"/>
                </a:solidFill>
                <a:latin typeface="Raleway Light"/>
                <a:ea typeface="Raleway Light"/>
                <a:cs typeface="Raleway Light"/>
                <a:sym typeface="Raleway Light"/>
              </a:defRPr>
            </a:lvl5pPr>
            <a:lvl6pPr marL="2743200" marR="0" lvl="5" indent="-342900" algn="l" rtl="0">
              <a:lnSpc>
                <a:spcPct val="100000"/>
              </a:lnSpc>
              <a:spcBef>
                <a:spcPts val="0"/>
              </a:spcBef>
              <a:spcAft>
                <a:spcPts val="0"/>
              </a:spcAft>
              <a:buClr>
                <a:srgbClr val="666666"/>
              </a:buClr>
              <a:buSzPts val="1800"/>
              <a:buFont typeface="Raleway Light"/>
              <a:buChar char="■"/>
              <a:defRPr sz="1800" b="0" i="0" u="none" strike="noStrike" cap="none">
                <a:solidFill>
                  <a:srgbClr val="666666"/>
                </a:solidFill>
                <a:latin typeface="Raleway Light"/>
                <a:ea typeface="Raleway Light"/>
                <a:cs typeface="Raleway Light"/>
                <a:sym typeface="Raleway Light"/>
              </a:defRPr>
            </a:lvl6pPr>
            <a:lvl7pPr marL="3200400" marR="0" lvl="6" indent="-342900" algn="l" rtl="0">
              <a:lnSpc>
                <a:spcPct val="100000"/>
              </a:lnSpc>
              <a:spcBef>
                <a:spcPts val="0"/>
              </a:spcBef>
              <a:spcAft>
                <a:spcPts val="0"/>
              </a:spcAft>
              <a:buClr>
                <a:srgbClr val="666666"/>
              </a:buClr>
              <a:buSzPts val="1800"/>
              <a:buFont typeface="Raleway Light"/>
              <a:buChar char="●"/>
              <a:defRPr sz="1800" b="0" i="0" u="none" strike="noStrike" cap="none">
                <a:solidFill>
                  <a:srgbClr val="666666"/>
                </a:solidFill>
                <a:latin typeface="Raleway Light"/>
                <a:ea typeface="Raleway Light"/>
                <a:cs typeface="Raleway Light"/>
                <a:sym typeface="Raleway Light"/>
              </a:defRPr>
            </a:lvl7pPr>
            <a:lvl8pPr marL="3657600" marR="0" lvl="7" indent="-342900" algn="l" rtl="0">
              <a:lnSpc>
                <a:spcPct val="100000"/>
              </a:lnSpc>
              <a:spcBef>
                <a:spcPts val="0"/>
              </a:spcBef>
              <a:spcAft>
                <a:spcPts val="0"/>
              </a:spcAft>
              <a:buClr>
                <a:srgbClr val="666666"/>
              </a:buClr>
              <a:buSzPts val="1800"/>
              <a:buFont typeface="Raleway Light"/>
              <a:buChar char="○"/>
              <a:defRPr sz="1800" b="0" i="0" u="none" strike="noStrike" cap="none">
                <a:solidFill>
                  <a:srgbClr val="666666"/>
                </a:solidFill>
                <a:latin typeface="Raleway Light"/>
                <a:ea typeface="Raleway Light"/>
                <a:cs typeface="Raleway Light"/>
                <a:sym typeface="Raleway Light"/>
              </a:defRPr>
            </a:lvl8pPr>
            <a:lvl9pPr marL="4114800" marR="0" lvl="8" indent="-342900" algn="l" rtl="0">
              <a:lnSpc>
                <a:spcPct val="100000"/>
              </a:lnSpc>
              <a:spcBef>
                <a:spcPts val="0"/>
              </a:spcBef>
              <a:spcAft>
                <a:spcPts val="0"/>
              </a:spcAft>
              <a:buClr>
                <a:srgbClr val="666666"/>
              </a:buClr>
              <a:buSzPts val="1800"/>
              <a:buFont typeface="Raleway Light"/>
              <a:buChar char="■"/>
              <a:defRPr sz="1800" b="0" i="0" u="none" strike="noStrike" cap="none">
                <a:solidFill>
                  <a:srgbClr val="666666"/>
                </a:solidFill>
                <a:latin typeface="Raleway Light"/>
                <a:ea typeface="Raleway Light"/>
                <a:cs typeface="Raleway Light"/>
                <a:sym typeface="Raleway Light"/>
              </a:defRPr>
            </a:lvl9pPr>
          </a:lstStyle>
          <a:p>
            <a:pPr algn="just"/>
            <a:r>
              <a:rPr lang="en-US" sz="2133" dirty="0">
                <a:solidFill>
                  <a:schemeClr val="tx1"/>
                </a:solidFill>
              </a:rPr>
              <a:t>Even during ‘peace time’, approximately 60% women report having experienced GBV; </a:t>
            </a:r>
            <a:r>
              <a:rPr lang="en-US" sz="2133" b="1" dirty="0">
                <a:solidFill>
                  <a:schemeClr val="tx1"/>
                </a:solidFill>
              </a:rPr>
              <a:t>53% perpetrated by intimate partner</a:t>
            </a:r>
            <a:r>
              <a:rPr lang="en-US" sz="2133" dirty="0">
                <a:solidFill>
                  <a:schemeClr val="tx1"/>
                </a:solidFill>
              </a:rPr>
              <a:t> (GBVIMS, 2019)</a:t>
            </a:r>
          </a:p>
          <a:p>
            <a:pPr marL="114300" indent="0" algn="just">
              <a:buNone/>
            </a:pPr>
            <a:endParaRPr lang="en-US" sz="2133" dirty="0">
              <a:solidFill>
                <a:schemeClr val="tx1"/>
              </a:solidFill>
            </a:endParaRPr>
          </a:p>
          <a:p>
            <a:r>
              <a:rPr lang="en-US" sz="2133" dirty="0">
                <a:solidFill>
                  <a:schemeClr val="tx1"/>
                </a:solidFill>
              </a:rPr>
              <a:t>Women of childbearing age (15-49 years old) constitute about 24 per cent of the total population</a:t>
            </a:r>
          </a:p>
          <a:p>
            <a:endParaRPr lang="en-US" sz="2133" dirty="0">
              <a:solidFill>
                <a:schemeClr val="tx1"/>
              </a:solidFill>
            </a:endParaRPr>
          </a:p>
          <a:p>
            <a:pPr algn="just"/>
            <a:r>
              <a:rPr lang="en-US" sz="2133" dirty="0">
                <a:solidFill>
                  <a:schemeClr val="tx1"/>
                </a:solidFill>
              </a:rPr>
              <a:t>4 out 10 girls married of before the age of 18; the risk of child marriage will increase as the economic hardships unfold in the aftermath of COVID-19</a:t>
            </a:r>
          </a:p>
          <a:p>
            <a:pPr algn="just"/>
            <a:endParaRPr lang="en-US" sz="2133" dirty="0">
              <a:solidFill>
                <a:schemeClr val="tx1"/>
              </a:solidFill>
            </a:endParaRPr>
          </a:p>
          <a:p>
            <a:r>
              <a:rPr lang="en-US" sz="2133" dirty="0">
                <a:solidFill>
                  <a:schemeClr val="tx1"/>
                </a:solidFill>
              </a:rPr>
              <a:t>Women survivors of physical or sexual abuse are twice as likely to have an abortion; nearly doubles their likelihood of falling into depression – with 60% women in SS facing this risk, </a:t>
            </a:r>
            <a:r>
              <a:rPr lang="en-US" sz="2133" b="1" dirty="0">
                <a:solidFill>
                  <a:schemeClr val="tx1"/>
                </a:solidFill>
              </a:rPr>
              <a:t>approx. 3 million women at risk</a:t>
            </a:r>
          </a:p>
        </p:txBody>
      </p:sp>
    </p:spTree>
    <p:extLst>
      <p:ext uri="{BB962C8B-B14F-4D97-AF65-F5344CB8AC3E}">
        <p14:creationId xmlns:p14="http://schemas.microsoft.com/office/powerpoint/2010/main" val="5520884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4813" y="1169316"/>
            <a:ext cx="9059321" cy="1212665"/>
          </a:xfrm>
          <a:prstGeom prst="rect">
            <a:avLst/>
          </a:prstGeom>
        </p:spPr>
      </p:pic>
      <p:sp>
        <p:nvSpPr>
          <p:cNvPr id="3" name="Title 2"/>
          <p:cNvSpPr txBox="1">
            <a:spLocks/>
          </p:cNvSpPr>
          <p:nvPr/>
        </p:nvSpPr>
        <p:spPr>
          <a:xfrm>
            <a:off x="1599909" y="419100"/>
            <a:ext cx="8906933" cy="5969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solidFill>
                  <a:srgbClr val="0070C0"/>
                </a:solidFill>
              </a:rPr>
              <a:t>Sex Vs Gender</a:t>
            </a:r>
            <a:endParaRPr lang="en-US" b="1" dirty="0">
              <a:solidFill>
                <a:srgbClr val="0070C0"/>
              </a:solidFill>
            </a:endParaRPr>
          </a:p>
        </p:txBody>
      </p:sp>
      <p:sp>
        <p:nvSpPr>
          <p:cNvPr id="4" name="Text Placeholder 1"/>
          <p:cNvSpPr txBox="1">
            <a:spLocks/>
          </p:cNvSpPr>
          <p:nvPr/>
        </p:nvSpPr>
        <p:spPr>
          <a:xfrm>
            <a:off x="1574813" y="2574783"/>
            <a:ext cx="9059321" cy="4198552"/>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a:solidFill>
                  <a:schemeClr val="accent5">
                    <a:lumMod val="10000"/>
                  </a:schemeClr>
                </a:solidFill>
              </a:rPr>
              <a:t>Sex</a:t>
            </a:r>
            <a:r>
              <a:rPr lang="en-US">
                <a:solidFill>
                  <a:schemeClr val="accent5">
                    <a:lumMod val="10000"/>
                  </a:schemeClr>
                </a:solidFill>
              </a:rPr>
              <a:t> refers to biological, physical and physiological characteristics that distinguish men and women.</a:t>
            </a:r>
          </a:p>
          <a:p>
            <a:pPr marL="0" indent="0">
              <a:buFont typeface="Arial" panose="020B0604020202020204" pitchFamily="34" charset="0"/>
              <a:buNone/>
            </a:pPr>
            <a:r>
              <a:rPr lang="en-US" b="1">
                <a:solidFill>
                  <a:schemeClr val="accent5">
                    <a:lumMod val="10000"/>
                  </a:schemeClr>
                </a:solidFill>
              </a:rPr>
              <a:t>Gender</a:t>
            </a:r>
            <a:r>
              <a:rPr lang="en-US">
                <a:solidFill>
                  <a:schemeClr val="accent5">
                    <a:lumMod val="10000"/>
                  </a:schemeClr>
                </a:solidFill>
              </a:rPr>
              <a:t> refers to: </a:t>
            </a:r>
          </a:p>
          <a:p>
            <a:r>
              <a:rPr lang="en-US">
                <a:solidFill>
                  <a:schemeClr val="accent5">
                    <a:lumMod val="10000"/>
                  </a:schemeClr>
                </a:solidFill>
              </a:rPr>
              <a:t>The social construction of masculinity and femininity;</a:t>
            </a:r>
          </a:p>
          <a:p>
            <a:r>
              <a:rPr lang="en-US">
                <a:solidFill>
                  <a:schemeClr val="accent5">
                    <a:lumMod val="10000"/>
                  </a:schemeClr>
                </a:solidFill>
              </a:rPr>
              <a:t>Includes an analysis of norms, roles and relationships of and between groups;</a:t>
            </a:r>
          </a:p>
          <a:p>
            <a:r>
              <a:rPr lang="en-US">
                <a:solidFill>
                  <a:schemeClr val="accent5">
                    <a:lumMod val="10000"/>
                  </a:schemeClr>
                </a:solidFill>
              </a:rPr>
              <a:t>Changes over time, and varies between societies;</a:t>
            </a:r>
          </a:p>
          <a:p>
            <a:r>
              <a:rPr lang="en-US">
                <a:solidFill>
                  <a:schemeClr val="accent5">
                    <a:lumMod val="10000"/>
                  </a:schemeClr>
                </a:solidFill>
              </a:rPr>
              <a:t>Reflects a system of power relations and dynamics, and influences access to resources, power, privileges and status</a:t>
            </a:r>
          </a:p>
          <a:p>
            <a:r>
              <a:rPr lang="en-US">
                <a:solidFill>
                  <a:schemeClr val="accent5">
                    <a:lumMod val="10000"/>
                  </a:schemeClr>
                </a:solidFill>
              </a:rPr>
              <a:t>Gender interacts with other characteristics such as age, class, race, ethnicity etc.</a:t>
            </a:r>
          </a:p>
          <a:p>
            <a:endParaRPr lang="en-US" dirty="0">
              <a:solidFill>
                <a:schemeClr val="accent5">
                  <a:lumMod val="10000"/>
                </a:schemeClr>
              </a:solidFill>
            </a:endParaRPr>
          </a:p>
        </p:txBody>
      </p:sp>
      <p:pic>
        <p:nvPicPr>
          <p:cNvPr id="5" name="Billed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91525" y="238505"/>
            <a:ext cx="1464358" cy="721168"/>
          </a:xfrm>
          <a:prstGeom prst="rect">
            <a:avLst/>
          </a:prstGeom>
        </p:spPr>
      </p:pic>
    </p:spTree>
    <p:extLst>
      <p:ext uri="{BB962C8B-B14F-4D97-AF65-F5344CB8AC3E}">
        <p14:creationId xmlns:p14="http://schemas.microsoft.com/office/powerpoint/2010/main" val="2964999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p:tgtEl>
                                          <p:spTgt spid="4">
                                            <p:txEl>
                                              <p:pRg st="1" end="1"/>
                                            </p:txEl>
                                          </p:spTgt>
                                        </p:tgtEl>
                                        <p:attrNameLst>
                                          <p:attrName>ppt_y</p:attrName>
                                        </p:attrNameLst>
                                      </p:cBhvr>
                                      <p:tavLst>
                                        <p:tav tm="0">
                                          <p:val>
                                            <p:strVal val="#ppt_y+#ppt_h*1.125000"/>
                                          </p:val>
                                        </p:tav>
                                        <p:tav tm="100000">
                                          <p:val>
                                            <p:strVal val="#ppt_y"/>
                                          </p:val>
                                        </p:tav>
                                      </p:tavLst>
                                    </p:anim>
                                    <p:animEffect transition="in" filter="wipe(up)">
                                      <p:cBhvr>
                                        <p:cTn id="20" dur="500"/>
                                        <p:tgtEl>
                                          <p:spTgt spid="4">
                                            <p:txEl>
                                              <p:pRg st="1" end="1"/>
                                            </p:txEl>
                                          </p:spTgt>
                                        </p:tgtEl>
                                      </p:cBhvr>
                                    </p:animEffect>
                                  </p:childTnLst>
                                </p:cTn>
                              </p:par>
                              <p:par>
                                <p:cTn id="21" presetID="12" presetClass="entr" presetSubtype="4" fill="hold" nodeType="with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additive="base">
                                        <p:cTn id="23" dur="500"/>
                                        <p:tgtEl>
                                          <p:spTgt spid="4">
                                            <p:txEl>
                                              <p:pRg st="2" end="2"/>
                                            </p:txEl>
                                          </p:spTgt>
                                        </p:tgtEl>
                                        <p:attrNameLst>
                                          <p:attrName>ppt_y</p:attrName>
                                        </p:attrNameLst>
                                      </p:cBhvr>
                                      <p:tavLst>
                                        <p:tav tm="0">
                                          <p:val>
                                            <p:strVal val="#ppt_y+#ppt_h*1.125000"/>
                                          </p:val>
                                        </p:tav>
                                        <p:tav tm="100000">
                                          <p:val>
                                            <p:strVal val="#ppt_y"/>
                                          </p:val>
                                        </p:tav>
                                      </p:tavLst>
                                    </p:anim>
                                    <p:animEffect transition="in" filter="wipe(up)">
                                      <p:cBhvr>
                                        <p:cTn id="24" dur="500"/>
                                        <p:tgtEl>
                                          <p:spTgt spid="4">
                                            <p:txEl>
                                              <p:pRg st="2" end="2"/>
                                            </p:txEl>
                                          </p:spTgt>
                                        </p:tgtEl>
                                      </p:cBhvr>
                                    </p:animEffect>
                                  </p:childTnLst>
                                </p:cTn>
                              </p:par>
                              <p:par>
                                <p:cTn id="25" presetID="12" presetClass="entr" presetSubtype="4" fill="hold" nodeType="with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 calcmode="lin" valueType="num">
                                      <p:cBhvr additive="base">
                                        <p:cTn id="27" dur="500"/>
                                        <p:tgtEl>
                                          <p:spTgt spid="4">
                                            <p:txEl>
                                              <p:pRg st="3" end="3"/>
                                            </p:txEl>
                                          </p:spTgt>
                                        </p:tgtEl>
                                        <p:attrNameLst>
                                          <p:attrName>ppt_y</p:attrName>
                                        </p:attrNameLst>
                                      </p:cBhvr>
                                      <p:tavLst>
                                        <p:tav tm="0">
                                          <p:val>
                                            <p:strVal val="#ppt_y+#ppt_h*1.125000"/>
                                          </p:val>
                                        </p:tav>
                                        <p:tav tm="100000">
                                          <p:val>
                                            <p:strVal val="#ppt_y"/>
                                          </p:val>
                                        </p:tav>
                                      </p:tavLst>
                                    </p:anim>
                                    <p:animEffect transition="in" filter="wipe(up)">
                                      <p:cBhvr>
                                        <p:cTn id="28" dur="500"/>
                                        <p:tgtEl>
                                          <p:spTgt spid="4">
                                            <p:txEl>
                                              <p:pRg st="3" end="3"/>
                                            </p:txEl>
                                          </p:spTgt>
                                        </p:tgtEl>
                                      </p:cBhvr>
                                    </p:animEffect>
                                  </p:childTnLst>
                                </p:cTn>
                              </p:par>
                              <p:par>
                                <p:cTn id="29" presetID="12" presetClass="entr" presetSubtype="4" fill="hold" nodeType="with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p:tgtEl>
                                          <p:spTgt spid="4">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4">
                                            <p:txEl>
                                              <p:pRg st="4" end="4"/>
                                            </p:txEl>
                                          </p:spTgt>
                                        </p:tgtEl>
                                      </p:cBhvr>
                                    </p:animEffect>
                                  </p:childTnLst>
                                </p:cTn>
                              </p:par>
                              <p:par>
                                <p:cTn id="33" presetID="12" presetClass="entr" presetSubtype="4" fill="hold" nodeType="with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additive="base">
                                        <p:cTn id="35" dur="500"/>
                                        <p:tgtEl>
                                          <p:spTgt spid="4">
                                            <p:txEl>
                                              <p:pRg st="5" end="5"/>
                                            </p:txEl>
                                          </p:spTgt>
                                        </p:tgtEl>
                                        <p:attrNameLst>
                                          <p:attrName>ppt_y</p:attrName>
                                        </p:attrNameLst>
                                      </p:cBhvr>
                                      <p:tavLst>
                                        <p:tav tm="0">
                                          <p:val>
                                            <p:strVal val="#ppt_y+#ppt_h*1.125000"/>
                                          </p:val>
                                        </p:tav>
                                        <p:tav tm="100000">
                                          <p:val>
                                            <p:strVal val="#ppt_y"/>
                                          </p:val>
                                        </p:tav>
                                      </p:tavLst>
                                    </p:anim>
                                    <p:animEffect transition="in" filter="wipe(up)">
                                      <p:cBhvr>
                                        <p:cTn id="36" dur="500"/>
                                        <p:tgtEl>
                                          <p:spTgt spid="4">
                                            <p:txEl>
                                              <p:pRg st="5" end="5"/>
                                            </p:txEl>
                                          </p:spTgt>
                                        </p:tgtEl>
                                      </p:cBhvr>
                                    </p:animEffect>
                                  </p:childTnLst>
                                </p:cTn>
                              </p:par>
                              <p:par>
                                <p:cTn id="37" presetID="12" presetClass="entr" presetSubtype="4" fill="hold" nodeType="withEffect">
                                  <p:stCondLst>
                                    <p:cond delay="0"/>
                                  </p:stCondLst>
                                  <p:childTnLst>
                                    <p:set>
                                      <p:cBhvr>
                                        <p:cTn id="38" dur="1" fill="hold">
                                          <p:stCondLst>
                                            <p:cond delay="0"/>
                                          </p:stCondLst>
                                        </p:cTn>
                                        <p:tgtEl>
                                          <p:spTgt spid="4">
                                            <p:txEl>
                                              <p:pRg st="6" end="6"/>
                                            </p:txEl>
                                          </p:spTgt>
                                        </p:tgtEl>
                                        <p:attrNameLst>
                                          <p:attrName>style.visibility</p:attrName>
                                        </p:attrNameLst>
                                      </p:cBhvr>
                                      <p:to>
                                        <p:strVal val="visible"/>
                                      </p:to>
                                    </p:set>
                                    <p:anim calcmode="lin" valueType="num">
                                      <p:cBhvr additive="base">
                                        <p:cTn id="39" dur="500"/>
                                        <p:tgtEl>
                                          <p:spTgt spid="4">
                                            <p:txEl>
                                              <p:pRg st="6" end="6"/>
                                            </p:txEl>
                                          </p:spTgt>
                                        </p:tgtEl>
                                        <p:attrNameLst>
                                          <p:attrName>ppt_y</p:attrName>
                                        </p:attrNameLst>
                                      </p:cBhvr>
                                      <p:tavLst>
                                        <p:tav tm="0">
                                          <p:val>
                                            <p:strVal val="#ppt_y+#ppt_h*1.125000"/>
                                          </p:val>
                                        </p:tav>
                                        <p:tav tm="100000">
                                          <p:val>
                                            <p:strVal val="#ppt_y"/>
                                          </p:val>
                                        </p:tav>
                                      </p:tavLst>
                                    </p:anim>
                                    <p:animEffect transition="in" filter="wipe(up)">
                                      <p:cBhvr>
                                        <p:cTn id="40"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12524</TotalTime>
  <Words>1740</Words>
  <Application>Microsoft Office PowerPoint</Application>
  <PresentationFormat>Widescreen</PresentationFormat>
  <Paragraphs>164</Paragraphs>
  <Slides>25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Calibri</vt:lpstr>
      <vt:lpstr>Calibri Light</vt:lpstr>
      <vt:lpstr>Myriad Pro</vt:lpstr>
      <vt:lpstr>Myriad Pro Light</vt:lpstr>
      <vt:lpstr>MyriadPro-Regular</vt:lpstr>
      <vt:lpstr>Raleway Light</vt:lpstr>
      <vt:lpstr>Office Theme</vt:lpstr>
      <vt:lpstr>Gender sensitive Reporting</vt:lpstr>
      <vt:lpstr>PowerPoint Presentation</vt:lpstr>
      <vt:lpstr>  Gender equality is …</vt:lpstr>
      <vt:lpstr>PowerPoint Presentation</vt:lpstr>
      <vt:lpstr>Wear the gender lens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5Ws of Gender-Sensitive Journalism</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Action</dc:title>
  <dc:creator>Shruti Upadhyay</dc:creator>
  <cp:lastModifiedBy>Paul Jimbo Odera (pjodera@INTERNEWS.ORG)</cp:lastModifiedBy>
  <cp:revision>51</cp:revision>
  <dcterms:created xsi:type="dcterms:W3CDTF">2019-11-14T13:02:03Z</dcterms:created>
  <dcterms:modified xsi:type="dcterms:W3CDTF">2020-06-11T05:21:58Z</dcterms:modified>
</cp:coreProperties>
</file>