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14"/>
  </p:notesMasterIdLst>
  <p:sldIdLst>
    <p:sldId id="322" r:id="rId2"/>
    <p:sldId id="326" r:id="rId3"/>
    <p:sldId id="328" r:id="rId4"/>
    <p:sldId id="329" r:id="rId5"/>
    <p:sldId id="330" r:id="rId6"/>
    <p:sldId id="331" r:id="rId7"/>
    <p:sldId id="306" r:id="rId8"/>
    <p:sldId id="307" r:id="rId9"/>
    <p:sldId id="308" r:id="rId10"/>
    <p:sldId id="309" r:id="rId11"/>
    <p:sldId id="310" r:id="rId12"/>
    <p:sldId id="31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man Qassis" initials="IQ"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6436" autoAdjust="0"/>
    <p:restoredTop sz="98289" autoAdjust="0"/>
  </p:normalViewPr>
  <p:slideViewPr>
    <p:cSldViewPr snapToGrid="0">
      <p:cViewPr varScale="1">
        <p:scale>
          <a:sx n="72" d="100"/>
          <a:sy n="72" d="100"/>
        </p:scale>
        <p:origin x="-1272" y="-9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0A1B00-7C71-49AF-88BE-4649EBC3256B}" type="datetimeFigureOut">
              <a:rPr lang="es-CO" smtClean="0"/>
              <a:pPr/>
              <a:t>15/10/2021</a:t>
            </a:fld>
            <a:endParaRPr lang="es-C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0D48C3-3441-4238-8C64-8E5123D22956}" type="slidenum">
              <a:rPr lang="es-CO" smtClean="0"/>
              <a:pPr/>
              <a:t>‹#›</a:t>
            </a:fld>
            <a:endParaRPr lang="es-CO"/>
          </a:p>
        </p:txBody>
      </p:sp>
    </p:spTree>
    <p:extLst>
      <p:ext uri="{BB962C8B-B14F-4D97-AF65-F5344CB8AC3E}">
        <p14:creationId xmlns="" xmlns:p14="http://schemas.microsoft.com/office/powerpoint/2010/main" val="1261048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fr-FR" sz="1000" dirty="0"/>
          </a:p>
        </p:txBody>
      </p:sp>
      <p:sp>
        <p:nvSpPr>
          <p:cNvPr id="4" name="Slide Number Placeholder 3"/>
          <p:cNvSpPr>
            <a:spLocks noGrp="1"/>
          </p:cNvSpPr>
          <p:nvPr>
            <p:ph type="sldNum" sz="quarter" idx="10"/>
          </p:nvPr>
        </p:nvSpPr>
        <p:spPr/>
        <p:txBody>
          <a:bodyPr/>
          <a:lstStyle/>
          <a:p>
            <a:fld id="{518D3D40-6585-48A5-BDD2-C00107BF2592}" type="slidenum">
              <a:rPr lang="en-US" smtClean="0"/>
              <a:pPr/>
              <a:t>1</a:t>
            </a:fld>
            <a:endParaRPr lang="en-US"/>
          </a:p>
        </p:txBody>
      </p:sp>
    </p:spTree>
    <p:extLst>
      <p:ext uri="{BB962C8B-B14F-4D97-AF65-F5344CB8AC3E}">
        <p14:creationId xmlns:p14="http://schemas.microsoft.com/office/powerpoint/2010/main" xmlns="" val="1524018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g98d454d4e8_4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4" name="Google Shape;314;g98d454d4e8_4_41:notes"/>
          <p:cNvSpPr txBox="1">
            <a:spLocks noGrp="1"/>
          </p:cNvSpPr>
          <p:nvPr>
            <p:ph type="body" idx="1"/>
          </p:nvPr>
        </p:nvSpPr>
        <p:spPr>
          <a:xfrm>
            <a:off x="685800" y="4343400"/>
            <a:ext cx="5486400" cy="411482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5" name="Google Shape;315;g98d454d4e8_4_41:notes"/>
          <p:cNvSpPr txBox="1">
            <a:spLocks noGrp="1"/>
          </p:cNvSpPr>
          <p:nvPr>
            <p:ph type="sldNum" idx="12"/>
          </p:nvPr>
        </p:nvSpPr>
        <p:spPr>
          <a:xfrm>
            <a:off x="3884613" y="8685213"/>
            <a:ext cx="2971800" cy="457233"/>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pPr marL="0" lvl="0" indent="0" algn="r" rtl="0">
                <a:spcBef>
                  <a:spcPts val="0"/>
                </a:spcBef>
                <a:spcAft>
                  <a:spcPts val="0"/>
                </a:spcAft>
                <a:buClr>
                  <a:srgbClr val="000000"/>
                </a:buClr>
                <a:buSzPts val="1200"/>
                <a:buFont typeface="Arial"/>
                <a:buNone/>
              </a:pPr>
              <a:t>11</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98d454d4e8_4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98d454d4e8_4_49:notes"/>
          <p:cNvSpPr txBox="1">
            <a:spLocks noGrp="1"/>
          </p:cNvSpPr>
          <p:nvPr>
            <p:ph type="body" idx="1"/>
          </p:nvPr>
        </p:nvSpPr>
        <p:spPr>
          <a:xfrm>
            <a:off x="685800" y="4343400"/>
            <a:ext cx="5486400" cy="411482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2" name="Google Shape;322;g98d454d4e8_4_49:notes"/>
          <p:cNvSpPr txBox="1">
            <a:spLocks noGrp="1"/>
          </p:cNvSpPr>
          <p:nvPr>
            <p:ph type="sldNum" idx="12"/>
          </p:nvPr>
        </p:nvSpPr>
        <p:spPr>
          <a:xfrm>
            <a:off x="3884613" y="8685213"/>
            <a:ext cx="2971800" cy="457233"/>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pPr marL="0" lvl="0" indent="0" algn="r" rtl="0">
                <a:spcBef>
                  <a:spcPts val="0"/>
                </a:spcBef>
                <a:spcAft>
                  <a:spcPts val="0"/>
                </a:spcAft>
                <a:buClr>
                  <a:srgbClr val="000000"/>
                </a:buClr>
                <a:buSzPts val="1200"/>
                <a:buFont typeface="Arial"/>
                <a:buNone/>
              </a:pPr>
              <a:t>12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98d454d4e8_4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3" name="Google Shape;293;g98d454d4e8_4_17:notes"/>
          <p:cNvSpPr txBox="1">
            <a:spLocks noGrp="1"/>
          </p:cNvSpPr>
          <p:nvPr>
            <p:ph type="body" idx="1"/>
          </p:nvPr>
        </p:nvSpPr>
        <p:spPr>
          <a:xfrm>
            <a:off x="685800" y="4343400"/>
            <a:ext cx="5486400" cy="411482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95959"/>
              </a:buClr>
              <a:buSzPts val="1200"/>
              <a:buFont typeface="Arial"/>
              <a:buNone/>
            </a:pPr>
            <a:endParaRPr/>
          </a:p>
        </p:txBody>
      </p:sp>
      <p:sp>
        <p:nvSpPr>
          <p:cNvPr id="294" name="Google Shape;294;g98d454d4e8_4_17:notes"/>
          <p:cNvSpPr txBox="1">
            <a:spLocks noGrp="1"/>
          </p:cNvSpPr>
          <p:nvPr>
            <p:ph type="sldNum" idx="12"/>
          </p:nvPr>
        </p:nvSpPr>
        <p:spPr>
          <a:xfrm>
            <a:off x="3884613" y="8685213"/>
            <a:ext cx="2971800" cy="457233"/>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pPr marL="0" lvl="0" indent="0" algn="r" rtl="0">
                <a:lnSpc>
                  <a:spcPct val="100000"/>
                </a:lnSpc>
                <a:spcBef>
                  <a:spcPts val="0"/>
                </a:spcBef>
                <a:spcAft>
                  <a:spcPts val="0"/>
                </a:spcAft>
                <a:buSzPts val="1400"/>
                <a:buNone/>
              </a:pPr>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98d454d4e8_4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3" name="Google Shape;293;g98d454d4e8_4_17:notes"/>
          <p:cNvSpPr txBox="1">
            <a:spLocks noGrp="1"/>
          </p:cNvSpPr>
          <p:nvPr>
            <p:ph type="body" idx="1"/>
          </p:nvPr>
        </p:nvSpPr>
        <p:spPr>
          <a:xfrm>
            <a:off x="685800" y="4343400"/>
            <a:ext cx="5486400" cy="411482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95959"/>
              </a:buClr>
              <a:buSzPts val="1200"/>
              <a:buFont typeface="Arial"/>
              <a:buNone/>
            </a:pPr>
            <a:endParaRPr/>
          </a:p>
        </p:txBody>
      </p:sp>
      <p:sp>
        <p:nvSpPr>
          <p:cNvPr id="294" name="Google Shape;294;g98d454d4e8_4_17:notes"/>
          <p:cNvSpPr txBox="1">
            <a:spLocks noGrp="1"/>
          </p:cNvSpPr>
          <p:nvPr>
            <p:ph type="sldNum" idx="12"/>
          </p:nvPr>
        </p:nvSpPr>
        <p:spPr>
          <a:xfrm>
            <a:off x="3884613" y="8685213"/>
            <a:ext cx="2971800" cy="457233"/>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pPr marL="0" lvl="0" indent="0" algn="r" rtl="0">
                <a:lnSpc>
                  <a:spcPct val="100000"/>
                </a:lnSpc>
                <a:spcBef>
                  <a:spcPts val="0"/>
                </a:spcBef>
                <a:spcAft>
                  <a:spcPts val="0"/>
                </a:spcAft>
                <a:buSzPts val="1400"/>
                <a:buNone/>
              </a:pPr>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98d454d4e8_4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3" name="Google Shape;293;g98d454d4e8_4_17:notes"/>
          <p:cNvSpPr txBox="1">
            <a:spLocks noGrp="1"/>
          </p:cNvSpPr>
          <p:nvPr>
            <p:ph type="body" idx="1"/>
          </p:nvPr>
        </p:nvSpPr>
        <p:spPr>
          <a:xfrm>
            <a:off x="685800" y="4343400"/>
            <a:ext cx="5486400" cy="411482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95959"/>
              </a:buClr>
              <a:buSzPts val="1200"/>
              <a:buFont typeface="Arial"/>
              <a:buNone/>
            </a:pPr>
            <a:endParaRPr/>
          </a:p>
        </p:txBody>
      </p:sp>
      <p:sp>
        <p:nvSpPr>
          <p:cNvPr id="294" name="Google Shape;294;g98d454d4e8_4_17:notes"/>
          <p:cNvSpPr txBox="1">
            <a:spLocks noGrp="1"/>
          </p:cNvSpPr>
          <p:nvPr>
            <p:ph type="sldNum" idx="12"/>
          </p:nvPr>
        </p:nvSpPr>
        <p:spPr>
          <a:xfrm>
            <a:off x="3884613" y="8685213"/>
            <a:ext cx="2971800" cy="457233"/>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pPr marL="0" lvl="0" indent="0" algn="r" rtl="0">
                <a:lnSpc>
                  <a:spcPct val="100000"/>
                </a:lnSpc>
                <a:spcBef>
                  <a:spcPts val="0"/>
                </a:spcBef>
                <a:spcAft>
                  <a:spcPts val="0"/>
                </a:spcAft>
                <a:buSzPts val="1400"/>
                <a:buNone/>
              </a:pPr>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98d454d4e8_4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3" name="Google Shape;293;g98d454d4e8_4_17:notes"/>
          <p:cNvSpPr txBox="1">
            <a:spLocks noGrp="1"/>
          </p:cNvSpPr>
          <p:nvPr>
            <p:ph type="body" idx="1"/>
          </p:nvPr>
        </p:nvSpPr>
        <p:spPr>
          <a:xfrm>
            <a:off x="685800" y="4343400"/>
            <a:ext cx="5486400" cy="411482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95959"/>
              </a:buClr>
              <a:buSzPts val="1200"/>
              <a:buFont typeface="Arial"/>
              <a:buNone/>
            </a:pPr>
            <a:endParaRPr/>
          </a:p>
        </p:txBody>
      </p:sp>
      <p:sp>
        <p:nvSpPr>
          <p:cNvPr id="294" name="Google Shape;294;g98d454d4e8_4_17:notes"/>
          <p:cNvSpPr txBox="1">
            <a:spLocks noGrp="1"/>
          </p:cNvSpPr>
          <p:nvPr>
            <p:ph type="sldNum" idx="12"/>
          </p:nvPr>
        </p:nvSpPr>
        <p:spPr>
          <a:xfrm>
            <a:off x="3884613" y="8685213"/>
            <a:ext cx="2971800" cy="457233"/>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pPr marL="0" lvl="0" indent="0" algn="r" rtl="0">
                <a:lnSpc>
                  <a:spcPct val="100000"/>
                </a:lnSpc>
                <a:spcBef>
                  <a:spcPts val="0"/>
                </a:spcBef>
                <a:spcAft>
                  <a:spcPts val="0"/>
                </a:spcAft>
                <a:buSzPts val="1400"/>
                <a:buNone/>
              </a:pPr>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98d454d4e8_4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6" name="Google Shape;286;g98d454d4e8_4_9:notes"/>
          <p:cNvSpPr txBox="1">
            <a:spLocks noGrp="1"/>
          </p:cNvSpPr>
          <p:nvPr>
            <p:ph type="body" idx="1"/>
          </p:nvPr>
        </p:nvSpPr>
        <p:spPr>
          <a:xfrm>
            <a:off x="685800" y="4343400"/>
            <a:ext cx="5486400" cy="411482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95959"/>
              </a:buClr>
              <a:buSzPts val="1200"/>
              <a:buFont typeface="Arial"/>
              <a:buNone/>
            </a:pPr>
            <a:endParaRPr/>
          </a:p>
        </p:txBody>
      </p:sp>
      <p:sp>
        <p:nvSpPr>
          <p:cNvPr id="287" name="Google Shape;287;g98d454d4e8_4_9:notes"/>
          <p:cNvSpPr txBox="1">
            <a:spLocks noGrp="1"/>
          </p:cNvSpPr>
          <p:nvPr>
            <p:ph type="sldNum" idx="12"/>
          </p:nvPr>
        </p:nvSpPr>
        <p:spPr>
          <a:xfrm>
            <a:off x="3884613" y="8685213"/>
            <a:ext cx="2971800" cy="457233"/>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pPr marL="0" lvl="0" indent="0" algn="r" rtl="0">
                <a:lnSpc>
                  <a:spcPct val="100000"/>
                </a:lnSpc>
                <a:spcBef>
                  <a:spcPts val="0"/>
                </a:spcBef>
                <a:spcAft>
                  <a:spcPts val="0"/>
                </a:spcAft>
                <a:buSzPts val="1400"/>
                <a:buNone/>
              </a:pPr>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98d454d4e8_4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3" name="Google Shape;293;g98d454d4e8_4_17:notes"/>
          <p:cNvSpPr txBox="1">
            <a:spLocks noGrp="1"/>
          </p:cNvSpPr>
          <p:nvPr>
            <p:ph type="body" idx="1"/>
          </p:nvPr>
        </p:nvSpPr>
        <p:spPr>
          <a:xfrm>
            <a:off x="685800" y="4343400"/>
            <a:ext cx="5486400" cy="411482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595959"/>
              </a:buClr>
              <a:buSzPts val="1200"/>
              <a:buFont typeface="Arial"/>
              <a:buNone/>
            </a:pPr>
            <a:endParaRPr/>
          </a:p>
        </p:txBody>
      </p:sp>
      <p:sp>
        <p:nvSpPr>
          <p:cNvPr id="294" name="Google Shape;294;g98d454d4e8_4_17:notes"/>
          <p:cNvSpPr txBox="1">
            <a:spLocks noGrp="1"/>
          </p:cNvSpPr>
          <p:nvPr>
            <p:ph type="sldNum" idx="12"/>
          </p:nvPr>
        </p:nvSpPr>
        <p:spPr>
          <a:xfrm>
            <a:off x="3884613" y="8685213"/>
            <a:ext cx="2971800" cy="457233"/>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pPr marL="0" lvl="0" indent="0" algn="r" rtl="0">
                <a:lnSpc>
                  <a:spcPct val="100000"/>
                </a:lnSpc>
                <a:spcBef>
                  <a:spcPts val="0"/>
                </a:spcBef>
                <a:spcAft>
                  <a:spcPts val="0"/>
                </a:spcAft>
                <a:buSzPts val="1400"/>
                <a:buNone/>
              </a:pPr>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98d454d4e8_4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98d454d4e8_4_25:notes"/>
          <p:cNvSpPr txBox="1">
            <a:spLocks noGrp="1"/>
          </p:cNvSpPr>
          <p:nvPr>
            <p:ph type="body" idx="1"/>
          </p:nvPr>
        </p:nvSpPr>
        <p:spPr>
          <a:xfrm>
            <a:off x="685800" y="4343400"/>
            <a:ext cx="5486400" cy="411482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1" name="Google Shape;301;g98d454d4e8_4_25:notes"/>
          <p:cNvSpPr txBox="1">
            <a:spLocks noGrp="1"/>
          </p:cNvSpPr>
          <p:nvPr>
            <p:ph type="sldNum" idx="12"/>
          </p:nvPr>
        </p:nvSpPr>
        <p:spPr>
          <a:xfrm>
            <a:off x="3884613" y="8685213"/>
            <a:ext cx="2971800" cy="457233"/>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pPr marL="0" lvl="0" indent="0" algn="r" rtl="0">
                <a:spcBef>
                  <a:spcPts val="0"/>
                </a:spcBef>
                <a:spcAft>
                  <a:spcPts val="0"/>
                </a:spcAft>
                <a:buClr>
                  <a:srgbClr val="000000"/>
                </a:buClr>
                <a:buSzPts val="1200"/>
                <a:buFont typeface="Arial"/>
                <a:buNone/>
              </a:pPr>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98d454d4e8_4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98d454d4e8_4_33:notes"/>
          <p:cNvSpPr txBox="1">
            <a:spLocks noGrp="1"/>
          </p:cNvSpPr>
          <p:nvPr>
            <p:ph type="body" idx="1"/>
          </p:nvPr>
        </p:nvSpPr>
        <p:spPr>
          <a:xfrm>
            <a:off x="685800" y="4343400"/>
            <a:ext cx="5486400" cy="411482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8" name="Google Shape;308;g98d454d4e8_4_33:notes"/>
          <p:cNvSpPr txBox="1">
            <a:spLocks noGrp="1"/>
          </p:cNvSpPr>
          <p:nvPr>
            <p:ph type="sldNum" idx="12"/>
          </p:nvPr>
        </p:nvSpPr>
        <p:spPr>
          <a:xfrm>
            <a:off x="3884613" y="8685213"/>
            <a:ext cx="2971800" cy="457233"/>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pPr marL="0" lvl="0" indent="0" algn="r" rtl="0">
                <a:spcBef>
                  <a:spcPts val="0"/>
                </a:spcBef>
                <a:spcAft>
                  <a:spcPts val="0"/>
                </a:spcAft>
                <a:buClr>
                  <a:srgbClr val="000000"/>
                </a:buClr>
                <a:buSzPts val="1200"/>
                <a:buFont typeface="Arial"/>
                <a:buNone/>
              </a:pPr>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smtClean="0"/>
              <a:t>Click to edit Master title style</a:t>
            </a:r>
            <a:endParaRPr lang="fr-BE"/>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BE"/>
          </a:p>
        </p:txBody>
      </p:sp>
      <p:sp>
        <p:nvSpPr>
          <p:cNvPr id="4" name="Date Placeholder 3"/>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smtClean="0"/>
              <a:t>Click to edit Master title style</a:t>
            </a:r>
            <a:endParaRPr lang="fr-BE"/>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emplate - Text">
    <p:spTree>
      <p:nvGrpSpPr>
        <p:cNvPr id="1" name=""/>
        <p:cNvGrpSpPr/>
        <p:nvPr/>
      </p:nvGrpSpPr>
      <p:grpSpPr>
        <a:xfrm>
          <a:off x="0" y="0"/>
          <a:ext cx="0" cy="0"/>
          <a:chOff x="0" y="0"/>
          <a:chExt cx="0" cy="0"/>
        </a:xfrm>
      </p:grpSpPr>
      <p:sp>
        <p:nvSpPr>
          <p:cNvPr id="4" name="Titel 1"/>
          <p:cNvSpPr>
            <a:spLocks noGrp="1"/>
          </p:cNvSpPr>
          <p:nvPr>
            <p:ph type="title"/>
          </p:nvPr>
        </p:nvSpPr>
        <p:spPr>
          <a:xfrm>
            <a:off x="900000" y="619543"/>
            <a:ext cx="8244000" cy="492443"/>
          </a:xfrm>
        </p:spPr>
        <p:txBody>
          <a:bodyPr wrap="square" lIns="0" tIns="0" rIns="0" bIns="0" anchor="t" anchorCtr="0">
            <a:spAutoFit/>
          </a:bodyPr>
          <a:lstStyle>
            <a:lvl1pPr>
              <a:defRPr sz="3200">
                <a:solidFill>
                  <a:schemeClr val="tx1"/>
                </a:solidFill>
                <a:latin typeface="Arial" panose="020B0604020202020204" pitchFamily="34" charset="0"/>
                <a:cs typeface="Arial" panose="020B0604020202020204" pitchFamily="34" charset="0"/>
              </a:defRPr>
            </a:lvl1pPr>
          </a:lstStyle>
          <a:p>
            <a:endParaRPr lang="da-DK" dirty="0"/>
          </a:p>
        </p:txBody>
      </p:sp>
      <p:cxnSp>
        <p:nvCxnSpPr>
          <p:cNvPr id="6" name="Lige forbindelse 5"/>
          <p:cNvCxnSpPr/>
          <p:nvPr userDrawn="1"/>
        </p:nvCxnSpPr>
        <p:spPr>
          <a:xfrm>
            <a:off x="854243" y="1275347"/>
            <a:ext cx="3924000" cy="0"/>
          </a:xfrm>
          <a:prstGeom prst="line">
            <a:avLst/>
          </a:prstGeom>
          <a:ln w="25400">
            <a:solidFill>
              <a:srgbClr val="F26531"/>
            </a:solidFill>
          </a:ln>
        </p:spPr>
        <p:style>
          <a:lnRef idx="1">
            <a:schemeClr val="accent1"/>
          </a:lnRef>
          <a:fillRef idx="0">
            <a:schemeClr val="accent1"/>
          </a:fillRef>
          <a:effectRef idx="0">
            <a:schemeClr val="accent1"/>
          </a:effectRef>
          <a:fontRef idx="minor">
            <a:schemeClr val="tx1"/>
          </a:fontRef>
        </p:style>
      </p:cxnSp>
      <p:sp>
        <p:nvSpPr>
          <p:cNvPr id="7" name="Retvinklet trekant 6"/>
          <p:cNvSpPr/>
          <p:nvPr userDrawn="1"/>
        </p:nvSpPr>
        <p:spPr>
          <a:xfrm rot="2700000">
            <a:off x="11537692" y="2764801"/>
            <a:ext cx="1309838" cy="1309839"/>
          </a:xfrm>
          <a:prstGeom prst="rtTriangle">
            <a:avLst/>
          </a:prstGeom>
          <a:solidFill>
            <a:srgbClr val="F2653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a-DK" dirty="0">
              <a:solidFill>
                <a:srgbClr val="F26531"/>
              </a:solidFill>
            </a:endParaRPr>
          </a:p>
        </p:txBody>
      </p:sp>
      <p:sp>
        <p:nvSpPr>
          <p:cNvPr id="9" name="Pladsholder til tekst 2"/>
          <p:cNvSpPr>
            <a:spLocks noGrp="1"/>
          </p:cNvSpPr>
          <p:nvPr>
            <p:ph type="body" sz="quarter" idx="14"/>
          </p:nvPr>
        </p:nvSpPr>
        <p:spPr>
          <a:xfrm>
            <a:off x="900000" y="1728000"/>
            <a:ext cx="9540000" cy="4836900"/>
          </a:xfrm>
        </p:spPr>
        <p:txBody>
          <a:bodyPr wrap="square" lIns="0" tIns="0" rIns="0" bIns="0">
            <a:noAutofit/>
          </a:bodyPr>
          <a:lstStyle>
            <a:lvl1pPr marL="0" indent="0">
              <a:lnSpc>
                <a:spcPct val="100000"/>
              </a:lnSpc>
              <a:spcBef>
                <a:spcPts val="0"/>
              </a:spcBef>
              <a:buFontTx/>
              <a:buNone/>
              <a:defRPr sz="2400">
                <a:effectLst/>
                <a:latin typeface="Arial" panose="020B0604020202020204" pitchFamily="34" charset="0"/>
                <a:cs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endParaRPr lang="da-DK" dirty="0"/>
          </a:p>
        </p:txBody>
      </p:sp>
    </p:spTree>
    <p:extLst>
      <p:ext uri="{BB962C8B-B14F-4D97-AF65-F5344CB8AC3E}">
        <p14:creationId xmlns:p14="http://schemas.microsoft.com/office/powerpoint/2010/main" xmlns="" val="479429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6_Title Slide">
    <p:spTree>
      <p:nvGrpSpPr>
        <p:cNvPr id="1" name=""/>
        <p:cNvGrpSpPr/>
        <p:nvPr/>
      </p:nvGrpSpPr>
      <p:grpSpPr>
        <a:xfrm>
          <a:off x="0" y="0"/>
          <a:ext cx="0" cy="0"/>
          <a:chOff x="0" y="0"/>
          <a:chExt cx="0" cy="0"/>
        </a:xfrm>
      </p:grpSpPr>
      <p:sp>
        <p:nvSpPr>
          <p:cNvPr id="34" name="Rectangle 33"/>
          <p:cNvSpPr/>
          <p:nvPr userDrawn="1"/>
        </p:nvSpPr>
        <p:spPr>
          <a:xfrm>
            <a:off x="0" y="6096003"/>
            <a:ext cx="12192000" cy="762001"/>
          </a:xfrm>
          <a:prstGeom prst="rect">
            <a:avLst/>
          </a:prstGeom>
          <a:solidFill>
            <a:srgbClr val="791E77"/>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hasCustomPrompt="1"/>
          </p:nvPr>
        </p:nvSpPr>
        <p:spPr>
          <a:xfrm>
            <a:off x="649863" y="577076"/>
            <a:ext cx="7577856" cy="812799"/>
          </a:xfrm>
        </p:spPr>
        <p:txBody>
          <a:bodyPr anchor="t">
            <a:normAutofit/>
          </a:bodyPr>
          <a:lstStyle>
            <a:lvl1pPr algn="l">
              <a:defRPr sz="4000" b="0" i="0">
                <a:solidFill>
                  <a:srgbClr val="791E77"/>
                </a:solidFill>
                <a:latin typeface="+mj-lt"/>
                <a:cs typeface="Calibri"/>
              </a:defRPr>
            </a:lvl1pPr>
          </a:lstStyle>
          <a:p>
            <a:r>
              <a:rPr lang="en-CA" dirty="0"/>
              <a:t>Click to edit title</a:t>
            </a:r>
            <a:endParaRPr lang="en-US" dirty="0"/>
          </a:p>
        </p:txBody>
      </p:sp>
      <p:pic>
        <p:nvPicPr>
          <p:cNvPr id="15" name="Picture 14" descr="bkgd.png"/>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863600" y="1549400"/>
            <a:ext cx="12192003" cy="6858000"/>
          </a:xfrm>
          <a:prstGeom prst="rect">
            <a:avLst/>
          </a:prstGeom>
        </p:spPr>
      </p:pic>
      <p:sp>
        <p:nvSpPr>
          <p:cNvPr id="22" name="TextBox 21"/>
          <p:cNvSpPr txBox="1"/>
          <p:nvPr userDrawn="1"/>
        </p:nvSpPr>
        <p:spPr>
          <a:xfrm>
            <a:off x="1862668" y="6320820"/>
            <a:ext cx="9008533" cy="307777"/>
          </a:xfrm>
          <a:prstGeom prst="rect">
            <a:avLst/>
          </a:prstGeom>
          <a:noFill/>
        </p:spPr>
        <p:txBody>
          <a:bodyPr wrap="square" rtlCol="0">
            <a:spAutoFit/>
          </a:bodyPr>
          <a:lstStyle/>
          <a:p>
            <a:r>
              <a:rPr lang="en-US" sz="1400" dirty="0">
                <a:solidFill>
                  <a:schemeClr val="bg1"/>
                </a:solidFill>
                <a:latin typeface="+mj-lt"/>
              </a:rPr>
              <a:t>Guidelines for Integrating Gender-based Violence Interventions in Humanitarian Action</a:t>
            </a:r>
          </a:p>
        </p:txBody>
      </p:sp>
      <p:pic>
        <p:nvPicPr>
          <p:cNvPr id="26" name="Picture 25" descr="GPC_logo-transparent.png"/>
          <p:cNvPicPr>
            <a:picLocks noChangeAspect="1"/>
          </p:cNvPicPr>
          <p:nvPr userDrawn="1"/>
        </p:nvPicPr>
        <p:blipFill>
          <a:blip r:embed="rId3" cstate="print">
            <a:extLst>
              <a:ext uri="{BEBA8EAE-BF5A-486C-A8C5-ECC9F3942E4B}">
                <a14:imgProps xmlns="" xmlns:a14="http://schemas.microsoft.com/office/drawing/2010/main">
                  <a14:imgLayer r:embed="">
                    <a14:imgEffect>
                      <a14:sharpenSoften amount="54000"/>
                    </a14:imgEffect>
                    <a14:imgEffect>
                      <a14:brightnessContrast bright="100000" contrast="100000"/>
                    </a14:imgEffect>
                  </a14:imgLayer>
                </a14:imgProps>
              </a:ext>
              <a:ext uri="{28A0092B-C50C-407E-A947-70E740481C1C}">
                <a14:useLocalDpi xmlns="" xmlns:a14="http://schemas.microsoft.com/office/drawing/2010/main" val="0"/>
              </a:ext>
            </a:extLst>
          </a:blip>
          <a:stretch>
            <a:fillRect/>
          </a:stretch>
        </p:blipFill>
        <p:spPr>
          <a:xfrm>
            <a:off x="345065" y="6166933"/>
            <a:ext cx="1382137" cy="691069"/>
          </a:xfrm>
          <a:prstGeom prst="rect">
            <a:avLst/>
          </a:prstGeom>
        </p:spPr>
      </p:pic>
    </p:spTree>
    <p:extLst>
      <p:ext uri="{BB962C8B-B14F-4D97-AF65-F5344CB8AC3E}">
        <p14:creationId xmlns="" xmlns:p14="http://schemas.microsoft.com/office/powerpoint/2010/main" val="375717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smtClean="0"/>
              <a:t>Click to edit Master title style</a:t>
            </a:r>
            <a:endParaRPr lang="fr-BE"/>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7" name="Date Placeholder 6"/>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Date Placeholder 2"/>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fr-BE"/>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fr-BE"/>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AB35CC-6105-4DB1-BC90-C950C238696D}" type="datetimeFigureOut">
              <a:rPr lang="es-CO" smtClean="0"/>
              <a:pPr/>
              <a:t>15/10/2021</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EC20594-03BF-4632-817A-A6EE8657D15C}" type="slidenum">
              <a:rPr lang="es-CO" smtClean="0"/>
              <a:pPr/>
              <a:t>‹#›</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AB35CC-6105-4DB1-BC90-C950C238696D}" type="datetimeFigureOut">
              <a:rPr lang="es-CO" smtClean="0"/>
              <a:pPr/>
              <a:t>15/10/2021</a:t>
            </a:fld>
            <a:endParaRPr lang="es-CO"/>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C20594-03BF-4632-817A-A6EE8657D15C}" type="slidenum">
              <a:rPr lang="es-CO" smtClean="0"/>
              <a:pPr/>
              <a:t>‹#›</a:t>
            </a:fld>
            <a:endParaRPr lang="es-CO"/>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8.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xmlns="" id="{AAFFE821-6B2B-2448-9FE8-AB515F27A690}"/>
              </a:ext>
            </a:extLst>
          </p:cNvPr>
          <p:cNvSpPr txBox="1">
            <a:spLocks/>
          </p:cNvSpPr>
          <p:nvPr/>
        </p:nvSpPr>
        <p:spPr>
          <a:xfrm>
            <a:off x="172280" y="1833403"/>
            <a:ext cx="5406886" cy="3918051"/>
          </a:xfrm>
          <a:prstGeom prst="rect">
            <a:avLst/>
          </a:prstGeom>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wrap="square" lIns="0" tIns="0" rIns="0" bIns="0" rtlCol="0">
            <a:noAutofit/>
          </a:bodyPr>
          <a:lstStyle>
            <a:lvl1pPr marL="0" indent="0" algn="l" defTabSz="914400" rtl="0" eaLnBrk="1" latinLnBrk="0" hangingPunct="1">
              <a:lnSpc>
                <a:spcPct val="100000"/>
              </a:lnSpc>
              <a:spcBef>
                <a:spcPts val="0"/>
              </a:spcBef>
              <a:buFontTx/>
              <a:buNone/>
              <a:defRPr sz="2400" kern="1200">
                <a:solidFill>
                  <a:schemeClr val="dk1"/>
                </a:solidFill>
                <a:effectLst/>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Tx/>
              <a:buNone/>
              <a:defRPr sz="2400" kern="1200">
                <a:solidFill>
                  <a:schemeClr val="dk1"/>
                </a:solidFill>
                <a:latin typeface="+mn-lt"/>
                <a:ea typeface="+mn-ea"/>
                <a:cs typeface="+mn-cs"/>
              </a:defRPr>
            </a:lvl2pPr>
            <a:lvl3pPr marL="914400" indent="0" algn="l" defTabSz="914400" rtl="0" eaLnBrk="1" latinLnBrk="0" hangingPunct="1">
              <a:lnSpc>
                <a:spcPct val="90000"/>
              </a:lnSpc>
              <a:spcBef>
                <a:spcPts val="500"/>
              </a:spcBef>
              <a:buFontTx/>
              <a:buNone/>
              <a:defRPr sz="2000" kern="1200">
                <a:solidFill>
                  <a:schemeClr val="dk1"/>
                </a:solidFill>
                <a:latin typeface="+mn-lt"/>
                <a:ea typeface="+mn-ea"/>
                <a:cs typeface="+mn-cs"/>
              </a:defRPr>
            </a:lvl3pPr>
            <a:lvl4pPr marL="1371600" indent="0" algn="l" defTabSz="914400" rtl="0" eaLnBrk="1" latinLnBrk="0" hangingPunct="1">
              <a:lnSpc>
                <a:spcPct val="90000"/>
              </a:lnSpc>
              <a:spcBef>
                <a:spcPts val="500"/>
              </a:spcBef>
              <a:buFontTx/>
              <a:buNone/>
              <a:defRPr sz="1800" kern="1200">
                <a:solidFill>
                  <a:schemeClr val="dk1"/>
                </a:solidFill>
                <a:latin typeface="+mn-lt"/>
                <a:ea typeface="+mn-ea"/>
                <a:cs typeface="+mn-cs"/>
              </a:defRPr>
            </a:lvl4pPr>
            <a:lvl5pPr marL="1828800" indent="0" algn="l" defTabSz="914400" rtl="0" eaLnBrk="1" latinLnBrk="0" hangingPunct="1">
              <a:lnSpc>
                <a:spcPct val="90000"/>
              </a:lnSpc>
              <a:spcBef>
                <a:spcPts val="500"/>
              </a:spcBef>
              <a:buFontTx/>
              <a:buNone/>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algn="ctr"/>
            <a:r>
              <a:rPr lang="fr-CA" dirty="0" smtClean="0"/>
              <a:t>ATELIER DE FORMATION DES JOURNALISTES</a:t>
            </a:r>
            <a:endParaRPr lang="en-US" dirty="0" smtClean="0"/>
          </a:p>
          <a:p>
            <a:pPr algn="ctr"/>
            <a:r>
              <a:rPr lang="fr-CA" dirty="0" smtClean="0"/>
              <a:t> </a:t>
            </a:r>
            <a:endParaRPr lang="en-US" dirty="0" smtClean="0"/>
          </a:p>
          <a:p>
            <a:pPr algn="ctr"/>
            <a:r>
              <a:rPr lang="fr-CA" dirty="0" smtClean="0"/>
              <a:t>‘’Appui aux Médias Guinéens : </a:t>
            </a:r>
            <a:endParaRPr lang="en-US" dirty="0" smtClean="0"/>
          </a:p>
          <a:p>
            <a:pPr algn="ctr"/>
            <a:r>
              <a:rPr lang="fr-CA" dirty="0" smtClean="0"/>
              <a:t>pour une Élection Présidentielle Transparente et Apaisée</a:t>
            </a:r>
            <a:r>
              <a:rPr lang="fr-CA" dirty="0" smtClean="0"/>
              <a:t>’’</a:t>
            </a:r>
          </a:p>
          <a:p>
            <a:pPr algn="ctr"/>
            <a:endParaRPr lang="fr-CA" dirty="0" smtClean="0"/>
          </a:p>
          <a:p>
            <a:pPr algn="ctr"/>
            <a:r>
              <a:rPr lang="fr-CA" dirty="0" smtClean="0"/>
              <a:t>Par Oswald Chishugi</a:t>
            </a:r>
            <a:endParaRPr lang="en-US" dirty="0" smtClean="0"/>
          </a:p>
          <a:p>
            <a:pPr algn="ctr"/>
            <a:endParaRPr lang="en-US" sz="1800" dirty="0" smtClean="0"/>
          </a:p>
          <a:p>
            <a:pPr algn="ctr"/>
            <a:r>
              <a:rPr lang="fr-FR" sz="1800" b="1" dirty="0" smtClean="0"/>
              <a:t>Mardi 13 Octobre 2020</a:t>
            </a:r>
            <a:endParaRPr lang="en-US" sz="1800" dirty="0" smtClean="0"/>
          </a:p>
          <a:p>
            <a:pPr algn="ctr"/>
            <a:r>
              <a:rPr lang="fr-CA" sz="1800" b="1" dirty="0" smtClean="0"/>
              <a:t>Conakry, Guinée</a:t>
            </a:r>
            <a:endParaRPr lang="en-US" sz="1800" dirty="0" smtClean="0"/>
          </a:p>
          <a:p>
            <a:pPr algn="ctr"/>
            <a:endParaRPr lang="fr-FR" b="1" dirty="0">
              <a:solidFill>
                <a:schemeClr val="tx1"/>
              </a:solidFill>
            </a:endParaRPr>
          </a:p>
        </p:txBody>
      </p:sp>
      <p:grpSp>
        <p:nvGrpSpPr>
          <p:cNvPr id="13" name="Group 12"/>
          <p:cNvGrpSpPr/>
          <p:nvPr/>
        </p:nvGrpSpPr>
        <p:grpSpPr>
          <a:xfrm>
            <a:off x="5777948" y="1550501"/>
            <a:ext cx="5496341" cy="5178281"/>
            <a:chOff x="6016486" y="1445989"/>
            <a:chExt cx="5257801" cy="4800600"/>
          </a:xfrm>
        </p:grpSpPr>
        <p:sp>
          <p:nvSpPr>
            <p:cNvPr id="2" name="Oval 1">
              <a:extLst>
                <a:ext uri="{FF2B5EF4-FFF2-40B4-BE49-F238E27FC236}">
                  <a16:creationId xmlns:a16="http://schemas.microsoft.com/office/drawing/2014/main" xmlns="" id="{EF0BA1CF-7C5F-4E4F-B12A-9083EC98F931}"/>
                </a:ext>
              </a:extLst>
            </p:cNvPr>
            <p:cNvSpPr/>
            <p:nvPr/>
          </p:nvSpPr>
          <p:spPr>
            <a:xfrm>
              <a:off x="6016486" y="1445989"/>
              <a:ext cx="5257801" cy="480060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11" name="Text Placeholder 2">
              <a:extLst>
                <a:ext uri="{FF2B5EF4-FFF2-40B4-BE49-F238E27FC236}">
                  <a16:creationId xmlns:a16="http://schemas.microsoft.com/office/drawing/2014/main" xmlns="" id="{AAFFE821-6B2B-2448-9FE8-AB515F27A690}"/>
                </a:ext>
              </a:extLst>
            </p:cNvPr>
            <p:cNvSpPr txBox="1">
              <a:spLocks/>
            </p:cNvSpPr>
            <p:nvPr/>
          </p:nvSpPr>
          <p:spPr>
            <a:xfrm>
              <a:off x="6929232" y="2379614"/>
              <a:ext cx="3500230" cy="3063278"/>
            </a:xfrm>
            <a:prstGeom prst="rect">
              <a:avLst/>
            </a:prstGeom>
            <a:solidFill>
              <a:schemeClr val="accent2">
                <a:lumMod val="20000"/>
                <a:lumOff val="80000"/>
              </a:schemeClr>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wrap="square" lIns="0" tIns="0" rIns="0" bIns="0" rtlCol="0">
              <a:noAutofit/>
            </a:bodyPr>
            <a:lstStyle>
              <a:lvl1pPr marL="0" indent="0" algn="l" defTabSz="914400" rtl="0" eaLnBrk="1" latinLnBrk="0" hangingPunct="1">
                <a:lnSpc>
                  <a:spcPct val="100000"/>
                </a:lnSpc>
                <a:spcBef>
                  <a:spcPts val="0"/>
                </a:spcBef>
                <a:buFontTx/>
                <a:buNone/>
                <a:defRPr sz="2400" kern="1200">
                  <a:solidFill>
                    <a:schemeClr val="dk1"/>
                  </a:solidFill>
                  <a:effectLst/>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Tx/>
                <a:buNone/>
                <a:defRPr sz="2400" kern="1200">
                  <a:solidFill>
                    <a:schemeClr val="dk1"/>
                  </a:solidFill>
                  <a:latin typeface="+mn-lt"/>
                  <a:ea typeface="+mn-ea"/>
                  <a:cs typeface="+mn-cs"/>
                </a:defRPr>
              </a:lvl2pPr>
              <a:lvl3pPr marL="914400" indent="0" algn="l" defTabSz="914400" rtl="0" eaLnBrk="1" latinLnBrk="0" hangingPunct="1">
                <a:lnSpc>
                  <a:spcPct val="90000"/>
                </a:lnSpc>
                <a:spcBef>
                  <a:spcPts val="500"/>
                </a:spcBef>
                <a:buFontTx/>
                <a:buNone/>
                <a:defRPr sz="2000" kern="1200">
                  <a:solidFill>
                    <a:schemeClr val="dk1"/>
                  </a:solidFill>
                  <a:latin typeface="+mn-lt"/>
                  <a:ea typeface="+mn-ea"/>
                  <a:cs typeface="+mn-cs"/>
                </a:defRPr>
              </a:lvl3pPr>
              <a:lvl4pPr marL="1371600" indent="0" algn="l" defTabSz="914400" rtl="0" eaLnBrk="1" latinLnBrk="0" hangingPunct="1">
                <a:lnSpc>
                  <a:spcPct val="90000"/>
                </a:lnSpc>
                <a:spcBef>
                  <a:spcPts val="500"/>
                </a:spcBef>
                <a:buFontTx/>
                <a:buNone/>
                <a:defRPr sz="1800" kern="1200">
                  <a:solidFill>
                    <a:schemeClr val="dk1"/>
                  </a:solidFill>
                  <a:latin typeface="+mn-lt"/>
                  <a:ea typeface="+mn-ea"/>
                  <a:cs typeface="+mn-cs"/>
                </a:defRPr>
              </a:lvl4pPr>
              <a:lvl5pPr marL="1828800" indent="0" algn="l" defTabSz="914400" rtl="0" eaLnBrk="1" latinLnBrk="0" hangingPunct="1">
                <a:lnSpc>
                  <a:spcPct val="90000"/>
                </a:lnSpc>
                <a:spcBef>
                  <a:spcPts val="500"/>
                </a:spcBef>
                <a:buFontTx/>
                <a:buNone/>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algn="ctr"/>
              <a:endParaRPr lang="fr-BE" sz="1800" b="1" dirty="0" smtClean="0">
                <a:solidFill>
                  <a:schemeClr val="bg2">
                    <a:lumMod val="50000"/>
                  </a:schemeClr>
                </a:solidFill>
              </a:endParaRPr>
            </a:p>
            <a:p>
              <a:pPr algn="ctr"/>
              <a:endParaRPr lang="fr-BE" sz="1800" b="1" dirty="0" smtClean="0">
                <a:solidFill>
                  <a:schemeClr val="bg2">
                    <a:lumMod val="50000"/>
                  </a:schemeClr>
                </a:solidFill>
              </a:endParaRPr>
            </a:p>
            <a:p>
              <a:pPr algn="ctr"/>
              <a:r>
                <a:rPr lang="fr-BE" sz="2800" b="1" dirty="0" smtClean="0">
                  <a:solidFill>
                    <a:schemeClr val="tx1"/>
                  </a:solidFill>
                </a:rPr>
                <a:t>Communication sur les principes d’éthique et de sécurité concernant le rapportage sur les VBG en situation humanitaire</a:t>
              </a:r>
              <a:endParaRPr lang="fr-BE" sz="2800" b="1" dirty="0">
                <a:solidFill>
                  <a:schemeClr val="tx1"/>
                </a:solidFill>
              </a:endParaRPr>
            </a:p>
          </p:txBody>
        </p:sp>
      </p:grpSp>
      <p:grpSp>
        <p:nvGrpSpPr>
          <p:cNvPr id="17" name="Group 16"/>
          <p:cNvGrpSpPr/>
          <p:nvPr/>
        </p:nvGrpSpPr>
        <p:grpSpPr>
          <a:xfrm>
            <a:off x="1003438" y="13252"/>
            <a:ext cx="10645319" cy="1166193"/>
            <a:chOff x="1003438" y="0"/>
            <a:chExt cx="10645319" cy="1166193"/>
          </a:xfrm>
        </p:grpSpPr>
        <p:pic>
          <p:nvPicPr>
            <p:cNvPr id="1027" name="Picture 3"/>
            <p:cNvPicPr>
              <a:picLocks noChangeAspect="1" noChangeArrowheads="1"/>
            </p:cNvPicPr>
            <p:nvPr/>
          </p:nvPicPr>
          <p:blipFill>
            <a:blip r:embed="rId3"/>
            <a:srcRect/>
            <a:stretch>
              <a:fillRect/>
            </a:stretch>
          </p:blipFill>
          <p:spPr bwMode="auto">
            <a:xfrm>
              <a:off x="4886326" y="0"/>
              <a:ext cx="1673500" cy="1147372"/>
            </a:xfrm>
            <a:prstGeom prst="rect">
              <a:avLst/>
            </a:prstGeom>
            <a:noFill/>
            <a:ln w="9525">
              <a:noFill/>
              <a:miter lim="800000"/>
              <a:headEnd/>
              <a:tailEnd/>
            </a:ln>
          </p:spPr>
        </p:pic>
        <p:pic>
          <p:nvPicPr>
            <p:cNvPr id="10" name="Picture 9"/>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4" name="Image 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5" name="Image 1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6" name="Image 12"/>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extLst>
      <p:ext uri="{BB962C8B-B14F-4D97-AF65-F5344CB8AC3E}">
        <p14:creationId xmlns:p14="http://schemas.microsoft.com/office/powerpoint/2010/main" xmlns="" val="447168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309"/>
        <p:cNvGrpSpPr/>
        <p:nvPr/>
      </p:nvGrpSpPr>
      <p:grpSpPr>
        <a:xfrm>
          <a:off x="0" y="0"/>
          <a:ext cx="0" cy="0"/>
          <a:chOff x="0" y="0"/>
          <a:chExt cx="0" cy="0"/>
        </a:xfrm>
      </p:grpSpPr>
      <p:sp>
        <p:nvSpPr>
          <p:cNvPr id="310" name="Google Shape;310;g98d454d4e8_4_33"/>
          <p:cNvSpPr txBox="1">
            <a:spLocks noGrp="1"/>
          </p:cNvSpPr>
          <p:nvPr>
            <p:ph type="title"/>
          </p:nvPr>
        </p:nvSpPr>
        <p:spPr>
          <a:xfrm>
            <a:off x="609600" y="1590258"/>
            <a:ext cx="10972800" cy="530087"/>
          </a:xfrm>
          <a:prstGeom prst="rect">
            <a:avLst/>
          </a:prstGeom>
          <a:solidFill>
            <a:schemeClr val="accent4">
              <a:lumMod val="20000"/>
              <a:lumOff val="80000"/>
            </a:schemeClr>
          </a:solidFill>
        </p:spPr>
        <p:txBody>
          <a:bodyPr spcFirstLastPara="1" wrap="square" lIns="91425" tIns="45700" rIns="91425" bIns="45700" anchor="ctr" anchorCtr="0">
            <a:noAutofit/>
          </a:bodyPr>
          <a:lstStyle/>
          <a:p>
            <a:pPr>
              <a:spcBef>
                <a:spcPts val="0"/>
              </a:spcBef>
            </a:pPr>
            <a:r>
              <a:rPr lang="fr-BE" sz="3200" b="1" smtClean="0"/>
              <a:t/>
            </a:r>
            <a:br>
              <a:rPr lang="fr-BE" sz="3200" b="1" smtClean="0"/>
            </a:br>
            <a:r>
              <a:rPr lang="fr-BE" sz="3200" b="1" smtClean="0"/>
              <a:t>Le droit à la dignité et à l'autodétermination</a:t>
            </a:r>
            <a:br>
              <a:rPr lang="fr-BE" sz="3200" b="1" smtClean="0"/>
            </a:br>
            <a:endParaRPr lang="fr-BE" sz="3200" b="1"/>
          </a:p>
        </p:txBody>
      </p:sp>
      <p:sp>
        <p:nvSpPr>
          <p:cNvPr id="311" name="Google Shape;311;g98d454d4e8_4_33"/>
          <p:cNvSpPr txBox="1">
            <a:spLocks noGrp="1"/>
          </p:cNvSpPr>
          <p:nvPr>
            <p:ph idx="1"/>
          </p:nvPr>
        </p:nvSpPr>
        <p:spPr>
          <a:xfrm>
            <a:off x="263300" y="2213113"/>
            <a:ext cx="11681600" cy="4452730"/>
          </a:xfrm>
          <a:prstGeom prst="rect">
            <a:avLst/>
          </a:prstGeom>
        </p:spPr>
        <p:txBody>
          <a:bodyPr spcFirstLastPara="1" wrap="square" lIns="91425" tIns="45700" rIns="91425" bIns="45700" anchor="t" anchorCtr="0">
            <a:noAutofit/>
          </a:bodyPr>
          <a:lstStyle/>
          <a:p>
            <a:pPr marL="457200" indent="-416560">
              <a:lnSpc>
                <a:spcPct val="115000"/>
              </a:lnSpc>
              <a:spcBef>
                <a:spcPts val="0"/>
              </a:spcBef>
              <a:buClr>
                <a:schemeClr val="dk1"/>
              </a:buClr>
              <a:buSzPts val="2960"/>
            </a:pPr>
            <a:r>
              <a:rPr lang="en-US" sz="2800" dirty="0" smtClean="0"/>
              <a:t>La </a:t>
            </a:r>
            <a:r>
              <a:rPr lang="en-US" sz="2800" dirty="0"/>
              <a:t>VBG </a:t>
            </a:r>
            <a:r>
              <a:rPr lang="en-US" sz="2800" dirty="0" err="1"/>
              <a:t>est</a:t>
            </a:r>
            <a:r>
              <a:rPr lang="en-US" sz="2800" dirty="0"/>
              <a:t> </a:t>
            </a:r>
            <a:r>
              <a:rPr lang="en-US" sz="2800" dirty="0" err="1"/>
              <a:t>une</a:t>
            </a:r>
            <a:r>
              <a:rPr lang="en-US" sz="2800" dirty="0"/>
              <a:t> </a:t>
            </a:r>
            <a:r>
              <a:rPr lang="en-US" sz="2800" dirty="0" err="1"/>
              <a:t>atteinte</a:t>
            </a:r>
            <a:r>
              <a:rPr lang="en-US" sz="2800" dirty="0"/>
              <a:t> à la </a:t>
            </a:r>
            <a:r>
              <a:rPr lang="en-US" sz="2800" dirty="0" err="1"/>
              <a:t>dignité</a:t>
            </a:r>
            <a:r>
              <a:rPr lang="en-US" sz="2800" dirty="0"/>
              <a:t> et aux </a:t>
            </a:r>
            <a:r>
              <a:rPr lang="en-US" sz="2800" dirty="0" err="1"/>
              <a:t>droits</a:t>
            </a:r>
            <a:r>
              <a:rPr lang="en-US" sz="2800" dirty="0"/>
              <a:t> </a:t>
            </a:r>
            <a:r>
              <a:rPr lang="en-US" sz="2800" dirty="0" err="1"/>
              <a:t>d'une</a:t>
            </a:r>
            <a:r>
              <a:rPr lang="en-US" sz="2800" dirty="0"/>
              <a:t> </a:t>
            </a:r>
            <a:r>
              <a:rPr lang="en-US" sz="2800" dirty="0" err="1"/>
              <a:t>personne</a:t>
            </a:r>
            <a:r>
              <a:rPr lang="en-US" sz="2800" dirty="0" smtClean="0"/>
              <a:t>.</a:t>
            </a:r>
          </a:p>
          <a:p>
            <a:pPr marL="457200" indent="-416560">
              <a:lnSpc>
                <a:spcPct val="115000"/>
              </a:lnSpc>
              <a:spcBef>
                <a:spcPts val="0"/>
              </a:spcBef>
              <a:buClr>
                <a:schemeClr val="dk1"/>
              </a:buClr>
              <a:buSzPts val="2960"/>
            </a:pPr>
            <a:r>
              <a:rPr lang="en-US" sz="2800" dirty="0" err="1" smtClean="0"/>
              <a:t>L'autodétermination</a:t>
            </a:r>
            <a:r>
              <a:rPr lang="en-US" sz="2800" dirty="0" smtClean="0"/>
              <a:t> </a:t>
            </a:r>
            <a:r>
              <a:rPr lang="en-US" sz="2800" dirty="0" err="1"/>
              <a:t>souligne</a:t>
            </a:r>
            <a:r>
              <a:rPr lang="en-US" sz="2800" dirty="0"/>
              <a:t> le fait </a:t>
            </a:r>
            <a:r>
              <a:rPr lang="en-US" sz="2800" dirty="0" err="1"/>
              <a:t>que</a:t>
            </a:r>
            <a:r>
              <a:rPr lang="en-US" sz="2800" dirty="0"/>
              <a:t> le </a:t>
            </a:r>
            <a:r>
              <a:rPr lang="en-US" sz="2800" dirty="0" err="1"/>
              <a:t>survivant</a:t>
            </a:r>
            <a:r>
              <a:rPr lang="en-US" sz="2800" dirty="0"/>
              <a:t> </a:t>
            </a:r>
            <a:r>
              <a:rPr lang="en-US" sz="2800" dirty="0" err="1"/>
              <a:t>est</a:t>
            </a:r>
            <a:r>
              <a:rPr lang="en-US" sz="2800" dirty="0"/>
              <a:t> </a:t>
            </a:r>
            <a:r>
              <a:rPr lang="en-US" sz="2800" dirty="0" err="1"/>
              <a:t>décisionnaire</a:t>
            </a:r>
            <a:r>
              <a:rPr lang="en-US" sz="2800" dirty="0"/>
              <a:t>/ </a:t>
            </a:r>
            <a:r>
              <a:rPr lang="en-US" sz="2800" dirty="0" err="1"/>
              <a:t>décideur</a:t>
            </a:r>
            <a:r>
              <a:rPr lang="en-US" sz="2800" dirty="0"/>
              <a:t> </a:t>
            </a:r>
            <a:r>
              <a:rPr lang="en-US" sz="2800" dirty="0" err="1"/>
              <a:t>lorsqu'il</a:t>
            </a:r>
            <a:r>
              <a:rPr lang="en-US" sz="2800" dirty="0"/>
              <a:t> </a:t>
            </a:r>
            <a:r>
              <a:rPr lang="en-US" sz="2800" dirty="0" err="1"/>
              <a:t>s'agit</a:t>
            </a:r>
            <a:r>
              <a:rPr lang="en-US" sz="2800" dirty="0"/>
              <a:t> du </a:t>
            </a:r>
            <a:r>
              <a:rPr lang="en-US" sz="2800" dirty="0" err="1"/>
              <a:t>processus</a:t>
            </a:r>
            <a:r>
              <a:rPr lang="en-US" sz="2800" dirty="0"/>
              <a:t> de </a:t>
            </a:r>
            <a:r>
              <a:rPr lang="en-US" sz="2800" dirty="0" err="1"/>
              <a:t>gestion</a:t>
            </a:r>
            <a:r>
              <a:rPr lang="en-US" sz="2800" dirty="0"/>
              <a:t> des </a:t>
            </a:r>
            <a:r>
              <a:rPr lang="en-US" sz="2800" dirty="0" err="1"/>
              <a:t>cas</a:t>
            </a:r>
            <a:r>
              <a:rPr lang="en-US" sz="2800" dirty="0"/>
              <a:t>, des </a:t>
            </a:r>
            <a:r>
              <a:rPr lang="en-US" sz="2800" dirty="0" err="1"/>
              <a:t>soins</a:t>
            </a:r>
            <a:r>
              <a:rPr lang="en-US" sz="2800" dirty="0"/>
              <a:t> et </a:t>
            </a:r>
            <a:r>
              <a:rPr lang="en-US" sz="2800" dirty="0" err="1"/>
              <a:t>traitements</a:t>
            </a:r>
            <a:r>
              <a:rPr lang="en-US" sz="2800" dirty="0"/>
              <a:t>.  Les </a:t>
            </a:r>
            <a:r>
              <a:rPr lang="en-US" sz="2800" dirty="0" err="1"/>
              <a:t>intervenants</a:t>
            </a:r>
            <a:r>
              <a:rPr lang="en-US" sz="2800" dirty="0"/>
              <a:t> </a:t>
            </a:r>
            <a:r>
              <a:rPr lang="en-US" sz="2800" dirty="0" err="1"/>
              <a:t>ont</a:t>
            </a:r>
            <a:r>
              <a:rPr lang="en-US" sz="2800" dirty="0"/>
              <a:t> </a:t>
            </a:r>
            <a:r>
              <a:rPr lang="en-US" sz="2800" dirty="0" err="1"/>
              <a:t>l'obligation</a:t>
            </a:r>
            <a:r>
              <a:rPr lang="en-US" sz="2800" dirty="0"/>
              <a:t> </a:t>
            </a:r>
            <a:r>
              <a:rPr lang="en-US" sz="2800" dirty="0" err="1"/>
              <a:t>éthique</a:t>
            </a:r>
            <a:r>
              <a:rPr lang="en-US" sz="2800" dirty="0"/>
              <a:t> de </a:t>
            </a:r>
            <a:r>
              <a:rPr lang="en-US" sz="2800" dirty="0" err="1"/>
              <a:t>valoriser</a:t>
            </a:r>
            <a:r>
              <a:rPr lang="en-US" sz="2800" dirty="0"/>
              <a:t> et de </a:t>
            </a:r>
            <a:r>
              <a:rPr lang="en-US" sz="2800" dirty="0" err="1"/>
              <a:t>soutenir</a:t>
            </a:r>
            <a:r>
              <a:rPr lang="en-US" sz="2800" dirty="0"/>
              <a:t> </a:t>
            </a:r>
            <a:r>
              <a:rPr lang="en-US" sz="2800" dirty="0" err="1"/>
              <a:t>cette</a:t>
            </a:r>
            <a:r>
              <a:rPr lang="en-US" sz="2800" dirty="0"/>
              <a:t> </a:t>
            </a:r>
            <a:r>
              <a:rPr lang="en-US" sz="2800" dirty="0" err="1"/>
              <a:t>démarche</a:t>
            </a:r>
            <a:r>
              <a:rPr lang="en-US" sz="2800" dirty="0" smtClean="0"/>
              <a:t>.</a:t>
            </a:r>
          </a:p>
          <a:p>
            <a:pPr marL="457200" indent="-416560">
              <a:lnSpc>
                <a:spcPct val="115000"/>
              </a:lnSpc>
              <a:spcBef>
                <a:spcPts val="0"/>
              </a:spcBef>
              <a:buClr>
                <a:schemeClr val="dk1"/>
              </a:buClr>
              <a:buSzPts val="2960"/>
            </a:pPr>
            <a:r>
              <a:rPr lang="en-US" sz="2800" dirty="0" smtClean="0"/>
              <a:t>Le </a:t>
            </a:r>
            <a:r>
              <a:rPr lang="en-US" sz="2800" dirty="0"/>
              <a:t>fait de ne pas respecter la </a:t>
            </a:r>
            <a:r>
              <a:rPr lang="en-US" sz="2800" dirty="0" err="1"/>
              <a:t>dignité</a:t>
            </a:r>
            <a:r>
              <a:rPr lang="en-US" sz="2800" dirty="0"/>
              <a:t>, les </a:t>
            </a:r>
            <a:r>
              <a:rPr lang="en-US" sz="2800" dirty="0" err="1"/>
              <a:t>vœux</a:t>
            </a:r>
            <a:r>
              <a:rPr lang="en-US" sz="2800" dirty="0"/>
              <a:t> et les </a:t>
            </a:r>
            <a:r>
              <a:rPr lang="en-US" sz="2800" dirty="0" err="1"/>
              <a:t>droits</a:t>
            </a:r>
            <a:r>
              <a:rPr lang="en-US" sz="2800" dirty="0"/>
              <a:t> des </a:t>
            </a:r>
            <a:r>
              <a:rPr lang="en-US" sz="2800" dirty="0" err="1"/>
              <a:t>survivants</a:t>
            </a:r>
            <a:r>
              <a:rPr lang="en-US" sz="2800" dirty="0"/>
              <a:t> </a:t>
            </a:r>
            <a:r>
              <a:rPr lang="en-US" sz="2800" dirty="0" err="1"/>
              <a:t>peut</a:t>
            </a:r>
            <a:r>
              <a:rPr lang="en-US" sz="2800" dirty="0"/>
              <a:t> </a:t>
            </a:r>
            <a:r>
              <a:rPr lang="en-US" sz="2800" dirty="0" err="1"/>
              <a:t>accroître</a:t>
            </a:r>
            <a:r>
              <a:rPr lang="en-US" sz="2800" dirty="0"/>
              <a:t> </a:t>
            </a:r>
            <a:r>
              <a:rPr lang="en-US" sz="2800" dirty="0" err="1"/>
              <a:t>leurs</a:t>
            </a:r>
            <a:r>
              <a:rPr lang="en-US" sz="2800" dirty="0"/>
              <a:t> sentiments </a:t>
            </a:r>
            <a:r>
              <a:rPr lang="en-US" sz="2800" dirty="0" err="1"/>
              <a:t>d'impuissance</a:t>
            </a:r>
            <a:r>
              <a:rPr lang="en-US" sz="2800" dirty="0"/>
              <a:t> et de </a:t>
            </a:r>
            <a:r>
              <a:rPr lang="en-US" sz="2800" dirty="0" err="1"/>
              <a:t>honte</a:t>
            </a:r>
            <a:r>
              <a:rPr lang="en-US" sz="2800" dirty="0"/>
              <a:t>, auto-</a:t>
            </a:r>
            <a:r>
              <a:rPr lang="en-US" sz="2800" dirty="0" err="1"/>
              <a:t>culpabilité</a:t>
            </a:r>
            <a:r>
              <a:rPr lang="en-US" sz="2800" dirty="0"/>
              <a:t>, </a:t>
            </a:r>
            <a:r>
              <a:rPr lang="en-US" sz="2800" dirty="0" err="1"/>
              <a:t>réduire</a:t>
            </a:r>
            <a:r>
              <a:rPr lang="en-US" sz="2800" dirty="0"/>
              <a:t> </a:t>
            </a:r>
            <a:r>
              <a:rPr lang="fr-BE" sz="2800" dirty="0" smtClean="0"/>
              <a:t>l'efficacité</a:t>
            </a:r>
            <a:r>
              <a:rPr lang="en-US" sz="2800" dirty="0" smtClean="0"/>
              <a:t> </a:t>
            </a:r>
            <a:r>
              <a:rPr lang="en-US" sz="2800" dirty="0"/>
              <a:t>des interventions et </a:t>
            </a:r>
            <a:r>
              <a:rPr lang="en-US" sz="2800" dirty="0" err="1"/>
              <a:t>provoquer</a:t>
            </a:r>
            <a:r>
              <a:rPr lang="en-US" sz="2800" dirty="0"/>
              <a:t> </a:t>
            </a:r>
            <a:r>
              <a:rPr lang="en-US" sz="2800" dirty="0" err="1"/>
              <a:t>une</a:t>
            </a:r>
            <a:r>
              <a:rPr lang="en-US" sz="2800" dirty="0"/>
              <a:t> nouvelle </a:t>
            </a:r>
            <a:r>
              <a:rPr lang="en-US" sz="2800" dirty="0" err="1"/>
              <a:t>victimisation</a:t>
            </a:r>
            <a:r>
              <a:rPr lang="en-US" sz="2800" dirty="0"/>
              <a:t> et de nouveaux </a:t>
            </a:r>
            <a:r>
              <a:rPr lang="en-US" sz="2800" dirty="0" err="1"/>
              <a:t>dommages</a:t>
            </a:r>
            <a:r>
              <a:rPr lang="en-US" sz="2800" dirty="0" smtClean="0"/>
              <a:t>.</a:t>
            </a:r>
          </a:p>
          <a:p>
            <a:pPr marL="0" lvl="0" indent="0" algn="l" rtl="0">
              <a:lnSpc>
                <a:spcPct val="115000"/>
              </a:lnSpc>
              <a:spcBef>
                <a:spcPts val="400"/>
              </a:spcBef>
              <a:spcAft>
                <a:spcPts val="0"/>
              </a:spcAft>
              <a:buClr>
                <a:schemeClr val="dk1"/>
              </a:buClr>
              <a:buSzPts val="1100"/>
              <a:buFont typeface="Arial"/>
              <a:buNone/>
            </a:pPr>
            <a:endParaRPr sz="1800" b="1"/>
          </a:p>
          <a:p>
            <a:pPr marL="0" lvl="0" indent="0" algn="l" rtl="0">
              <a:spcBef>
                <a:spcPts val="360"/>
              </a:spcBef>
              <a:spcAft>
                <a:spcPts val="0"/>
              </a:spcAft>
              <a:buNone/>
            </a:pPr>
            <a:endParaRPr/>
          </a:p>
        </p:txBody>
      </p:sp>
      <p:grpSp>
        <p:nvGrpSpPr>
          <p:cNvPr id="8" name="Group 7"/>
          <p:cNvGrpSpPr/>
          <p:nvPr/>
        </p:nvGrpSpPr>
        <p:grpSpPr>
          <a:xfrm>
            <a:off x="1003438" y="172276"/>
            <a:ext cx="10645319" cy="1166193"/>
            <a:chOff x="1003438" y="0"/>
            <a:chExt cx="10645319" cy="1166193"/>
          </a:xfrm>
        </p:grpSpPr>
        <p:pic>
          <p:nvPicPr>
            <p:cNvPr id="9" name="Picture 3"/>
            <p:cNvPicPr>
              <a:picLocks noChangeAspect="1" noChangeArrowheads="1"/>
            </p:cNvPicPr>
            <p:nvPr/>
          </p:nvPicPr>
          <p:blipFill>
            <a:blip r:embed="rId3"/>
            <a:srcRect/>
            <a:stretch>
              <a:fillRect/>
            </a:stretch>
          </p:blipFill>
          <p:spPr bwMode="auto">
            <a:xfrm>
              <a:off x="4886326" y="0"/>
              <a:ext cx="1673500" cy="1147372"/>
            </a:xfrm>
            <a:prstGeom prst="rect">
              <a:avLst/>
            </a:prstGeom>
            <a:noFill/>
            <a:ln w="9525">
              <a:noFill/>
              <a:miter lim="800000"/>
              <a:headEnd/>
              <a:tailEnd/>
            </a:ln>
          </p:spPr>
        </p:pic>
        <p:pic>
          <p:nvPicPr>
            <p:cNvPr id="10" name="Picture 9"/>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1" name="Image 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2" name="Image 1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3" name="Image 12"/>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316"/>
        <p:cNvGrpSpPr/>
        <p:nvPr/>
      </p:nvGrpSpPr>
      <p:grpSpPr>
        <a:xfrm>
          <a:off x="0" y="0"/>
          <a:ext cx="0" cy="0"/>
          <a:chOff x="0" y="0"/>
          <a:chExt cx="0" cy="0"/>
        </a:xfrm>
      </p:grpSpPr>
      <p:sp>
        <p:nvSpPr>
          <p:cNvPr id="317" name="Google Shape;317;g98d454d4e8_4_41"/>
          <p:cNvSpPr txBox="1">
            <a:spLocks noGrp="1"/>
          </p:cNvSpPr>
          <p:nvPr>
            <p:ph type="title"/>
          </p:nvPr>
        </p:nvSpPr>
        <p:spPr>
          <a:xfrm>
            <a:off x="596348" y="1683025"/>
            <a:ext cx="10972800" cy="437322"/>
          </a:xfrm>
          <a:prstGeom prst="rect">
            <a:avLst/>
          </a:prstGeom>
          <a:solidFill>
            <a:schemeClr val="accent4">
              <a:lumMod val="20000"/>
              <a:lumOff val="80000"/>
            </a:schemeClr>
          </a:solidFill>
        </p:spPr>
        <p:txBody>
          <a:bodyPr spcFirstLastPara="1" wrap="square" lIns="91425" tIns="45700" rIns="91425" bIns="45700" anchor="ctr" anchorCtr="0">
            <a:noAutofit/>
          </a:bodyPr>
          <a:lstStyle/>
          <a:p>
            <a:pPr>
              <a:spcBef>
                <a:spcPts val="0"/>
              </a:spcBef>
            </a:pPr>
            <a:r>
              <a:rPr lang="en-US" sz="3200" b="1" dirty="0" smtClean="0"/>
              <a:t/>
            </a:r>
            <a:br>
              <a:rPr lang="en-US" sz="3200" b="1" dirty="0" smtClean="0"/>
            </a:br>
            <a:r>
              <a:rPr lang="en-US" sz="3200" b="1" dirty="0" smtClean="0"/>
              <a:t>La non-discrimination</a:t>
            </a:r>
            <a:br>
              <a:rPr lang="en-US" sz="3200" b="1" dirty="0" smtClean="0"/>
            </a:br>
            <a:endParaRPr sz="3200"/>
          </a:p>
        </p:txBody>
      </p:sp>
      <p:sp>
        <p:nvSpPr>
          <p:cNvPr id="318" name="Google Shape;318;g98d454d4e8_4_41"/>
          <p:cNvSpPr txBox="1">
            <a:spLocks noGrp="1"/>
          </p:cNvSpPr>
          <p:nvPr>
            <p:ph idx="1"/>
          </p:nvPr>
        </p:nvSpPr>
        <p:spPr>
          <a:xfrm>
            <a:off x="202181" y="2527841"/>
            <a:ext cx="11729200" cy="3886210"/>
          </a:xfrm>
          <a:prstGeom prst="rect">
            <a:avLst/>
          </a:prstGeom>
        </p:spPr>
        <p:txBody>
          <a:bodyPr spcFirstLastPara="1" wrap="square" lIns="91425" tIns="45700" rIns="91425" bIns="45700" anchor="t" anchorCtr="0">
            <a:noAutofit/>
          </a:bodyPr>
          <a:lstStyle/>
          <a:p>
            <a:pPr marL="457200" lvl="0" indent="-416560">
              <a:lnSpc>
                <a:spcPct val="115000"/>
              </a:lnSpc>
              <a:spcBef>
                <a:spcPts val="0"/>
              </a:spcBef>
              <a:spcAft>
                <a:spcPts val="0"/>
              </a:spcAft>
              <a:buClr>
                <a:schemeClr val="dk1"/>
              </a:buClr>
              <a:buSzPts val="2960"/>
            </a:pPr>
            <a:r>
              <a:rPr lang="fr-BE" sz="2400" dirty="0" smtClean="0"/>
              <a:t>Chaque survivant des VBG a droit à une aide possible sans discrimination injuste en fonction du sexe, de l'âge, du handicap, de la race, de la couleur, de la langue, des croyances religieuses ou politiques, sexuelles, orientation ou classe sociale, ethnie, tribu, etc.</a:t>
            </a:r>
          </a:p>
          <a:p>
            <a:pPr marL="457200" lvl="0" indent="-416560">
              <a:lnSpc>
                <a:spcPct val="115000"/>
              </a:lnSpc>
              <a:spcBef>
                <a:spcPts val="0"/>
              </a:spcBef>
              <a:spcAft>
                <a:spcPts val="0"/>
              </a:spcAft>
              <a:buClr>
                <a:schemeClr val="dk1"/>
              </a:buClr>
              <a:buSzPts val="2960"/>
              <a:buNone/>
            </a:pPr>
            <a:endParaRPr lang="fr-BE" sz="2400" dirty="0" smtClean="0">
              <a:sym typeface="Arial"/>
            </a:endParaRPr>
          </a:p>
          <a:p>
            <a:pPr marL="457200" lvl="0" indent="-416560">
              <a:lnSpc>
                <a:spcPct val="115000"/>
              </a:lnSpc>
              <a:spcBef>
                <a:spcPts val="0"/>
              </a:spcBef>
              <a:spcAft>
                <a:spcPts val="0"/>
              </a:spcAft>
              <a:buClr>
                <a:schemeClr val="dk1"/>
              </a:buClr>
              <a:buSzPts val="2960"/>
            </a:pPr>
            <a:r>
              <a:rPr lang="fr-BE" sz="2400" dirty="0" smtClean="0"/>
              <a:t>Tout adulte ou enfant, quel que soit son sexe, doit recevoir des soins et un soutien dans les mêmes conditions.</a:t>
            </a:r>
          </a:p>
          <a:p>
            <a:pPr marL="457200" lvl="0" indent="-416560">
              <a:lnSpc>
                <a:spcPct val="115000"/>
              </a:lnSpc>
              <a:spcBef>
                <a:spcPts val="0"/>
              </a:spcBef>
              <a:spcAft>
                <a:spcPts val="0"/>
              </a:spcAft>
              <a:buClr>
                <a:schemeClr val="dk1"/>
              </a:buClr>
              <a:buSzPts val="2960"/>
            </a:pPr>
            <a:r>
              <a:rPr lang="fr-BE" sz="2400" dirty="0" smtClean="0">
                <a:sym typeface="Arial"/>
              </a:rPr>
              <a:t>•</a:t>
            </a:r>
            <a:r>
              <a:rPr lang="fr-BE" sz="2400" dirty="0" smtClean="0"/>
              <a:t>Les survivantes doivent recevoir un traitement juste et équitable, indépendamment de leur origine ethnique, religion, nationalité ou orientation sexuelle.</a:t>
            </a:r>
          </a:p>
          <a:p>
            <a:pPr marL="0" lvl="0" indent="0" algn="l" rtl="0">
              <a:spcBef>
                <a:spcPts val="360"/>
              </a:spcBef>
              <a:spcAft>
                <a:spcPts val="0"/>
              </a:spcAft>
              <a:buNone/>
            </a:pPr>
            <a:endParaRPr lang="fr-BE" sz="2400" dirty="0"/>
          </a:p>
        </p:txBody>
      </p:sp>
      <p:grpSp>
        <p:nvGrpSpPr>
          <p:cNvPr id="8" name="Group 7"/>
          <p:cNvGrpSpPr/>
          <p:nvPr/>
        </p:nvGrpSpPr>
        <p:grpSpPr>
          <a:xfrm>
            <a:off x="1003438" y="185528"/>
            <a:ext cx="10645319" cy="1166193"/>
            <a:chOff x="1003438" y="0"/>
            <a:chExt cx="10645319" cy="1166193"/>
          </a:xfrm>
        </p:grpSpPr>
        <p:pic>
          <p:nvPicPr>
            <p:cNvPr id="9" name="Picture 3"/>
            <p:cNvPicPr>
              <a:picLocks noChangeAspect="1" noChangeArrowheads="1"/>
            </p:cNvPicPr>
            <p:nvPr/>
          </p:nvPicPr>
          <p:blipFill>
            <a:blip r:embed="rId3"/>
            <a:srcRect/>
            <a:stretch>
              <a:fillRect/>
            </a:stretch>
          </p:blipFill>
          <p:spPr bwMode="auto">
            <a:xfrm>
              <a:off x="4886326" y="0"/>
              <a:ext cx="1673500" cy="1147372"/>
            </a:xfrm>
            <a:prstGeom prst="rect">
              <a:avLst/>
            </a:prstGeom>
            <a:noFill/>
            <a:ln w="9525">
              <a:noFill/>
              <a:miter lim="800000"/>
              <a:headEnd/>
              <a:tailEnd/>
            </a:ln>
          </p:spPr>
        </p:pic>
        <p:pic>
          <p:nvPicPr>
            <p:cNvPr id="10" name="Picture 9"/>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1" name="Image 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2" name="Image 1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3" name="Image 12"/>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323"/>
        <p:cNvGrpSpPr/>
        <p:nvPr/>
      </p:nvGrpSpPr>
      <p:grpSpPr>
        <a:xfrm>
          <a:off x="0" y="0"/>
          <a:ext cx="0" cy="0"/>
          <a:chOff x="0" y="0"/>
          <a:chExt cx="0" cy="0"/>
        </a:xfrm>
      </p:grpSpPr>
      <p:sp>
        <p:nvSpPr>
          <p:cNvPr id="324" name="Google Shape;324;g98d454d4e8_4_49"/>
          <p:cNvSpPr txBox="1">
            <a:spLocks noGrp="1"/>
          </p:cNvSpPr>
          <p:nvPr>
            <p:ph type="title"/>
          </p:nvPr>
        </p:nvSpPr>
        <p:spPr>
          <a:xfrm>
            <a:off x="609600" y="1577000"/>
            <a:ext cx="10972800" cy="437322"/>
          </a:xfrm>
          <a:prstGeom prst="rect">
            <a:avLst/>
          </a:prstGeom>
          <a:solidFill>
            <a:schemeClr val="accent4">
              <a:lumMod val="20000"/>
              <a:lumOff val="80000"/>
            </a:schemeClr>
          </a:solidFill>
        </p:spPr>
        <p:txBody>
          <a:bodyPr spcFirstLastPara="1" wrap="square" lIns="91425" tIns="45700" rIns="91425" bIns="45700" anchor="ctr" anchorCtr="0">
            <a:noAutofit/>
          </a:bodyPr>
          <a:lstStyle/>
          <a:p>
            <a:pPr marL="0" lvl="0" indent="0" algn="ctr" rtl="0">
              <a:spcBef>
                <a:spcPts val="0"/>
              </a:spcBef>
              <a:spcAft>
                <a:spcPts val="0"/>
              </a:spcAft>
              <a:buNone/>
            </a:pPr>
            <a:r>
              <a:rPr lang="fr-BE" sz="3200" b="1" smtClean="0"/>
              <a:t>Approche </a:t>
            </a:r>
            <a:r>
              <a:rPr lang="fr-BE" sz="2900" b="1" smtClean="0"/>
              <a:t>centrée</a:t>
            </a:r>
            <a:r>
              <a:rPr lang="fr-BE" sz="3200" b="1" smtClean="0"/>
              <a:t> le survivant - Définition</a:t>
            </a:r>
            <a:endParaRPr lang="fr-BE" b="1"/>
          </a:p>
        </p:txBody>
      </p:sp>
      <p:sp>
        <p:nvSpPr>
          <p:cNvPr id="325" name="Google Shape;325;g98d454d4e8_4_49"/>
          <p:cNvSpPr txBox="1">
            <a:spLocks noGrp="1"/>
          </p:cNvSpPr>
          <p:nvPr>
            <p:ph idx="1"/>
          </p:nvPr>
        </p:nvSpPr>
        <p:spPr>
          <a:xfrm>
            <a:off x="287233" y="2090520"/>
            <a:ext cx="11657600" cy="4767480"/>
          </a:xfrm>
          <a:prstGeom prst="rect">
            <a:avLst/>
          </a:prstGeom>
        </p:spPr>
        <p:txBody>
          <a:bodyPr spcFirstLastPara="1" wrap="square" lIns="91425" tIns="45700" rIns="91425" bIns="45700" anchor="t" anchorCtr="0">
            <a:noAutofit/>
          </a:bodyPr>
          <a:lstStyle/>
          <a:p>
            <a:pPr marL="457200" indent="-416560">
              <a:lnSpc>
                <a:spcPct val="115000"/>
              </a:lnSpc>
              <a:spcBef>
                <a:spcPts val="0"/>
              </a:spcBef>
              <a:buClr>
                <a:schemeClr val="dk1"/>
              </a:buClr>
              <a:buSzPts val="2960"/>
              <a:buNone/>
            </a:pPr>
            <a:r>
              <a:rPr lang="fr-BE" sz="2400" dirty="0" smtClean="0"/>
              <a:t>« </a:t>
            </a:r>
            <a:r>
              <a:rPr lang="fr-BE" sz="2400" dirty="0" smtClean="0">
                <a:solidFill>
                  <a:srgbClr val="FF0000"/>
                </a:solidFill>
              </a:rPr>
              <a:t>Une approche axée sur les survivants vise à créer un environnement de soutien dans lequel les droits de chaque survivant sont respectés et dans lesquels la personne est traitée avec dignité et respect. Une approche axée sur les survivants  reconnaît que chaque survivant </a:t>
            </a:r>
            <a:r>
              <a:rPr lang="fr-BE" sz="2400" dirty="0" smtClean="0"/>
              <a:t>»</a:t>
            </a:r>
          </a:p>
          <a:p>
            <a:pPr marL="457200" indent="-416560">
              <a:lnSpc>
                <a:spcPct val="115000"/>
              </a:lnSpc>
              <a:spcBef>
                <a:spcPts val="0"/>
              </a:spcBef>
              <a:buClr>
                <a:schemeClr val="dk1"/>
              </a:buClr>
              <a:buSzPts val="2960"/>
            </a:pPr>
            <a:r>
              <a:rPr lang="fr-BE" sz="2400" dirty="0" smtClean="0"/>
              <a:t>A  les mêmes droits de soins et de soutien ;</a:t>
            </a:r>
          </a:p>
          <a:p>
            <a:pPr marL="457200" indent="-416560">
              <a:lnSpc>
                <a:spcPct val="115000"/>
              </a:lnSpc>
              <a:spcBef>
                <a:spcPts val="0"/>
              </a:spcBef>
              <a:buClr>
                <a:schemeClr val="dk1"/>
              </a:buClr>
              <a:buSzPts val="2960"/>
            </a:pPr>
            <a:r>
              <a:rPr lang="fr-BE" sz="2400" dirty="0" smtClean="0"/>
              <a:t>Est différent et unique ;</a:t>
            </a:r>
          </a:p>
          <a:p>
            <a:pPr marL="457200" indent="-416560">
              <a:lnSpc>
                <a:spcPct val="115000"/>
              </a:lnSpc>
              <a:spcBef>
                <a:spcPts val="0"/>
              </a:spcBef>
              <a:buClr>
                <a:schemeClr val="dk1"/>
              </a:buClr>
              <a:buSzPts val="2960"/>
            </a:pPr>
            <a:r>
              <a:rPr lang="fr-BE" sz="2400" dirty="0" smtClean="0"/>
              <a:t>Réagiront différemment à leur expérience de la VBG ;</a:t>
            </a:r>
          </a:p>
          <a:p>
            <a:pPr marL="457200" indent="-416560">
              <a:lnSpc>
                <a:spcPct val="115000"/>
              </a:lnSpc>
              <a:spcBef>
                <a:spcPts val="0"/>
              </a:spcBef>
              <a:buClr>
                <a:schemeClr val="dk1"/>
              </a:buClr>
              <a:buSzPts val="2960"/>
            </a:pPr>
            <a:r>
              <a:rPr lang="fr-BE" sz="2400" dirty="0" smtClean="0"/>
              <a:t>A des forces, des capacités, des ressources et des besoins différents ;</a:t>
            </a:r>
          </a:p>
          <a:p>
            <a:pPr marL="457200" indent="-416560">
              <a:lnSpc>
                <a:spcPct val="115000"/>
              </a:lnSpc>
              <a:spcBef>
                <a:spcPts val="0"/>
              </a:spcBef>
              <a:buClr>
                <a:schemeClr val="dk1"/>
              </a:buClr>
              <a:buSzPts val="2960"/>
            </a:pPr>
            <a:r>
              <a:rPr lang="fr-BE" sz="2400" dirty="0" smtClean="0"/>
              <a:t>A le droit, adapté à son âge et à ses circonstances, de décider qui doit savoir ce qui lui est arrivé et ce qui devrait se passer ensuite ;</a:t>
            </a:r>
          </a:p>
          <a:p>
            <a:pPr marL="457200" indent="-416560">
              <a:lnSpc>
                <a:spcPct val="115000"/>
              </a:lnSpc>
              <a:spcBef>
                <a:spcPts val="0"/>
              </a:spcBef>
              <a:buClr>
                <a:schemeClr val="dk1"/>
              </a:buClr>
              <a:buSzPts val="2960"/>
            </a:pPr>
            <a:r>
              <a:rPr lang="fr-BE" sz="2400" dirty="0" smtClean="0"/>
              <a:t>Devrait être cru et être traité avec respect, gentillesse et empathie.</a:t>
            </a:r>
          </a:p>
          <a:p>
            <a:pPr marL="0" lvl="0" indent="0" algn="l" rtl="0">
              <a:spcBef>
                <a:spcPts val="360"/>
              </a:spcBef>
              <a:spcAft>
                <a:spcPts val="0"/>
              </a:spcAft>
              <a:buNone/>
            </a:pPr>
            <a:endParaRPr lang="fr-BE" dirty="0"/>
          </a:p>
        </p:txBody>
      </p:sp>
      <p:grpSp>
        <p:nvGrpSpPr>
          <p:cNvPr id="9" name="Group 8"/>
          <p:cNvGrpSpPr/>
          <p:nvPr/>
        </p:nvGrpSpPr>
        <p:grpSpPr>
          <a:xfrm>
            <a:off x="1003438" y="172276"/>
            <a:ext cx="10645319" cy="1166193"/>
            <a:chOff x="1003438" y="0"/>
            <a:chExt cx="10645319" cy="1166193"/>
          </a:xfrm>
        </p:grpSpPr>
        <p:pic>
          <p:nvPicPr>
            <p:cNvPr id="10" name="Picture 3"/>
            <p:cNvPicPr>
              <a:picLocks noChangeAspect="1" noChangeArrowheads="1"/>
            </p:cNvPicPr>
            <p:nvPr/>
          </p:nvPicPr>
          <p:blipFill>
            <a:blip r:embed="rId3"/>
            <a:srcRect/>
            <a:stretch>
              <a:fillRect/>
            </a:stretch>
          </p:blipFill>
          <p:spPr bwMode="auto">
            <a:xfrm>
              <a:off x="4886326" y="0"/>
              <a:ext cx="1673500" cy="1147372"/>
            </a:xfrm>
            <a:prstGeom prst="rect">
              <a:avLst/>
            </a:prstGeom>
            <a:noFill/>
            <a:ln w="9525">
              <a:noFill/>
              <a:miter lim="800000"/>
              <a:headEnd/>
              <a:tailEnd/>
            </a:ln>
          </p:spPr>
        </p:pic>
        <p:pic>
          <p:nvPicPr>
            <p:cNvPr id="11" name="Picture 10"/>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2" name="Image 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3" name="Image 1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4" name="Image 12"/>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txBox="1">
            <a:spLocks/>
          </p:cNvSpPr>
          <p:nvPr/>
        </p:nvSpPr>
        <p:spPr>
          <a:xfrm>
            <a:off x="0" y="2107090"/>
            <a:ext cx="12192000" cy="5188226"/>
          </a:xfrm>
          <a:prstGeom prst="rect">
            <a:avLst/>
          </a:prstGeom>
        </p:spPr>
        <p:txBody>
          <a:bodyPr>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lvl="0"/>
            <a:r>
              <a:rPr lang="fr-FR" sz="2200" dirty="0" smtClean="0"/>
              <a:t>Les violences entre partenaires intimes (IPV) ont connu une augmentation de + 25% dans les situations de confinement, restrictions aux mouvements, couvre feu considérant les données statistiques dans les pays disposant des systèmes de gestion d’information mieux organisés (Onu-femmes, 2020) </a:t>
            </a:r>
          </a:p>
          <a:p>
            <a:pPr lvl="0">
              <a:buNone/>
            </a:pPr>
            <a:endParaRPr lang="fr-FR" sz="2200" dirty="0" smtClean="0"/>
          </a:p>
          <a:p>
            <a:r>
              <a:rPr lang="fr-FR" sz="2000" dirty="0" smtClean="0"/>
              <a:t>Des milliers de jeunes filles et de femmes congolaises souffrent de déchirures des tissus du vagin, de la vessie et du rectum, après avoir survécu à des viols brutaux au cours desquels des armes et des branches ont été utilisées pour les violer. Une enquête menée auprès des survivantes de viols dans la région du Sud-Kivu a révélé que 91 % d'entre elles souffraient d'une ou plusieurs maladies liées au viol10. IASC 2015</a:t>
            </a:r>
          </a:p>
          <a:p>
            <a:pPr>
              <a:buNone/>
            </a:pPr>
            <a:endParaRPr lang="fr-FR" sz="2000" dirty="0" smtClean="0"/>
          </a:p>
          <a:p>
            <a:pPr lvl="0"/>
            <a:r>
              <a:rPr lang="fr-FR" sz="2000" dirty="0" smtClean="0"/>
              <a:t>Sur les 64 femmes handicapées interrogées dans le nord de l'Ouganda après le conflit, un tiers ont déclaré avoir subi une forme de violence liée au sexe et plusieurs ont eu des enfants à la suite d'un viol (HRW, 2010).</a:t>
            </a:r>
          </a:p>
          <a:p>
            <a:r>
              <a:rPr lang="fr-FR" sz="2000" dirty="0" err="1" smtClean="0"/>
              <a:t>Etc</a:t>
            </a:r>
            <a:r>
              <a:rPr lang="fr-FR" sz="2000" dirty="0" smtClean="0"/>
              <a:t>……</a:t>
            </a:r>
          </a:p>
          <a:p>
            <a:pPr lvl="0"/>
            <a:endParaRPr lang="fr-FR" sz="2200" dirty="0" smtClean="0"/>
          </a:p>
          <a:p>
            <a:endParaRPr lang="en-US" sz="2200" dirty="0" smtClean="0"/>
          </a:p>
          <a:p>
            <a:pPr algn="l" rtl="0">
              <a:buFont typeface="Wingdings 2" pitchFamily="18" charset="2"/>
              <a:buNone/>
              <a:defRPr/>
            </a:pPr>
            <a:endParaRPr lang="fr-FR" sz="2200" dirty="0"/>
          </a:p>
        </p:txBody>
      </p:sp>
      <p:grpSp>
        <p:nvGrpSpPr>
          <p:cNvPr id="8" name="Group 7"/>
          <p:cNvGrpSpPr/>
          <p:nvPr/>
        </p:nvGrpSpPr>
        <p:grpSpPr>
          <a:xfrm>
            <a:off x="1003438" y="0"/>
            <a:ext cx="10645319" cy="1166193"/>
            <a:chOff x="1003438" y="0"/>
            <a:chExt cx="10645319" cy="1166193"/>
          </a:xfrm>
        </p:grpSpPr>
        <p:pic>
          <p:nvPicPr>
            <p:cNvPr id="9" name="Picture 3"/>
            <p:cNvPicPr>
              <a:picLocks noChangeAspect="1" noChangeArrowheads="1"/>
            </p:cNvPicPr>
            <p:nvPr/>
          </p:nvPicPr>
          <p:blipFill>
            <a:blip r:embed="rId2"/>
            <a:srcRect/>
            <a:stretch>
              <a:fillRect/>
            </a:stretch>
          </p:blipFill>
          <p:spPr bwMode="auto">
            <a:xfrm>
              <a:off x="4886326" y="0"/>
              <a:ext cx="1673500" cy="1147372"/>
            </a:xfrm>
            <a:prstGeom prst="rect">
              <a:avLst/>
            </a:prstGeom>
            <a:noFill/>
            <a:ln w="9525">
              <a:noFill/>
              <a:miter lim="800000"/>
              <a:headEnd/>
              <a:tailEnd/>
            </a:ln>
          </p:spPr>
        </p:pic>
        <p:pic>
          <p:nvPicPr>
            <p:cNvPr id="10" name="Picture 9"/>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1" name="Image 1"/>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2" name="Image 1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3" name="Image 12"/>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
        <p:nvSpPr>
          <p:cNvPr id="14" name="Google Shape;296;g98d454d4e8_4_17"/>
          <p:cNvSpPr txBox="1">
            <a:spLocks/>
          </p:cNvSpPr>
          <p:nvPr/>
        </p:nvSpPr>
        <p:spPr>
          <a:xfrm>
            <a:off x="609600" y="1440822"/>
            <a:ext cx="10972800" cy="480744"/>
          </a:xfrm>
          <a:prstGeom prst="rect">
            <a:avLst/>
          </a:prstGeom>
          <a:solidFill>
            <a:srgbClr val="CCC0D9"/>
          </a:solidFill>
          <a:ln>
            <a:noFill/>
          </a:ln>
        </p:spPr>
        <p:txBody>
          <a:bodyPr spcFirstLastPara="1" vert="horz" wrap="square" lIns="91425" tIns="45700" rIns="91425" bIns="45700" rtlCol="0" anchor="ctr" anchorCtr="0">
            <a:noAutofit/>
          </a:bodyPr>
          <a:lstStyle/>
          <a:p>
            <a:pPr marL="457200" marR="0" lvl="0" indent="-416560" algn="l" defTabSz="914400" rtl="0" eaLnBrk="1" fontAlgn="auto" latinLnBrk="0" hangingPunct="1">
              <a:lnSpc>
                <a:spcPct val="115000"/>
              </a:lnSpc>
              <a:spcBef>
                <a:spcPts val="0"/>
              </a:spcBef>
              <a:spcAft>
                <a:spcPts val="0"/>
              </a:spcAft>
              <a:buClrTx/>
              <a:buSzTx/>
              <a:buFontTx/>
              <a:buNone/>
              <a:tabLst/>
              <a:defRPr/>
            </a:pPr>
            <a:r>
              <a:rPr lang="fr-BE" sz="2800" b="1" dirty="0" smtClean="0">
                <a:solidFill>
                  <a:srgbClr val="791E77"/>
                </a:solidFill>
                <a:latin typeface="+mj-lt"/>
                <a:ea typeface="+mj-ea"/>
                <a:cs typeface="Calibri"/>
              </a:rPr>
              <a:t>Les VBG et risques des VBG s’aggravent dans les </a:t>
            </a:r>
            <a:r>
              <a:rPr kumimoji="0" lang="fr-BE" sz="2800" b="1" i="0" u="none" strike="noStrike" kern="1200" cap="none" spc="0" normalizeH="0" baseline="0" noProof="0" dirty="0" smtClean="0">
                <a:ln>
                  <a:noFill/>
                </a:ln>
                <a:solidFill>
                  <a:srgbClr val="791E77"/>
                </a:solidFill>
                <a:effectLst/>
                <a:uLnTx/>
                <a:uFillTx/>
                <a:latin typeface="+mj-lt"/>
                <a:ea typeface="+mj-ea"/>
                <a:cs typeface="Calibri"/>
              </a:rPr>
              <a:t> situation humanitaire</a:t>
            </a:r>
          </a:p>
        </p:txBody>
      </p:sp>
    </p:spTree>
    <p:extLst>
      <p:ext uri="{BB962C8B-B14F-4D97-AF65-F5344CB8AC3E}">
        <p14:creationId xmlns="" xmlns:p14="http://schemas.microsoft.com/office/powerpoint/2010/main" val="3818300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g98d454d4e8_4_17"/>
          <p:cNvSpPr txBox="1">
            <a:spLocks noGrp="1"/>
          </p:cNvSpPr>
          <p:nvPr>
            <p:ph type="title"/>
          </p:nvPr>
        </p:nvSpPr>
        <p:spPr>
          <a:xfrm>
            <a:off x="609600" y="1679357"/>
            <a:ext cx="10972800" cy="676800"/>
          </a:xfrm>
          <a:prstGeom prst="rect">
            <a:avLst/>
          </a:prstGeom>
          <a:solidFill>
            <a:srgbClr val="CCC0D9"/>
          </a:solidFill>
          <a:ln>
            <a:noFill/>
          </a:ln>
        </p:spPr>
        <p:txBody>
          <a:bodyPr spcFirstLastPara="1" wrap="square" lIns="91425" tIns="45700" rIns="91425" bIns="45700" anchor="ctr" anchorCtr="0">
            <a:noAutofit/>
          </a:bodyPr>
          <a:lstStyle/>
          <a:p>
            <a:pPr marL="457200" indent="-416560">
              <a:lnSpc>
                <a:spcPct val="115000"/>
              </a:lnSpc>
              <a:spcBef>
                <a:spcPts val="0"/>
              </a:spcBef>
            </a:pPr>
            <a:r>
              <a:rPr lang="fr-BE" sz="3200" b="1" dirty="0" smtClean="0"/>
              <a:t>Communication sur les VBG en situation humanitaire</a:t>
            </a:r>
          </a:p>
        </p:txBody>
      </p:sp>
      <p:sp>
        <p:nvSpPr>
          <p:cNvPr id="297" name="Google Shape;297;g98d454d4e8_4_17"/>
          <p:cNvSpPr txBox="1">
            <a:spLocks noGrp="1"/>
          </p:cNvSpPr>
          <p:nvPr>
            <p:ph idx="1"/>
          </p:nvPr>
        </p:nvSpPr>
        <p:spPr>
          <a:xfrm>
            <a:off x="609600" y="2557670"/>
            <a:ext cx="11118574" cy="4055165"/>
          </a:xfrm>
          <a:prstGeom prst="rect">
            <a:avLst/>
          </a:prstGeom>
          <a:noFill/>
          <a:ln>
            <a:noFill/>
          </a:ln>
        </p:spPr>
        <p:txBody>
          <a:bodyPr spcFirstLastPara="1" wrap="square" lIns="91425" tIns="45700" rIns="91425" bIns="45700" anchor="t" anchorCtr="0">
            <a:noAutofit/>
          </a:bodyPr>
          <a:lstStyle/>
          <a:p>
            <a:r>
              <a:rPr lang="fr-BE" sz="2400" b="1" dirty="0" smtClean="0"/>
              <a:t>BIEN</a:t>
            </a:r>
            <a:r>
              <a:rPr lang="fr-BE" sz="2400" dirty="0" smtClean="0"/>
              <a:t> : Quand c’est bien fait, le reportage des médias sur la VBG dans les contextes d’urgence permet de faire  le plaidoyer avec les   preneurs de décision et les communautés pour s’assurer la protection des groupes vulnérables ainsi que chercher les financements afin de subventionner les programmes de Violence Basée sur le Genre(VBG). </a:t>
            </a:r>
          </a:p>
          <a:p>
            <a:pPr>
              <a:buNone/>
            </a:pPr>
            <a:endParaRPr lang="en-US" sz="2400" dirty="0" smtClean="0"/>
          </a:p>
          <a:p>
            <a:r>
              <a:rPr lang="fr-BE" sz="2400" b="1" dirty="0" smtClean="0"/>
              <a:t>MAUVAIS </a:t>
            </a:r>
            <a:r>
              <a:rPr lang="fr-BE" sz="2400" dirty="0" smtClean="0"/>
              <a:t>: Cependant, lorsque le reportage des médias sur la Violence Basée sur le Genre (VBG) ne tient pas en compte du respect de l’éthique de base et les principes de sécurité, leurs reportages sur les VBG peuvent mettre en danger les victimes de VBG, leurs familles et ceux qui leur apportent assistance.</a:t>
            </a:r>
            <a:endParaRPr lang="en-US" sz="2400" dirty="0" smtClean="0"/>
          </a:p>
          <a:p>
            <a:pPr marL="457200" lvl="0" indent="0" algn="l" rtl="0">
              <a:lnSpc>
                <a:spcPct val="80000"/>
              </a:lnSpc>
              <a:spcBef>
                <a:spcPts val="592"/>
              </a:spcBef>
              <a:spcAft>
                <a:spcPts val="0"/>
              </a:spcAft>
              <a:buNone/>
            </a:pPr>
            <a:endParaRPr sz="2400"/>
          </a:p>
        </p:txBody>
      </p:sp>
      <p:grpSp>
        <p:nvGrpSpPr>
          <p:cNvPr id="10" name="Group 9"/>
          <p:cNvGrpSpPr/>
          <p:nvPr/>
        </p:nvGrpSpPr>
        <p:grpSpPr>
          <a:xfrm>
            <a:off x="1003438" y="145772"/>
            <a:ext cx="10645319" cy="1166193"/>
            <a:chOff x="1003438" y="0"/>
            <a:chExt cx="10645319" cy="1166193"/>
          </a:xfrm>
        </p:grpSpPr>
        <p:pic>
          <p:nvPicPr>
            <p:cNvPr id="11" name="Picture 3"/>
            <p:cNvPicPr>
              <a:picLocks noChangeAspect="1" noChangeArrowheads="1"/>
            </p:cNvPicPr>
            <p:nvPr/>
          </p:nvPicPr>
          <p:blipFill>
            <a:blip r:embed="rId3"/>
            <a:srcRect/>
            <a:stretch>
              <a:fillRect/>
            </a:stretch>
          </p:blipFill>
          <p:spPr bwMode="auto">
            <a:xfrm>
              <a:off x="4886326" y="0"/>
              <a:ext cx="1673500" cy="1147372"/>
            </a:xfrm>
            <a:prstGeom prst="rect">
              <a:avLst/>
            </a:prstGeom>
            <a:noFill/>
            <a:ln w="9525">
              <a:noFill/>
              <a:miter lim="800000"/>
              <a:headEnd/>
              <a:tailEnd/>
            </a:ln>
          </p:spPr>
        </p:pic>
        <p:pic>
          <p:nvPicPr>
            <p:cNvPr id="12" name="Picture 11"/>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3" name="Image 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4" name="Image 1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5" name="Image 12"/>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g98d454d4e8_4_17"/>
          <p:cNvSpPr txBox="1">
            <a:spLocks noGrp="1"/>
          </p:cNvSpPr>
          <p:nvPr>
            <p:ph type="title"/>
          </p:nvPr>
        </p:nvSpPr>
        <p:spPr>
          <a:xfrm>
            <a:off x="609600" y="1387813"/>
            <a:ext cx="10972800" cy="401233"/>
          </a:xfrm>
          <a:prstGeom prst="rect">
            <a:avLst/>
          </a:prstGeom>
          <a:solidFill>
            <a:srgbClr val="CCC0D9"/>
          </a:solidFill>
          <a:ln>
            <a:noFill/>
          </a:ln>
        </p:spPr>
        <p:txBody>
          <a:bodyPr spcFirstLastPara="1" wrap="square" lIns="91425" tIns="45700" rIns="91425" bIns="45700" anchor="ctr" anchorCtr="0">
            <a:noAutofit/>
          </a:bodyPr>
          <a:lstStyle/>
          <a:p>
            <a:pPr marL="457200" indent="-416560">
              <a:lnSpc>
                <a:spcPct val="115000"/>
              </a:lnSpc>
              <a:spcBef>
                <a:spcPts val="0"/>
              </a:spcBef>
            </a:pPr>
            <a:r>
              <a:rPr lang="fr-BE" sz="3200" b="1" dirty="0" smtClean="0"/>
              <a:t>Quelques bonnes pratiques</a:t>
            </a:r>
          </a:p>
        </p:txBody>
      </p:sp>
      <p:sp>
        <p:nvSpPr>
          <p:cNvPr id="297" name="Google Shape;297;g98d454d4e8_4_17"/>
          <p:cNvSpPr txBox="1">
            <a:spLocks noGrp="1"/>
          </p:cNvSpPr>
          <p:nvPr>
            <p:ph idx="1"/>
          </p:nvPr>
        </p:nvSpPr>
        <p:spPr>
          <a:xfrm>
            <a:off x="609600" y="1934826"/>
            <a:ext cx="11118574" cy="4790654"/>
          </a:xfrm>
          <a:prstGeom prst="rect">
            <a:avLst/>
          </a:prstGeom>
          <a:noFill/>
          <a:ln>
            <a:noFill/>
          </a:ln>
        </p:spPr>
        <p:txBody>
          <a:bodyPr spcFirstLastPara="1" wrap="square" lIns="91425" tIns="45700" rIns="91425" bIns="45700" anchor="t" anchorCtr="0">
            <a:noAutofit/>
          </a:bodyPr>
          <a:lstStyle/>
          <a:p>
            <a:r>
              <a:rPr lang="fr-FR" sz="2400" dirty="0" smtClean="0"/>
              <a:t>    «</a:t>
            </a:r>
            <a:r>
              <a:rPr lang="fr-FR" sz="2400" b="1" dirty="0" smtClean="0">
                <a:solidFill>
                  <a:srgbClr val="FF0000"/>
                </a:solidFill>
              </a:rPr>
              <a:t> </a:t>
            </a:r>
            <a:r>
              <a:rPr lang="fr-BE" sz="2400" b="1" dirty="0" smtClean="0">
                <a:solidFill>
                  <a:srgbClr val="FF0000"/>
                </a:solidFill>
              </a:rPr>
              <a:t> l'intérêt de la survivante doit l'emporter contre tous les autres objectifs – C’est-à-dire accorder la priorité aux </a:t>
            </a:r>
            <a:r>
              <a:rPr lang="fr-FR" sz="2400" b="1" dirty="0" smtClean="0">
                <a:solidFill>
                  <a:srgbClr val="FF0000"/>
                </a:solidFill>
              </a:rPr>
              <a:t>droits des survivantes à la dignité, la vie privée, la confidentialité, la sécurité et la protection contre les dommages ou de </a:t>
            </a:r>
            <a:r>
              <a:rPr lang="fr-FR" sz="2400" b="1" smtClean="0">
                <a:solidFill>
                  <a:srgbClr val="FF0000"/>
                </a:solidFill>
              </a:rPr>
              <a:t>représailles</a:t>
            </a:r>
            <a:r>
              <a:rPr lang="fr-FR" sz="2400" smtClean="0"/>
              <a:t>»</a:t>
            </a:r>
          </a:p>
          <a:p>
            <a:pPr>
              <a:buNone/>
            </a:pPr>
            <a:endParaRPr lang="fr-FR" sz="2400" dirty="0" smtClean="0"/>
          </a:p>
          <a:p>
            <a:r>
              <a:rPr lang="fr-FR" sz="2400" dirty="0" smtClean="0"/>
              <a:t>Obtenir à l’avance la permission des survivantes pour des interviews, des enregistrements vidéo et des photographies documentaires connexes. </a:t>
            </a:r>
            <a:endParaRPr lang="en-US" sz="2400" dirty="0" smtClean="0"/>
          </a:p>
          <a:p>
            <a:r>
              <a:rPr lang="fr-FR" sz="2400" dirty="0" smtClean="0"/>
              <a:t>Eviter le jugement de langage</a:t>
            </a:r>
          </a:p>
          <a:p>
            <a:r>
              <a:rPr lang="fr-FR" sz="2400" dirty="0" smtClean="0"/>
              <a:t>Ne jamais communiquer les détails sur les faits et les données défiant des survivants pour ne pas le mettre en danger, leurs familles et fournisseurs des services</a:t>
            </a:r>
          </a:p>
          <a:p>
            <a:r>
              <a:rPr lang="fr-FR" sz="2400" dirty="0" smtClean="0"/>
              <a:t>Il est toujours préférable de masquer l'identité visuelle des personnes</a:t>
            </a:r>
          </a:p>
          <a:p>
            <a:r>
              <a:rPr lang="fr-FR" sz="2400" dirty="0" smtClean="0"/>
              <a:t>Fournir l’information sur les services disponibles</a:t>
            </a:r>
            <a:endParaRPr lang="en-US" sz="2400" dirty="0" smtClean="0"/>
          </a:p>
          <a:p>
            <a:pPr marL="457200" lvl="0" indent="0" algn="l" rtl="0">
              <a:lnSpc>
                <a:spcPct val="80000"/>
              </a:lnSpc>
              <a:spcBef>
                <a:spcPts val="592"/>
              </a:spcBef>
              <a:spcAft>
                <a:spcPts val="0"/>
              </a:spcAft>
              <a:buNone/>
            </a:pPr>
            <a:endParaRPr sz="2400"/>
          </a:p>
        </p:txBody>
      </p:sp>
      <p:grpSp>
        <p:nvGrpSpPr>
          <p:cNvPr id="2" name="Group 9"/>
          <p:cNvGrpSpPr/>
          <p:nvPr/>
        </p:nvGrpSpPr>
        <p:grpSpPr>
          <a:xfrm>
            <a:off x="1003438" y="145772"/>
            <a:ext cx="10645319" cy="1166193"/>
            <a:chOff x="1003438" y="0"/>
            <a:chExt cx="10645319" cy="1166193"/>
          </a:xfrm>
        </p:grpSpPr>
        <p:pic>
          <p:nvPicPr>
            <p:cNvPr id="11" name="Picture 3"/>
            <p:cNvPicPr>
              <a:picLocks noChangeAspect="1" noChangeArrowheads="1"/>
            </p:cNvPicPr>
            <p:nvPr/>
          </p:nvPicPr>
          <p:blipFill>
            <a:blip r:embed="rId3"/>
            <a:srcRect/>
            <a:stretch>
              <a:fillRect/>
            </a:stretch>
          </p:blipFill>
          <p:spPr bwMode="auto">
            <a:xfrm>
              <a:off x="4886326" y="0"/>
              <a:ext cx="1673500" cy="1147372"/>
            </a:xfrm>
            <a:prstGeom prst="rect">
              <a:avLst/>
            </a:prstGeom>
            <a:noFill/>
            <a:ln w="9525">
              <a:noFill/>
              <a:miter lim="800000"/>
              <a:headEnd/>
              <a:tailEnd/>
            </a:ln>
          </p:spPr>
        </p:pic>
        <p:pic>
          <p:nvPicPr>
            <p:cNvPr id="12" name="Picture 11"/>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3" name="Image 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4" name="Image 1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5" name="Image 12"/>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g98d454d4e8_4_17"/>
          <p:cNvSpPr txBox="1">
            <a:spLocks noGrp="1"/>
          </p:cNvSpPr>
          <p:nvPr>
            <p:ph type="title"/>
          </p:nvPr>
        </p:nvSpPr>
        <p:spPr>
          <a:xfrm>
            <a:off x="609600" y="1493829"/>
            <a:ext cx="10972800" cy="440988"/>
          </a:xfrm>
          <a:prstGeom prst="rect">
            <a:avLst/>
          </a:prstGeom>
          <a:solidFill>
            <a:srgbClr val="CCC0D9"/>
          </a:solidFill>
          <a:ln>
            <a:noFill/>
          </a:ln>
        </p:spPr>
        <p:txBody>
          <a:bodyPr spcFirstLastPara="1" wrap="square" lIns="91425" tIns="45700" rIns="91425" bIns="45700" anchor="ctr" anchorCtr="0">
            <a:noAutofit/>
          </a:bodyPr>
          <a:lstStyle/>
          <a:p>
            <a:pPr marL="457200" indent="-416560">
              <a:lnSpc>
                <a:spcPct val="115000"/>
              </a:lnSpc>
              <a:spcBef>
                <a:spcPts val="0"/>
              </a:spcBef>
            </a:pPr>
            <a:r>
              <a:rPr lang="fr-BE" sz="3200" b="1" dirty="0" smtClean="0"/>
              <a:t>Bonnes pratiques – suite 1/2</a:t>
            </a:r>
          </a:p>
        </p:txBody>
      </p:sp>
      <p:sp>
        <p:nvSpPr>
          <p:cNvPr id="297" name="Google Shape;297;g98d454d4e8_4_17"/>
          <p:cNvSpPr txBox="1">
            <a:spLocks noGrp="1"/>
          </p:cNvSpPr>
          <p:nvPr>
            <p:ph idx="1"/>
          </p:nvPr>
        </p:nvSpPr>
        <p:spPr>
          <a:xfrm>
            <a:off x="609600" y="2133606"/>
            <a:ext cx="11118574" cy="4724394"/>
          </a:xfrm>
          <a:prstGeom prst="rect">
            <a:avLst/>
          </a:prstGeom>
          <a:noFill/>
          <a:ln>
            <a:noFill/>
          </a:ln>
        </p:spPr>
        <p:txBody>
          <a:bodyPr spcFirstLastPara="1" wrap="square" lIns="91425" tIns="45700" rIns="91425" bIns="45700" anchor="t" anchorCtr="0">
            <a:noAutofit/>
          </a:bodyPr>
          <a:lstStyle/>
          <a:p>
            <a:r>
              <a:rPr lang="fr-FR" sz="2800" dirty="0" smtClean="0"/>
              <a:t> Eviter des questions ou des commentaires insensibles aux valeurs culturelles, pouvant exposer les survivants à l'humiliation, ou de réactiver la douleur et le chagrin des individus d'événements traumatisants.</a:t>
            </a:r>
          </a:p>
          <a:p>
            <a:r>
              <a:rPr lang="fr-FR" sz="2800" dirty="0" smtClean="0"/>
              <a:t>Faire attention à où et comment la survivante est interviewé et </a:t>
            </a:r>
          </a:p>
          <a:p>
            <a:r>
              <a:rPr lang="fr-FR" sz="2800" dirty="0" smtClean="0"/>
              <a:t>Faire en sorte qu'il / elle soit à l'aise et capable de raconter son histoire sans pression extérieure ; ou  à cause d’un avantage financier ou matériel.</a:t>
            </a:r>
            <a:endParaRPr lang="en-US" sz="2800" dirty="0" smtClean="0"/>
          </a:p>
          <a:p>
            <a:r>
              <a:rPr lang="fr-FR" sz="2800" dirty="0" smtClean="0"/>
              <a:t>Veiller à ce que la survivante sache et comprenne qu'être interviewé pour une histoire signifie son récit et les images peuvent être diffusées localement et globalement.</a:t>
            </a:r>
            <a:endParaRPr lang="en-US" sz="2800" dirty="0" smtClean="0"/>
          </a:p>
          <a:p>
            <a:endParaRPr sz="2800"/>
          </a:p>
        </p:txBody>
      </p:sp>
      <p:grpSp>
        <p:nvGrpSpPr>
          <p:cNvPr id="2" name="Group 9"/>
          <p:cNvGrpSpPr/>
          <p:nvPr/>
        </p:nvGrpSpPr>
        <p:grpSpPr>
          <a:xfrm>
            <a:off x="1003438" y="145772"/>
            <a:ext cx="10645319" cy="1166193"/>
            <a:chOff x="1003438" y="0"/>
            <a:chExt cx="10645319" cy="1166193"/>
          </a:xfrm>
        </p:grpSpPr>
        <p:pic>
          <p:nvPicPr>
            <p:cNvPr id="11" name="Picture 3"/>
            <p:cNvPicPr>
              <a:picLocks noChangeAspect="1" noChangeArrowheads="1"/>
            </p:cNvPicPr>
            <p:nvPr/>
          </p:nvPicPr>
          <p:blipFill>
            <a:blip r:embed="rId3"/>
            <a:srcRect/>
            <a:stretch>
              <a:fillRect/>
            </a:stretch>
          </p:blipFill>
          <p:spPr bwMode="auto">
            <a:xfrm>
              <a:off x="4886326" y="0"/>
              <a:ext cx="1673500" cy="1147372"/>
            </a:xfrm>
            <a:prstGeom prst="rect">
              <a:avLst/>
            </a:prstGeom>
            <a:noFill/>
            <a:ln w="9525">
              <a:noFill/>
              <a:miter lim="800000"/>
              <a:headEnd/>
              <a:tailEnd/>
            </a:ln>
          </p:spPr>
        </p:pic>
        <p:pic>
          <p:nvPicPr>
            <p:cNvPr id="12" name="Picture 11"/>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3" name="Image 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4" name="Image 1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5" name="Image 12"/>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g98d454d4e8_4_17"/>
          <p:cNvSpPr txBox="1">
            <a:spLocks noGrp="1"/>
          </p:cNvSpPr>
          <p:nvPr>
            <p:ph type="title"/>
          </p:nvPr>
        </p:nvSpPr>
        <p:spPr>
          <a:xfrm>
            <a:off x="609600" y="1493829"/>
            <a:ext cx="10972800" cy="440988"/>
          </a:xfrm>
          <a:prstGeom prst="rect">
            <a:avLst/>
          </a:prstGeom>
          <a:solidFill>
            <a:srgbClr val="CCC0D9"/>
          </a:solidFill>
          <a:ln>
            <a:noFill/>
          </a:ln>
        </p:spPr>
        <p:txBody>
          <a:bodyPr spcFirstLastPara="1" wrap="square" lIns="91425" tIns="45700" rIns="91425" bIns="45700" anchor="ctr" anchorCtr="0">
            <a:noAutofit/>
          </a:bodyPr>
          <a:lstStyle/>
          <a:p>
            <a:pPr marL="457200" indent="-416560">
              <a:lnSpc>
                <a:spcPct val="115000"/>
              </a:lnSpc>
              <a:spcBef>
                <a:spcPts val="0"/>
              </a:spcBef>
            </a:pPr>
            <a:r>
              <a:rPr lang="fr-BE" sz="3200" b="1" dirty="0" smtClean="0"/>
              <a:t>Bonnes pratiques – suite 2/2</a:t>
            </a:r>
          </a:p>
        </p:txBody>
      </p:sp>
      <p:sp>
        <p:nvSpPr>
          <p:cNvPr id="297" name="Google Shape;297;g98d454d4e8_4_17"/>
          <p:cNvSpPr txBox="1">
            <a:spLocks noGrp="1"/>
          </p:cNvSpPr>
          <p:nvPr>
            <p:ph idx="1"/>
          </p:nvPr>
        </p:nvSpPr>
        <p:spPr>
          <a:xfrm>
            <a:off x="609600" y="2133606"/>
            <a:ext cx="11118574" cy="4214185"/>
          </a:xfrm>
          <a:prstGeom prst="rect">
            <a:avLst/>
          </a:prstGeom>
          <a:noFill/>
          <a:ln>
            <a:noFill/>
          </a:ln>
        </p:spPr>
        <p:txBody>
          <a:bodyPr spcFirstLastPara="1" wrap="square" lIns="91425" tIns="45700" rIns="91425" bIns="45700" anchor="t" anchorCtr="0">
            <a:noAutofit/>
          </a:bodyPr>
          <a:lstStyle/>
          <a:p>
            <a:r>
              <a:rPr lang="fr-FR" sz="2800" dirty="0" smtClean="0"/>
              <a:t> Si il y a des préoccupations concernant la sécurité, changer le nom et masquer l'identité visuelle de la survivante</a:t>
            </a:r>
            <a:endParaRPr lang="en-US" sz="2800" dirty="0" smtClean="0"/>
          </a:p>
          <a:p>
            <a:r>
              <a:rPr lang="fr-FR" sz="2800" dirty="0" smtClean="0"/>
              <a:t>Cessez de poser des questions ou changez de sujet si les personnes montrent des signes manifestes de détresse.</a:t>
            </a:r>
            <a:endParaRPr lang="en-US" sz="2800" dirty="0" smtClean="0"/>
          </a:p>
          <a:p>
            <a:r>
              <a:rPr lang="fr-FR" sz="2800" dirty="0" smtClean="0"/>
              <a:t>Pour les entretiens avec des mineurs sur des questions sensibles, obtenir le consentement éclairé des parents ou des tuteurs, ainsi que des enfants eux-mêmes.  Si possible, obtenez un consentement écrit.</a:t>
            </a:r>
            <a:endParaRPr lang="en-US" sz="2800" dirty="0" smtClean="0"/>
          </a:p>
          <a:p>
            <a:endParaRPr sz="2800"/>
          </a:p>
        </p:txBody>
      </p:sp>
      <p:grpSp>
        <p:nvGrpSpPr>
          <p:cNvPr id="2" name="Group 9"/>
          <p:cNvGrpSpPr/>
          <p:nvPr/>
        </p:nvGrpSpPr>
        <p:grpSpPr>
          <a:xfrm>
            <a:off x="1003438" y="145772"/>
            <a:ext cx="10645319" cy="1166193"/>
            <a:chOff x="1003438" y="0"/>
            <a:chExt cx="10645319" cy="1166193"/>
          </a:xfrm>
        </p:grpSpPr>
        <p:pic>
          <p:nvPicPr>
            <p:cNvPr id="11" name="Picture 3"/>
            <p:cNvPicPr>
              <a:picLocks noChangeAspect="1" noChangeArrowheads="1"/>
            </p:cNvPicPr>
            <p:nvPr/>
          </p:nvPicPr>
          <p:blipFill>
            <a:blip r:embed="rId3"/>
            <a:srcRect/>
            <a:stretch>
              <a:fillRect/>
            </a:stretch>
          </p:blipFill>
          <p:spPr bwMode="auto">
            <a:xfrm>
              <a:off x="4886326" y="0"/>
              <a:ext cx="1673500" cy="1147372"/>
            </a:xfrm>
            <a:prstGeom prst="rect">
              <a:avLst/>
            </a:prstGeom>
            <a:noFill/>
            <a:ln w="9525">
              <a:noFill/>
              <a:miter lim="800000"/>
              <a:headEnd/>
              <a:tailEnd/>
            </a:ln>
          </p:spPr>
        </p:pic>
        <p:pic>
          <p:nvPicPr>
            <p:cNvPr id="12" name="Picture 11"/>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3" name="Image 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4" name="Image 1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5" name="Image 12"/>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Shape 288"/>
        <p:cNvGrpSpPr/>
        <p:nvPr/>
      </p:nvGrpSpPr>
      <p:grpSpPr>
        <a:xfrm>
          <a:off x="0" y="0"/>
          <a:ext cx="0" cy="0"/>
          <a:chOff x="0" y="0"/>
          <a:chExt cx="0" cy="0"/>
        </a:xfrm>
      </p:grpSpPr>
      <p:sp>
        <p:nvSpPr>
          <p:cNvPr id="289" name="Google Shape;289;g98d454d4e8_4_9"/>
          <p:cNvSpPr txBox="1">
            <a:spLocks noGrp="1"/>
          </p:cNvSpPr>
          <p:nvPr>
            <p:ph type="title"/>
          </p:nvPr>
        </p:nvSpPr>
        <p:spPr>
          <a:xfrm>
            <a:off x="609600" y="1351719"/>
            <a:ext cx="10972800" cy="487610"/>
          </a:xfrm>
          <a:prstGeom prst="rect">
            <a:avLst/>
          </a:prstGeom>
          <a:solidFill>
            <a:srgbClr val="CCC0D9"/>
          </a:solid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959"/>
              <a:buFont typeface="Calibri"/>
              <a:buNone/>
            </a:pPr>
            <a:r>
              <a:rPr lang="fr-BE" sz="2800" b="1" dirty="0" smtClean="0"/>
              <a:t>Les principes directeurs VBG comprennent - VBG</a:t>
            </a:r>
            <a:endParaRPr lang="fr-BE" sz="2800" b="1" dirty="0"/>
          </a:p>
        </p:txBody>
      </p:sp>
      <p:pic>
        <p:nvPicPr>
          <p:cNvPr id="290" name="Google Shape;290;g98d454d4e8_4_9"/>
          <p:cNvPicPr preferRelativeResize="0"/>
          <p:nvPr/>
        </p:nvPicPr>
        <p:blipFill>
          <a:blip r:embed="rId3">
            <a:alphaModFix/>
          </a:blip>
          <a:stretch>
            <a:fillRect/>
          </a:stretch>
        </p:blipFill>
        <p:spPr>
          <a:xfrm>
            <a:off x="477078" y="1895061"/>
            <a:ext cx="10853531" cy="4938663"/>
          </a:xfrm>
          <a:prstGeom prst="rect">
            <a:avLst/>
          </a:prstGeom>
          <a:noFill/>
          <a:ln>
            <a:noFill/>
          </a:ln>
        </p:spPr>
      </p:pic>
      <p:grpSp>
        <p:nvGrpSpPr>
          <p:cNvPr id="8" name="Group 7"/>
          <p:cNvGrpSpPr/>
          <p:nvPr/>
        </p:nvGrpSpPr>
        <p:grpSpPr>
          <a:xfrm>
            <a:off x="1003438" y="0"/>
            <a:ext cx="10645319" cy="1166193"/>
            <a:chOff x="1003438" y="0"/>
            <a:chExt cx="10645319" cy="1166193"/>
          </a:xfrm>
        </p:grpSpPr>
        <p:pic>
          <p:nvPicPr>
            <p:cNvPr id="9" name="Picture 3"/>
            <p:cNvPicPr>
              <a:picLocks noChangeAspect="1" noChangeArrowheads="1"/>
            </p:cNvPicPr>
            <p:nvPr/>
          </p:nvPicPr>
          <p:blipFill>
            <a:blip r:embed="rId4"/>
            <a:srcRect/>
            <a:stretch>
              <a:fillRect/>
            </a:stretch>
          </p:blipFill>
          <p:spPr bwMode="auto">
            <a:xfrm>
              <a:off x="4886326" y="0"/>
              <a:ext cx="1673500" cy="1147372"/>
            </a:xfrm>
            <a:prstGeom prst="rect">
              <a:avLst/>
            </a:prstGeom>
            <a:noFill/>
            <a:ln w="9525">
              <a:noFill/>
              <a:miter lim="800000"/>
              <a:headEnd/>
              <a:tailEnd/>
            </a:ln>
          </p:spPr>
        </p:pic>
        <p:pic>
          <p:nvPicPr>
            <p:cNvPr id="10" name="Picture 9"/>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1" name="Image 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2" name="Image 11"/>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3" name="Image 12"/>
            <p:cNvPicPr/>
            <p:nvPr/>
          </p:nvPicPr>
          <p:blipFill>
            <a:blip r:embed="rId8"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295"/>
        <p:cNvGrpSpPr/>
        <p:nvPr/>
      </p:nvGrpSpPr>
      <p:grpSpPr>
        <a:xfrm>
          <a:off x="0" y="0"/>
          <a:ext cx="0" cy="0"/>
          <a:chOff x="0" y="0"/>
          <a:chExt cx="0" cy="0"/>
        </a:xfrm>
      </p:grpSpPr>
      <p:sp>
        <p:nvSpPr>
          <p:cNvPr id="296" name="Google Shape;296;g98d454d4e8_4_17"/>
          <p:cNvSpPr txBox="1">
            <a:spLocks noGrp="1"/>
          </p:cNvSpPr>
          <p:nvPr>
            <p:ph type="title"/>
          </p:nvPr>
        </p:nvSpPr>
        <p:spPr>
          <a:xfrm>
            <a:off x="609600" y="2063665"/>
            <a:ext cx="10972800" cy="676800"/>
          </a:xfrm>
          <a:prstGeom prst="rect">
            <a:avLst/>
          </a:prstGeom>
          <a:solidFill>
            <a:srgbClr val="CCC0D9"/>
          </a:solidFill>
          <a:ln>
            <a:noFill/>
          </a:ln>
        </p:spPr>
        <p:txBody>
          <a:bodyPr spcFirstLastPara="1" wrap="square" lIns="91425" tIns="45700" rIns="91425" bIns="45700" anchor="ctr" anchorCtr="0">
            <a:noAutofit/>
          </a:bodyPr>
          <a:lstStyle/>
          <a:p>
            <a:pPr marL="457200" indent="-416560">
              <a:lnSpc>
                <a:spcPct val="115000"/>
              </a:lnSpc>
              <a:spcBef>
                <a:spcPts val="0"/>
              </a:spcBef>
            </a:pPr>
            <a:r>
              <a:rPr lang="en-US" sz="3200" b="1" dirty="0" smtClean="0"/>
              <a:t>Le </a:t>
            </a:r>
            <a:r>
              <a:rPr lang="en-US" sz="3200" b="1" dirty="0" err="1" smtClean="0"/>
              <a:t>droit</a:t>
            </a:r>
            <a:r>
              <a:rPr lang="en-US" sz="3200" b="1" dirty="0" smtClean="0"/>
              <a:t> à la </a:t>
            </a:r>
            <a:r>
              <a:rPr lang="en-US" sz="3200" b="1" dirty="0" err="1" smtClean="0"/>
              <a:t>sécurité</a:t>
            </a:r>
            <a:endParaRPr lang="en-US" sz="3200" b="1" dirty="0" smtClean="0"/>
          </a:p>
        </p:txBody>
      </p:sp>
      <p:sp>
        <p:nvSpPr>
          <p:cNvPr id="297" name="Google Shape;297;g98d454d4e8_4_17"/>
          <p:cNvSpPr txBox="1">
            <a:spLocks noGrp="1"/>
          </p:cNvSpPr>
          <p:nvPr>
            <p:ph idx="1"/>
          </p:nvPr>
        </p:nvSpPr>
        <p:spPr>
          <a:xfrm>
            <a:off x="609600" y="3001593"/>
            <a:ext cx="11239200" cy="3266680"/>
          </a:xfrm>
          <a:prstGeom prst="rect">
            <a:avLst/>
          </a:prstGeom>
          <a:noFill/>
          <a:ln>
            <a:noFill/>
          </a:ln>
        </p:spPr>
        <p:txBody>
          <a:bodyPr spcFirstLastPara="1" wrap="square" lIns="91425" tIns="45700" rIns="91425" bIns="45700" anchor="t" anchorCtr="0">
            <a:noAutofit/>
          </a:bodyPr>
          <a:lstStyle/>
          <a:p>
            <a:pPr marL="457200" indent="-416560">
              <a:lnSpc>
                <a:spcPct val="115000"/>
              </a:lnSpc>
              <a:spcBef>
                <a:spcPts val="0"/>
              </a:spcBef>
              <a:buClr>
                <a:schemeClr val="dk1"/>
              </a:buClr>
              <a:buSzPts val="2960"/>
            </a:pPr>
            <a:r>
              <a:rPr lang="en-US" sz="2800" dirty="0" smtClean="0"/>
              <a:t>La </a:t>
            </a:r>
            <a:r>
              <a:rPr lang="en-US" sz="2800" dirty="0"/>
              <a:t>«</a:t>
            </a:r>
            <a:r>
              <a:rPr lang="en-US" sz="2800" dirty="0" err="1"/>
              <a:t>sécurité</a:t>
            </a:r>
            <a:r>
              <a:rPr lang="en-US" sz="2800" dirty="0"/>
              <a:t>» </a:t>
            </a:r>
            <a:r>
              <a:rPr lang="en-US" sz="2800" dirty="0" err="1"/>
              <a:t>désigne</a:t>
            </a:r>
            <a:r>
              <a:rPr lang="en-US" sz="2800" dirty="0"/>
              <a:t> à la </a:t>
            </a:r>
            <a:r>
              <a:rPr lang="en-US" sz="2800" dirty="0" err="1"/>
              <a:t>fois</a:t>
            </a:r>
            <a:r>
              <a:rPr lang="en-US" sz="2800" dirty="0"/>
              <a:t> la </a:t>
            </a:r>
            <a:r>
              <a:rPr lang="en-US" sz="2800" dirty="0" err="1"/>
              <a:t>sécurité</a:t>
            </a:r>
            <a:r>
              <a:rPr lang="en-US" sz="2800" dirty="0"/>
              <a:t> physique </a:t>
            </a:r>
            <a:r>
              <a:rPr lang="en-US" sz="2800" dirty="0" err="1"/>
              <a:t>ainsi</a:t>
            </a:r>
            <a:r>
              <a:rPr lang="en-US" sz="2800" dirty="0"/>
              <a:t> </a:t>
            </a:r>
            <a:r>
              <a:rPr lang="en-US" sz="2800" dirty="0" err="1"/>
              <a:t>qu'un</a:t>
            </a:r>
            <a:r>
              <a:rPr lang="en-US" sz="2800" dirty="0"/>
              <a:t> sentiment de </a:t>
            </a:r>
            <a:r>
              <a:rPr lang="en-US" sz="2800" dirty="0" err="1"/>
              <a:t>sécurité</a:t>
            </a:r>
            <a:r>
              <a:rPr lang="en-US" sz="2800" dirty="0"/>
              <a:t> </a:t>
            </a:r>
            <a:r>
              <a:rPr lang="en-US" sz="2800" dirty="0" err="1"/>
              <a:t>psychologique</a:t>
            </a:r>
            <a:r>
              <a:rPr lang="en-US" sz="2800" dirty="0"/>
              <a:t> et </a:t>
            </a:r>
            <a:r>
              <a:rPr lang="en-US" sz="2800" dirty="0" err="1"/>
              <a:t>émotionnelle</a:t>
            </a:r>
            <a:r>
              <a:rPr lang="en-US" sz="2800" dirty="0" smtClean="0"/>
              <a:t>.</a:t>
            </a:r>
          </a:p>
          <a:p>
            <a:pPr marL="457200" indent="-416560">
              <a:lnSpc>
                <a:spcPct val="115000"/>
              </a:lnSpc>
              <a:spcBef>
                <a:spcPts val="0"/>
              </a:spcBef>
              <a:buClr>
                <a:schemeClr val="dk1"/>
              </a:buClr>
              <a:buSzPts val="2960"/>
            </a:pPr>
            <a:r>
              <a:rPr lang="en-US" sz="2800" dirty="0" smtClean="0"/>
              <a:t>Il </a:t>
            </a:r>
            <a:r>
              <a:rPr lang="en-US" sz="2800" dirty="0" err="1"/>
              <a:t>est</a:t>
            </a:r>
            <a:r>
              <a:rPr lang="en-US" sz="2800" dirty="0"/>
              <a:t> important de </a:t>
            </a:r>
            <a:r>
              <a:rPr lang="en-US" sz="2800" dirty="0" err="1"/>
              <a:t>tenir</a:t>
            </a:r>
            <a:r>
              <a:rPr lang="en-US" sz="2800" dirty="0"/>
              <a:t> </a:t>
            </a:r>
            <a:r>
              <a:rPr lang="en-US" sz="2800" dirty="0" err="1"/>
              <a:t>compte</a:t>
            </a:r>
            <a:r>
              <a:rPr lang="en-US" sz="2800" dirty="0"/>
              <a:t> des </a:t>
            </a:r>
            <a:r>
              <a:rPr lang="en-US" sz="2800" dirty="0" err="1"/>
              <a:t>besoins</a:t>
            </a:r>
            <a:r>
              <a:rPr lang="en-US" sz="2800" dirty="0"/>
              <a:t> en </a:t>
            </a:r>
            <a:r>
              <a:rPr lang="en-US" sz="2800" dirty="0" err="1"/>
              <a:t>matière</a:t>
            </a:r>
            <a:r>
              <a:rPr lang="en-US" sz="2800" dirty="0"/>
              <a:t> de </a:t>
            </a:r>
            <a:r>
              <a:rPr lang="en-US" sz="2800" dirty="0" err="1"/>
              <a:t>sécurité</a:t>
            </a:r>
            <a:r>
              <a:rPr lang="en-US" sz="2800" dirty="0"/>
              <a:t> et de </a:t>
            </a:r>
            <a:r>
              <a:rPr lang="en-US" sz="2800" dirty="0" err="1"/>
              <a:t>sûreté</a:t>
            </a:r>
            <a:r>
              <a:rPr lang="en-US" sz="2800" dirty="0"/>
              <a:t> de </a:t>
            </a:r>
            <a:r>
              <a:rPr lang="en-US" sz="2800" dirty="0" err="1"/>
              <a:t>chaque</a:t>
            </a:r>
            <a:r>
              <a:rPr lang="en-US" sz="2800" dirty="0"/>
              <a:t> </a:t>
            </a:r>
            <a:r>
              <a:rPr lang="en-US" sz="2800" dirty="0" err="1"/>
              <a:t>survivant</a:t>
            </a:r>
            <a:r>
              <a:rPr lang="en-US" sz="2800" dirty="0"/>
              <a:t>, des </a:t>
            </a:r>
            <a:r>
              <a:rPr lang="en-US" sz="2800" dirty="0" err="1"/>
              <a:t>membres</a:t>
            </a:r>
            <a:r>
              <a:rPr lang="en-US" sz="2800" dirty="0"/>
              <a:t> de </a:t>
            </a:r>
            <a:r>
              <a:rPr lang="en-US" sz="2800" dirty="0" err="1"/>
              <a:t>sa</a:t>
            </a:r>
            <a:r>
              <a:rPr lang="en-US" sz="2800" dirty="0"/>
              <a:t> </a:t>
            </a:r>
            <a:r>
              <a:rPr lang="en-US" sz="2800" dirty="0" err="1"/>
              <a:t>famille</a:t>
            </a:r>
            <a:r>
              <a:rPr lang="en-US" sz="2800" dirty="0"/>
              <a:t> et de </a:t>
            </a:r>
            <a:r>
              <a:rPr lang="en-US" sz="2800" dirty="0" err="1"/>
              <a:t>ceux</a:t>
            </a:r>
            <a:r>
              <a:rPr lang="en-US" sz="2800" dirty="0"/>
              <a:t> qui </a:t>
            </a:r>
            <a:r>
              <a:rPr lang="en-US" sz="2800" dirty="0" err="1"/>
              <a:t>fournissent</a:t>
            </a:r>
            <a:r>
              <a:rPr lang="en-US" sz="2800" dirty="0"/>
              <a:t> des </a:t>
            </a:r>
            <a:r>
              <a:rPr lang="en-US" sz="2800" dirty="0" err="1"/>
              <a:t>soins</a:t>
            </a:r>
            <a:r>
              <a:rPr lang="en-US" sz="2800" dirty="0"/>
              <a:t> et du </a:t>
            </a:r>
            <a:r>
              <a:rPr lang="en-US" sz="2800" dirty="0" err="1"/>
              <a:t>soutien</a:t>
            </a:r>
            <a:r>
              <a:rPr lang="en-US" sz="2800" dirty="0" smtClean="0"/>
              <a:t>.</a:t>
            </a:r>
          </a:p>
          <a:p>
            <a:pPr marL="457200" indent="-416560">
              <a:lnSpc>
                <a:spcPct val="115000"/>
              </a:lnSpc>
              <a:spcBef>
                <a:spcPts val="0"/>
              </a:spcBef>
              <a:buClr>
                <a:schemeClr val="dk1"/>
              </a:buClr>
              <a:buSzPts val="2960"/>
            </a:pPr>
            <a:r>
              <a:rPr lang="en-US" sz="2800" dirty="0" err="1" smtClean="0"/>
              <a:t>Toutes</a:t>
            </a:r>
            <a:r>
              <a:rPr lang="en-US" sz="2800" dirty="0" smtClean="0"/>
              <a:t> </a:t>
            </a:r>
            <a:r>
              <a:rPr lang="en-US" sz="2800" dirty="0"/>
              <a:t>les actions </a:t>
            </a:r>
            <a:r>
              <a:rPr lang="en-US" sz="2800" dirty="0" err="1"/>
              <a:t>doivent</a:t>
            </a:r>
            <a:r>
              <a:rPr lang="en-US" sz="2800" dirty="0"/>
              <a:t> </a:t>
            </a:r>
            <a:r>
              <a:rPr lang="en-US" sz="2800" dirty="0" err="1"/>
              <a:t>préserver</a:t>
            </a:r>
            <a:r>
              <a:rPr lang="en-US" sz="2800" dirty="0"/>
              <a:t> le </a:t>
            </a:r>
            <a:r>
              <a:rPr lang="en-US" sz="2800" dirty="0" err="1"/>
              <a:t>bien-être</a:t>
            </a:r>
            <a:r>
              <a:rPr lang="en-US" sz="2800" dirty="0"/>
              <a:t> de la </a:t>
            </a:r>
            <a:r>
              <a:rPr lang="en-US" sz="2800" dirty="0" err="1" smtClean="0"/>
              <a:t>survivante</a:t>
            </a:r>
            <a:endParaRPr lang="en-US" sz="2800" dirty="0" smtClean="0"/>
          </a:p>
          <a:p>
            <a:pPr marL="457200" lvl="0" indent="0" algn="l" rtl="0">
              <a:lnSpc>
                <a:spcPct val="80000"/>
              </a:lnSpc>
              <a:spcBef>
                <a:spcPts val="592"/>
              </a:spcBef>
              <a:spcAft>
                <a:spcPts val="0"/>
              </a:spcAft>
              <a:buNone/>
            </a:pPr>
            <a:endParaRPr sz="3000"/>
          </a:p>
        </p:txBody>
      </p:sp>
      <p:grpSp>
        <p:nvGrpSpPr>
          <p:cNvPr id="8" name="Group 7"/>
          <p:cNvGrpSpPr/>
          <p:nvPr/>
        </p:nvGrpSpPr>
        <p:grpSpPr>
          <a:xfrm>
            <a:off x="1003438" y="172276"/>
            <a:ext cx="10645319" cy="1166193"/>
            <a:chOff x="1003438" y="0"/>
            <a:chExt cx="10645319" cy="1166193"/>
          </a:xfrm>
        </p:grpSpPr>
        <p:pic>
          <p:nvPicPr>
            <p:cNvPr id="9" name="Picture 3"/>
            <p:cNvPicPr>
              <a:picLocks noChangeAspect="1" noChangeArrowheads="1"/>
            </p:cNvPicPr>
            <p:nvPr/>
          </p:nvPicPr>
          <p:blipFill>
            <a:blip r:embed="rId3"/>
            <a:srcRect/>
            <a:stretch>
              <a:fillRect/>
            </a:stretch>
          </p:blipFill>
          <p:spPr bwMode="auto">
            <a:xfrm>
              <a:off x="4886326" y="0"/>
              <a:ext cx="1673500" cy="1147372"/>
            </a:xfrm>
            <a:prstGeom prst="rect">
              <a:avLst/>
            </a:prstGeom>
            <a:noFill/>
            <a:ln w="9525">
              <a:noFill/>
              <a:miter lim="800000"/>
              <a:headEnd/>
              <a:tailEnd/>
            </a:ln>
          </p:spPr>
        </p:pic>
        <p:pic>
          <p:nvPicPr>
            <p:cNvPr id="10" name="Picture 9"/>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1" name="Image 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2" name="Image 1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3" name="Image 12"/>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Shape 302"/>
        <p:cNvGrpSpPr/>
        <p:nvPr/>
      </p:nvGrpSpPr>
      <p:grpSpPr>
        <a:xfrm>
          <a:off x="0" y="0"/>
          <a:ext cx="0" cy="0"/>
          <a:chOff x="0" y="0"/>
          <a:chExt cx="0" cy="0"/>
        </a:xfrm>
      </p:grpSpPr>
      <p:sp>
        <p:nvSpPr>
          <p:cNvPr id="303" name="Google Shape;303;g98d454d4e8_4_25"/>
          <p:cNvSpPr txBox="1">
            <a:spLocks noGrp="1"/>
          </p:cNvSpPr>
          <p:nvPr>
            <p:ph type="title"/>
          </p:nvPr>
        </p:nvSpPr>
        <p:spPr>
          <a:xfrm>
            <a:off x="198783" y="1775786"/>
            <a:ext cx="11714921" cy="463826"/>
          </a:xfrm>
          <a:prstGeom prst="rect">
            <a:avLst/>
          </a:prstGeom>
          <a:solidFill>
            <a:schemeClr val="accent4">
              <a:lumMod val="20000"/>
              <a:lumOff val="80000"/>
            </a:schemeClr>
          </a:solidFill>
        </p:spPr>
        <p:txBody>
          <a:bodyPr spcFirstLastPara="1" wrap="square" lIns="91425" tIns="45700" rIns="91425" bIns="45700" anchor="ctr" anchorCtr="0">
            <a:noAutofit/>
          </a:bodyPr>
          <a:lstStyle/>
          <a:p>
            <a:pPr marL="457200" lvl="0" indent="-416560">
              <a:lnSpc>
                <a:spcPct val="115000"/>
              </a:lnSpc>
              <a:spcBef>
                <a:spcPts val="0"/>
              </a:spcBef>
              <a:spcAft>
                <a:spcPts val="0"/>
              </a:spcAft>
            </a:pPr>
            <a:r>
              <a:rPr lang="en-US" sz="3200" b="1" dirty="0" smtClean="0"/>
              <a:t>Le </a:t>
            </a:r>
            <a:r>
              <a:rPr lang="en-US" sz="3200" b="1" dirty="0" err="1" smtClean="0"/>
              <a:t>droit</a:t>
            </a:r>
            <a:r>
              <a:rPr lang="en-US" sz="3200" b="1" dirty="0" smtClean="0"/>
              <a:t> à la </a:t>
            </a:r>
            <a:r>
              <a:rPr lang="en-US" sz="3200" b="1" dirty="0" err="1" smtClean="0"/>
              <a:t>confidentialité</a:t>
            </a:r>
            <a:endParaRPr lang="en-US" sz="3200" b="1" dirty="0" smtClean="0"/>
          </a:p>
        </p:txBody>
      </p:sp>
      <p:sp>
        <p:nvSpPr>
          <p:cNvPr id="304" name="Google Shape;304;g98d454d4e8_4_25"/>
          <p:cNvSpPr txBox="1">
            <a:spLocks noGrp="1"/>
          </p:cNvSpPr>
          <p:nvPr>
            <p:ph idx="1"/>
          </p:nvPr>
        </p:nvSpPr>
        <p:spPr>
          <a:xfrm>
            <a:off x="238539" y="2319116"/>
            <a:ext cx="11608904" cy="4499128"/>
          </a:xfrm>
          <a:prstGeom prst="rect">
            <a:avLst/>
          </a:prstGeom>
        </p:spPr>
        <p:txBody>
          <a:bodyPr spcFirstLastPara="1" wrap="square" lIns="91425" tIns="45700" rIns="91425" bIns="45700" anchor="t" anchorCtr="0">
            <a:noAutofit/>
          </a:bodyPr>
          <a:lstStyle/>
          <a:p>
            <a:pPr marL="457200" lvl="0" indent="-416560">
              <a:lnSpc>
                <a:spcPct val="115000"/>
              </a:lnSpc>
              <a:spcBef>
                <a:spcPts val="0"/>
              </a:spcBef>
              <a:spcAft>
                <a:spcPts val="0"/>
              </a:spcAft>
              <a:buClr>
                <a:schemeClr val="dk1"/>
              </a:buClr>
              <a:buSzPts val="2960"/>
            </a:pPr>
            <a:r>
              <a:rPr lang="en-US" sz="2800" dirty="0" err="1" smtClean="0"/>
              <a:t>Collecte</a:t>
            </a:r>
            <a:r>
              <a:rPr lang="en-US" sz="2800" dirty="0" smtClean="0"/>
              <a:t> </a:t>
            </a:r>
            <a:r>
              <a:rPr lang="en-US" sz="2800" dirty="0"/>
              <a:t>en </a:t>
            </a:r>
            <a:r>
              <a:rPr lang="en-US" sz="2800" dirty="0" err="1"/>
              <a:t>toute</a:t>
            </a:r>
            <a:r>
              <a:rPr lang="en-US" sz="2800" dirty="0"/>
              <a:t> </a:t>
            </a:r>
            <a:r>
              <a:rPr lang="en-US" sz="2800" dirty="0" err="1"/>
              <a:t>confidentialité</a:t>
            </a:r>
            <a:r>
              <a:rPr lang="en-US" sz="2800" dirty="0"/>
              <a:t> des </a:t>
            </a:r>
            <a:r>
              <a:rPr lang="en-US" sz="2800" dirty="0" err="1"/>
              <a:t>informations</a:t>
            </a:r>
            <a:r>
              <a:rPr lang="en-US" sz="2800" dirty="0"/>
              <a:t> au </a:t>
            </a:r>
            <a:r>
              <a:rPr lang="en-US" sz="2800" dirty="0" err="1"/>
              <a:t>cours</a:t>
            </a:r>
            <a:r>
              <a:rPr lang="en-US" sz="2800" dirty="0"/>
              <a:t> des </a:t>
            </a:r>
            <a:r>
              <a:rPr lang="en-US" sz="2800" dirty="0" err="1" smtClean="0"/>
              <a:t>entretiens</a:t>
            </a:r>
            <a:endParaRPr lang="en-US" sz="2800" dirty="0" smtClean="0"/>
          </a:p>
          <a:p>
            <a:pPr marL="457200" lvl="0" indent="-416560">
              <a:lnSpc>
                <a:spcPct val="115000"/>
              </a:lnSpc>
              <a:spcBef>
                <a:spcPts val="0"/>
              </a:spcBef>
              <a:spcAft>
                <a:spcPts val="0"/>
              </a:spcAft>
              <a:buClr>
                <a:schemeClr val="dk1"/>
              </a:buClr>
              <a:buSzPts val="2960"/>
            </a:pPr>
            <a:r>
              <a:rPr lang="en-US" sz="2800" dirty="0" smtClean="0"/>
              <a:t>Le </a:t>
            </a:r>
            <a:r>
              <a:rPr lang="en-US" sz="2800" dirty="0" err="1"/>
              <a:t>partage</a:t>
            </a:r>
            <a:r>
              <a:rPr lang="en-US" sz="2800" dirty="0"/>
              <a:t> des </a:t>
            </a:r>
            <a:r>
              <a:rPr lang="en-US" sz="2800" dirty="0" err="1"/>
              <a:t>informations</a:t>
            </a:r>
            <a:r>
              <a:rPr lang="en-US" sz="2800" dirty="0"/>
              <a:t> </a:t>
            </a:r>
            <a:r>
              <a:rPr lang="en-US" sz="2800" dirty="0" err="1"/>
              <a:t>est</a:t>
            </a:r>
            <a:r>
              <a:rPr lang="en-US" sz="2800" dirty="0"/>
              <a:t> </a:t>
            </a:r>
            <a:r>
              <a:rPr lang="en-US" sz="2800" dirty="0" err="1"/>
              <a:t>effectué</a:t>
            </a:r>
            <a:r>
              <a:rPr lang="en-US" sz="2800" dirty="0"/>
              <a:t> </a:t>
            </a:r>
            <a:r>
              <a:rPr lang="en-US" sz="2800" dirty="0" err="1"/>
              <a:t>selon</a:t>
            </a:r>
            <a:r>
              <a:rPr lang="en-US" sz="2800" dirty="0"/>
              <a:t> le </a:t>
            </a:r>
            <a:r>
              <a:rPr lang="en-US" sz="2800" dirty="0" err="1"/>
              <a:t>principe</a:t>
            </a:r>
            <a:r>
              <a:rPr lang="en-US" sz="2800" dirty="0"/>
              <a:t> du «  need-to-know » </a:t>
            </a:r>
            <a:r>
              <a:rPr lang="en-US" sz="2800" dirty="0" err="1"/>
              <a:t>ou</a:t>
            </a:r>
            <a:r>
              <a:rPr lang="en-US" sz="2800" dirty="0"/>
              <a:t> en </a:t>
            </a:r>
            <a:r>
              <a:rPr lang="en-US" sz="2800" dirty="0" err="1"/>
              <a:t>cas</a:t>
            </a:r>
            <a:r>
              <a:rPr lang="en-US" sz="2800" dirty="0"/>
              <a:t> de </a:t>
            </a:r>
            <a:r>
              <a:rPr lang="en-US" sz="2800" dirty="0" err="1"/>
              <a:t>besoin</a:t>
            </a:r>
            <a:r>
              <a:rPr lang="en-US" sz="2800" dirty="0"/>
              <a:t>, </a:t>
            </a:r>
            <a:r>
              <a:rPr lang="en-US" sz="2800" dirty="0" err="1"/>
              <a:t>conformément</a:t>
            </a:r>
            <a:r>
              <a:rPr lang="en-US" sz="2800" dirty="0"/>
              <a:t> aux </a:t>
            </a:r>
            <a:r>
              <a:rPr lang="en-US" sz="2800" dirty="0" err="1"/>
              <a:t>lois</a:t>
            </a:r>
            <a:r>
              <a:rPr lang="en-US" sz="2800" dirty="0"/>
              <a:t> et </a:t>
            </a:r>
            <a:r>
              <a:rPr lang="en-US" sz="2800" dirty="0" err="1" smtClean="0"/>
              <a:t>politiques</a:t>
            </a:r>
            <a:endParaRPr lang="en-US" sz="2800" dirty="0" smtClean="0"/>
          </a:p>
          <a:p>
            <a:pPr marL="457200" lvl="0" indent="-416560">
              <a:lnSpc>
                <a:spcPct val="115000"/>
              </a:lnSpc>
              <a:spcBef>
                <a:spcPts val="0"/>
              </a:spcBef>
              <a:spcAft>
                <a:spcPts val="0"/>
              </a:spcAft>
              <a:buClr>
                <a:schemeClr val="dk1"/>
              </a:buClr>
              <a:buSzPts val="2960"/>
            </a:pPr>
            <a:r>
              <a:rPr lang="en-US" sz="2800" dirty="0" smtClean="0"/>
              <a:t>La </a:t>
            </a:r>
            <a:r>
              <a:rPr lang="en-US" sz="2800" dirty="0" err="1"/>
              <a:t>survivante</a:t>
            </a:r>
            <a:r>
              <a:rPr lang="en-US" sz="2800" dirty="0"/>
              <a:t> </a:t>
            </a:r>
            <a:r>
              <a:rPr lang="en-US" sz="2800" dirty="0" err="1"/>
              <a:t>donne</a:t>
            </a:r>
            <a:r>
              <a:rPr lang="en-US" sz="2800" dirty="0"/>
              <a:t> </a:t>
            </a:r>
            <a:r>
              <a:rPr lang="en-US" sz="2800" dirty="0" err="1"/>
              <a:t>sa</a:t>
            </a:r>
            <a:r>
              <a:rPr lang="en-US" sz="2800" dirty="0"/>
              <a:t> permission </a:t>
            </a:r>
            <a:r>
              <a:rPr lang="en-US" sz="2800" dirty="0" err="1"/>
              <a:t>avant</a:t>
            </a:r>
            <a:r>
              <a:rPr lang="en-US" sz="2800" dirty="0"/>
              <a:t> le </a:t>
            </a:r>
            <a:r>
              <a:rPr lang="en-US" sz="2800" dirty="0" err="1"/>
              <a:t>partage</a:t>
            </a:r>
            <a:r>
              <a:rPr lang="en-US" sz="2800" dirty="0"/>
              <a:t> des </a:t>
            </a:r>
            <a:r>
              <a:rPr lang="en-US" sz="2800" dirty="0" err="1" smtClean="0"/>
              <a:t>informations</a:t>
            </a:r>
            <a:endParaRPr lang="en-US" sz="2800" dirty="0" smtClean="0"/>
          </a:p>
          <a:p>
            <a:pPr marL="457200" lvl="0" indent="-416560">
              <a:lnSpc>
                <a:spcPct val="115000"/>
              </a:lnSpc>
              <a:spcBef>
                <a:spcPts val="0"/>
              </a:spcBef>
              <a:spcAft>
                <a:spcPts val="0"/>
              </a:spcAft>
              <a:buClr>
                <a:schemeClr val="dk1"/>
              </a:buClr>
              <a:buSzPts val="2960"/>
            </a:pPr>
            <a:r>
              <a:rPr lang="en-US" sz="2800" dirty="0" err="1" smtClean="0"/>
              <a:t>Lorsqu'une</a:t>
            </a:r>
            <a:r>
              <a:rPr lang="en-US" sz="2800" dirty="0" smtClean="0"/>
              <a:t> </a:t>
            </a:r>
            <a:r>
              <a:rPr lang="en-US" sz="2800" dirty="0"/>
              <a:t>orientation/un </a:t>
            </a:r>
            <a:r>
              <a:rPr lang="en-US" sz="2800" dirty="0" err="1"/>
              <a:t>référencement</a:t>
            </a:r>
            <a:r>
              <a:rPr lang="en-US" sz="2800" dirty="0"/>
              <a:t> </a:t>
            </a:r>
            <a:r>
              <a:rPr lang="en-US" sz="2800" dirty="0" err="1"/>
              <a:t>vers</a:t>
            </a:r>
            <a:r>
              <a:rPr lang="en-US" sz="2800" dirty="0"/>
              <a:t> un service </a:t>
            </a:r>
            <a:r>
              <a:rPr lang="en-US" sz="2800" dirty="0" err="1"/>
              <a:t>est</a:t>
            </a:r>
            <a:r>
              <a:rPr lang="en-US" sz="2800" dirty="0"/>
              <a:t> </a:t>
            </a:r>
            <a:r>
              <a:rPr lang="en-US" sz="2800" dirty="0" err="1"/>
              <a:t>proposée</a:t>
            </a:r>
            <a:r>
              <a:rPr lang="en-US" sz="2800" dirty="0"/>
              <a:t>, </a:t>
            </a:r>
            <a:r>
              <a:rPr lang="en-US" sz="2800" dirty="0" err="1"/>
              <a:t>seuls</a:t>
            </a:r>
            <a:r>
              <a:rPr lang="en-US" sz="2800" dirty="0"/>
              <a:t> les </a:t>
            </a:r>
            <a:r>
              <a:rPr lang="en-US" sz="2800" dirty="0" err="1"/>
              <a:t>détails</a:t>
            </a:r>
            <a:r>
              <a:rPr lang="en-US" sz="2800" dirty="0"/>
              <a:t> </a:t>
            </a:r>
            <a:r>
              <a:rPr lang="en-US" sz="2800" dirty="0" err="1"/>
              <a:t>pertinents</a:t>
            </a:r>
            <a:r>
              <a:rPr lang="en-US" sz="2800" dirty="0"/>
              <a:t> </a:t>
            </a:r>
            <a:r>
              <a:rPr lang="en-US" sz="2800" dirty="0" err="1"/>
              <a:t>sont</a:t>
            </a:r>
            <a:r>
              <a:rPr lang="en-US" sz="2800" dirty="0"/>
              <a:t> </a:t>
            </a:r>
            <a:r>
              <a:rPr lang="en-US" sz="2800" dirty="0" err="1"/>
              <a:t>partagés</a:t>
            </a:r>
            <a:r>
              <a:rPr lang="en-US" sz="2800" dirty="0"/>
              <a:t> et </a:t>
            </a:r>
            <a:r>
              <a:rPr lang="en-US" sz="2800" dirty="0" err="1"/>
              <a:t>uniquement</a:t>
            </a:r>
            <a:r>
              <a:rPr lang="en-US" sz="2800" dirty="0"/>
              <a:t> avec la permission de la </a:t>
            </a:r>
            <a:r>
              <a:rPr lang="en-US" sz="2800" dirty="0" err="1" smtClean="0"/>
              <a:t>survivante</a:t>
            </a:r>
            <a:endParaRPr lang="en-US" sz="2800" dirty="0" smtClean="0"/>
          </a:p>
          <a:p>
            <a:pPr marL="457200" lvl="0" indent="-416560">
              <a:lnSpc>
                <a:spcPct val="115000"/>
              </a:lnSpc>
              <a:spcBef>
                <a:spcPts val="0"/>
              </a:spcBef>
              <a:spcAft>
                <a:spcPts val="0"/>
              </a:spcAft>
              <a:buClr>
                <a:schemeClr val="dk1"/>
              </a:buClr>
              <a:buSzPts val="2960"/>
            </a:pPr>
            <a:r>
              <a:rPr lang="en-US" sz="2800" dirty="0" smtClean="0"/>
              <a:t>Les </a:t>
            </a:r>
            <a:r>
              <a:rPr lang="en-US" sz="2800" dirty="0" err="1"/>
              <a:t>informations</a:t>
            </a:r>
            <a:r>
              <a:rPr lang="en-US" sz="2800" dirty="0"/>
              <a:t> figurant </a:t>
            </a:r>
            <a:r>
              <a:rPr lang="en-US" sz="2800" dirty="0" err="1"/>
              <a:t>dans</a:t>
            </a:r>
            <a:r>
              <a:rPr lang="en-US" sz="2800" dirty="0"/>
              <a:t> les dossiers </a:t>
            </a:r>
            <a:r>
              <a:rPr lang="en-US" sz="2800" dirty="0" err="1"/>
              <a:t>personnels</a:t>
            </a:r>
            <a:r>
              <a:rPr lang="en-US" sz="2800" dirty="0"/>
              <a:t> </a:t>
            </a:r>
            <a:r>
              <a:rPr lang="en-US" sz="2800" dirty="0" err="1"/>
              <a:t>sont</a:t>
            </a:r>
            <a:r>
              <a:rPr lang="en-US" sz="2800" dirty="0"/>
              <a:t> </a:t>
            </a:r>
            <a:r>
              <a:rPr lang="en-US" sz="2800" dirty="0" err="1"/>
              <a:t>stockées</a:t>
            </a:r>
            <a:r>
              <a:rPr lang="en-US" sz="2800" dirty="0"/>
              <a:t> en </a:t>
            </a:r>
            <a:r>
              <a:rPr lang="en-US" sz="2800" dirty="0" err="1"/>
              <a:t>toute</a:t>
            </a:r>
            <a:r>
              <a:rPr lang="en-US" sz="2800" dirty="0"/>
              <a:t> </a:t>
            </a:r>
            <a:r>
              <a:rPr lang="en-US" sz="2800" dirty="0" err="1" smtClean="0"/>
              <a:t>sécurité</a:t>
            </a:r>
            <a:endParaRPr lang="en-US" sz="2800" dirty="0" smtClean="0"/>
          </a:p>
          <a:p>
            <a:pPr marL="0" lvl="0" indent="0" algn="l" rtl="0">
              <a:spcBef>
                <a:spcPts val="360"/>
              </a:spcBef>
              <a:spcAft>
                <a:spcPts val="0"/>
              </a:spcAft>
              <a:buNone/>
            </a:pPr>
            <a:endParaRPr/>
          </a:p>
        </p:txBody>
      </p:sp>
      <p:grpSp>
        <p:nvGrpSpPr>
          <p:cNvPr id="8" name="Group 7"/>
          <p:cNvGrpSpPr/>
          <p:nvPr/>
        </p:nvGrpSpPr>
        <p:grpSpPr>
          <a:xfrm>
            <a:off x="1003438" y="172276"/>
            <a:ext cx="10645319" cy="1166193"/>
            <a:chOff x="1003438" y="0"/>
            <a:chExt cx="10645319" cy="1166193"/>
          </a:xfrm>
        </p:grpSpPr>
        <p:pic>
          <p:nvPicPr>
            <p:cNvPr id="9" name="Picture 3"/>
            <p:cNvPicPr>
              <a:picLocks noChangeAspect="1" noChangeArrowheads="1"/>
            </p:cNvPicPr>
            <p:nvPr/>
          </p:nvPicPr>
          <p:blipFill>
            <a:blip r:embed="rId3"/>
            <a:srcRect/>
            <a:stretch>
              <a:fillRect/>
            </a:stretch>
          </p:blipFill>
          <p:spPr bwMode="auto">
            <a:xfrm>
              <a:off x="4886326" y="0"/>
              <a:ext cx="1673500" cy="1147372"/>
            </a:xfrm>
            <a:prstGeom prst="rect">
              <a:avLst/>
            </a:prstGeom>
            <a:noFill/>
            <a:ln w="9525">
              <a:noFill/>
              <a:miter lim="800000"/>
              <a:headEnd/>
              <a:tailEnd/>
            </a:ln>
          </p:spPr>
        </p:pic>
        <p:pic>
          <p:nvPicPr>
            <p:cNvPr id="10" name="Picture 9"/>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cx1="http://schemas.microsoft.com/office/drawing/2015/9/8/chartex" xmlns:cx="http://schemas.microsoft.com/office/drawing/2014/chartex" xmlns:wpc="http://schemas.microsoft.com/office/word/2010/wordprocessingCanvas" xmlns="" val="0"/>
                </a:ext>
              </a:extLst>
            </a:blip>
            <a:stretch>
              <a:fillRect/>
            </a:stretch>
          </p:blipFill>
          <p:spPr>
            <a:xfrm>
              <a:off x="2570961" y="2"/>
              <a:ext cx="1272209" cy="1166191"/>
            </a:xfrm>
            <a:prstGeom prst="rect">
              <a:avLst/>
            </a:prstGeom>
          </p:spPr>
        </p:pic>
        <p:pic>
          <p:nvPicPr>
            <p:cNvPr id="11" name="Image 1"/>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1003438" y="179110"/>
              <a:ext cx="590550" cy="695325"/>
            </a:xfrm>
            <a:prstGeom prst="rect">
              <a:avLst/>
            </a:prstGeom>
            <a:noFill/>
            <a:ln>
              <a:noFill/>
            </a:ln>
          </p:spPr>
        </p:pic>
        <p:pic>
          <p:nvPicPr>
            <p:cNvPr id="12" name="Image 11"/>
            <p:cNvPicPr/>
            <p:nvPr/>
          </p:nvPicPr>
          <p:blipFill>
            <a:blip r:embed="rId6"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7137952" y="397593"/>
              <a:ext cx="990600" cy="549910"/>
            </a:xfrm>
            <a:prstGeom prst="rect">
              <a:avLst/>
            </a:prstGeom>
            <a:noFill/>
            <a:ln>
              <a:noFill/>
            </a:ln>
          </p:spPr>
        </p:pic>
        <p:pic>
          <p:nvPicPr>
            <p:cNvPr id="13" name="Image 12"/>
            <p:cNvPicPr/>
            <p:nvPr/>
          </p:nvPicPr>
          <p:blipFill>
            <a:blip r:embed="rId7"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val="0"/>
                </a:ext>
              </a:extLst>
            </a:blip>
            <a:srcRect/>
            <a:stretch>
              <a:fillRect/>
            </a:stretch>
          </p:blipFill>
          <p:spPr bwMode="auto">
            <a:xfrm>
              <a:off x="9077642" y="198161"/>
              <a:ext cx="2571115" cy="657225"/>
            </a:xfrm>
            <a:prstGeom prst="rect">
              <a:avLst/>
            </a:prstGeom>
            <a:noFill/>
            <a:ln>
              <a:noFill/>
            </a:ln>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2848</TotalTime>
  <Words>609</Words>
  <Application>Microsoft Office PowerPoint</Application>
  <PresentationFormat>Custom</PresentationFormat>
  <Paragraphs>80</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Communication sur les VBG en situation humanitaire</vt:lpstr>
      <vt:lpstr>Quelques bonnes pratiques</vt:lpstr>
      <vt:lpstr>Bonnes pratiques – suite 1/2</vt:lpstr>
      <vt:lpstr>Bonnes pratiques – suite 2/2</vt:lpstr>
      <vt:lpstr>Les principes directeurs VBG comprennent - VBG</vt:lpstr>
      <vt:lpstr>Le droit à la sécurité</vt:lpstr>
      <vt:lpstr>Le droit à la confidentialité</vt:lpstr>
      <vt:lpstr> Le droit à la dignité et à l'autodétermination </vt:lpstr>
      <vt:lpstr> La non-discrimination </vt:lpstr>
      <vt:lpstr>Approche centrée le survivant - Définition</vt:lpstr>
    </vt:vector>
  </TitlesOfParts>
  <Company>IOM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ONE: What is gender-based violence?</dc:title>
  <dc:creator>IZQUIERDO Jessica</dc:creator>
  <cp:lastModifiedBy>Oswald Chishugi</cp:lastModifiedBy>
  <cp:revision>117</cp:revision>
  <dcterms:created xsi:type="dcterms:W3CDTF">2016-07-08T13:08:24Z</dcterms:created>
  <dcterms:modified xsi:type="dcterms:W3CDTF">2021-10-15T09:46:40Z</dcterms:modified>
</cp:coreProperties>
</file>