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1.jpg" ContentType="image/jp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4" r:id="rId4"/>
  </p:sldMasterIdLst>
  <p:notesMasterIdLst>
    <p:notesMasterId r:id="rId17"/>
  </p:notesMasterIdLst>
  <p:sldIdLst>
    <p:sldId id="357" r:id="rId5"/>
    <p:sldId id="399" r:id="rId6"/>
    <p:sldId id="389" r:id="rId7"/>
    <p:sldId id="392" r:id="rId8"/>
    <p:sldId id="377" r:id="rId9"/>
    <p:sldId id="386" r:id="rId10"/>
    <p:sldId id="395" r:id="rId11"/>
    <p:sldId id="396" r:id="rId12"/>
    <p:sldId id="397" r:id="rId13"/>
    <p:sldId id="385" r:id="rId14"/>
    <p:sldId id="372" r:id="rId15"/>
    <p:sldId id="39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75BD13-A28F-362B-A98A-A5BF413EEB5E}" name="Addisalem Befekadu" initials="AB" userId="S::addisalem.befekadu@unwomen.org::86189850-7e2d-4743-9b00-4f4423ab76cf" providerId="AD"/>
  <p188:author id="{23A28DB8-2999-DAEE-F1FC-450B6A3A29B9}" name="Annie Dumont" initials="AD" userId="eb2e1ce8a69f8ef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scal Petitat" initials="PP" lastIdx="3" clrIdx="0"/>
  <p:cmAuthor id="2" name="Fatima Eldiasty" initials="FE" lastIdx="3" clrIdx="1">
    <p:extLst>
      <p:ext uri="{19B8F6BF-5375-455C-9EA6-DF929625EA0E}">
        <p15:presenceInfo xmlns:p15="http://schemas.microsoft.com/office/powerpoint/2012/main" userId="S::eldiasty@unhcr.org::6d082dec-5ed9-4793-8540-b51ffb9b02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8C2"/>
    <a:srgbClr val="4472C4"/>
    <a:srgbClr val="00963F"/>
    <a:srgbClr val="FF3300"/>
    <a:srgbClr val="66CCFF"/>
    <a:srgbClr val="009FE3"/>
    <a:srgbClr val="F9B234"/>
    <a:srgbClr val="00B39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4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4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imkararanja\Downloads\OSC%20Nov%2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400" b="1" dirty="0">
                <a:solidFill>
                  <a:schemeClr val="tx1"/>
                </a:solidFill>
              </a:rPr>
              <a:t>Funding Status for 2021</a:t>
            </a: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en-GB" sz="1800" b="1" dirty="0">
                <a:solidFill>
                  <a:schemeClr val="tx1"/>
                </a:solidFill>
              </a:rPr>
              <a:t>Total ask - US$ 54M</a:t>
            </a:r>
          </a:p>
        </c:rich>
      </c:tx>
      <c:layout>
        <c:manualLayout>
          <c:xMode val="edge"/>
          <c:yMode val="edge"/>
          <c:x val="0.11316099552876441"/>
          <c:y val="2.9770241713265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5F-CE46-AB6D-2E6E0D9F06E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5F-CE46-AB6D-2E6E0D9F06E1}"/>
              </c:ext>
            </c:extLst>
          </c:dPt>
          <c:cat>
            <c:strRef>
              <c:f>Sheet1!$E$8:$E$9</c:f>
              <c:strCache>
                <c:ptCount val="2"/>
                <c:pt idx="0">
                  <c:v>Funds received 42%</c:v>
                </c:pt>
                <c:pt idx="1">
                  <c:v>Funding Gap 58%</c:v>
                </c:pt>
              </c:strCache>
            </c:strRef>
          </c:cat>
          <c:val>
            <c:numRef>
              <c:f>Sheet1!$F$8:$F$9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75F-CE46-AB6D-2E6E0D9F0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GB" sz="1800" b="1" dirty="0">
                <a:latin typeface="+mj-lt"/>
              </a:rPr>
              <a:t>Number of One Stop Centres per Region -</a:t>
            </a:r>
            <a:r>
              <a:rPr lang="en-GB" sz="1800" b="1" baseline="0" dirty="0">
                <a:latin typeface="+mj-lt"/>
              </a:rPr>
              <a:t> March 2022</a:t>
            </a:r>
            <a:endParaRPr lang="en-GB" sz="1800" b="1" dirty="0">
              <a:latin typeface="+mj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Sheet1!$J$1</c:f>
              <c:strCache>
                <c:ptCount val="1"/>
                <c:pt idx="0">
                  <c:v>Number of OSC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D5-3443-AB98-61F5C8DAAA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D5-3443-AB98-61F5C8DAAA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D5-3443-AB98-61F5C8DAAA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D5-3443-AB98-61F5C8DAAA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D5-3443-AB98-61F5C8DAAA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6D5-3443-AB98-61F5C8DAAA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6D5-3443-AB98-61F5C8DAAAF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6D5-3443-AB98-61F5C8DAAAF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6D5-3443-AB98-61F5C8DAAAF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6D5-3443-AB98-61F5C8DAAAF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6D5-3443-AB98-61F5C8DAAAF2}"/>
              </c:ext>
            </c:extLst>
          </c:dPt>
          <c:cat>
            <c:strRef>
              <c:f>Sheet1!$I$2:$I$12</c:f>
              <c:strCache>
                <c:ptCount val="11"/>
                <c:pt idx="0">
                  <c:v>Addis Ababa - 4</c:v>
                </c:pt>
                <c:pt idx="1">
                  <c:v>Afar - 2</c:v>
                </c:pt>
                <c:pt idx="2">
                  <c:v>Amhara - 3</c:v>
                </c:pt>
                <c:pt idx="3">
                  <c:v>Benishangul Gumz - 2</c:v>
                </c:pt>
                <c:pt idx="4">
                  <c:v>Dire Dawa - 1</c:v>
                </c:pt>
                <c:pt idx="5">
                  <c:v>Gambella - 1</c:v>
                </c:pt>
                <c:pt idx="6">
                  <c:v>Harari - 2</c:v>
                </c:pt>
                <c:pt idx="7">
                  <c:v>Oromia - 18</c:v>
                </c:pt>
                <c:pt idx="8">
                  <c:v>Somali - 2</c:v>
                </c:pt>
                <c:pt idx="9">
                  <c:v>SNNP - 3</c:v>
                </c:pt>
                <c:pt idx="10">
                  <c:v>Tigray - 7</c:v>
                </c:pt>
              </c:strCache>
            </c:strRef>
          </c:cat>
          <c:val>
            <c:numRef>
              <c:f>Sheet1!$J$2:$J$12</c:f>
              <c:numCache>
                <c:formatCode>General</c:formatCode>
                <c:ptCount val="11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18</c:v>
                </c:pt>
                <c:pt idx="8">
                  <c:v>2</c:v>
                </c:pt>
                <c:pt idx="9">
                  <c:v>3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6D5-3443-AB98-61F5C8DAA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CDD10-96BB-482E-89FD-D99CD5FDEE04}" type="datetimeFigureOut">
              <a:rPr lang="en-CA" smtClean="0"/>
              <a:t>2022-03-29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5700B-3191-4973-9B3E-8D17C1CB92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62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9138A4-0964-4CF8-8886-A9FBEEB7FB6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06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5700B-3191-4973-9B3E-8D17C1CB925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446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5700B-3191-4973-9B3E-8D17C1CB925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4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C72EB-76AB-ED44-A54B-B465B5950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892FA6-D677-CD46-AA4C-A26CA89B3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00ACC9-76DF-EC40-A6D2-5304EAC0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E1FB44-8E58-DF41-A897-478DA6B9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8C799E-B0A9-8241-8187-6DC0D0DE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7DB5F-86B1-0B47-A6F0-14395E9A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DD1F8D-FAC2-744F-885F-99DB46C6A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5FC3D4-053B-8142-BDD3-EC9F7ED4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E36B0E-7D05-764C-AFFF-9CDB98EA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AE90CF-4E80-664D-A7EF-91600770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3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D12FBC-2C57-3441-8E4E-296268EA8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4F2A5-2FD7-BD40-9850-807FBDA11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3B12C2-0B1A-D34F-86B4-02FCA243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49F44D-D766-5C4D-89B2-595A3A56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3FD194-E77D-0846-8D6F-61659937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56BC6-D5D2-094A-BB70-B522FE014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C77911-B206-FC4A-A1F0-DBBABC522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5766B8-31E1-2143-B492-AC8A4D51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675E-3C73-6B44-AAFE-AF036041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C43BE-B90E-0B4E-9A8F-9EB1EFE0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1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740E3-FD04-8C4A-9AE4-20ABD44F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C3ED5F-29FC-C14E-BAEB-AC3842D2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B2BBF1-E415-7B49-8427-B5F84914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54BCE6-9B94-5D4D-A322-2746E5CB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D11C64-EDE6-4F48-8D92-6B1B13E3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8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57954-1B77-E147-B7A7-F8EDA21C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19C60C-EA71-DB40-AA31-13EBE4382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68A34F-D70A-754E-9D67-5A4B00F0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C71162-4395-2F48-AE5B-73ECF06AF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99A4A9-D500-5B46-A965-023CE436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D08D7A-DEF6-9249-BF88-7D9FCC3B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3AA14-2D33-0043-B8FB-51977019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93054-585C-B34A-8837-EA55961A9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64CFF8-5556-3C4D-924D-41ED81897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567444-F150-BE47-8D54-DD5BC802C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352C52-0A06-5846-8DE1-EC287D43B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B244B0-916F-8849-AF0E-DD2EACB2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B6BB5F-9C98-4B4A-94E2-109D5DE1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DA7551-F5A9-304B-B6E6-C4D7FF16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0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2372C-8069-DE41-A734-1B71E0E6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1D0B7D-5B73-9143-95C9-A325D2AD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D75126-5200-E44D-A6D1-DCCE5C18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2A666E-E1DF-7347-96CA-C16287DD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E2151E-906B-7041-B50F-83471C1E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B8547A-914F-A449-80A7-7A7299ABD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0D8F05-FBA7-DC47-B2FE-80852F27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D40DD-7F39-5A42-A2B7-C7BEE96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216B2-A19F-824F-BC61-AD0341EC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BD0D5E-9BC3-1449-B48C-AA3AACC4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E09880-4017-564D-8EF6-85D41075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674358-0233-4D4A-8746-357267B46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52DE11-F919-7B49-B4B3-5FB28F02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8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8263E-B5C4-704A-A7AF-2443E20D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3BB477-FFE9-514F-BF2C-06777F39D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367082-6665-2A4D-97BA-78B2EC2BA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7DA398-993A-C146-BF6F-98FB2CD7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30D0-F0FD-9947-A7A1-F2FE250BE42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0FCF84-4570-4847-BE2F-C7FD9BA9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CAFDBF-480E-BE4C-A9BE-74906DA1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09D8-F5D2-9E4B-AC1F-FF732C6C3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006C7A-8E20-2645-98C9-F5D87916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C9AB46-43E5-BF40-A12C-2EE3726A6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C19C8F-CC85-D24A-AC76-3E9C70F12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0BB938-78CB-D34D-98F7-C98800A71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787073-F557-3747-BFD9-AEFDAFEDF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579817-034A-4F40-A0EC-34659B552A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317" y="69148"/>
            <a:ext cx="2110684" cy="1249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B7F701-C084-2A47-8501-6837B9FAC24F}"/>
              </a:ext>
            </a:extLst>
          </p:cNvPr>
          <p:cNvSpPr/>
          <p:nvPr userDrawn="1"/>
        </p:nvSpPr>
        <p:spPr>
          <a:xfrm>
            <a:off x="306663" y="6237312"/>
            <a:ext cx="508751" cy="50405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B3D45F-F9B7-9D45-BF49-9095D2BBF6D1}"/>
              </a:ext>
            </a:extLst>
          </p:cNvPr>
          <p:cNvSpPr/>
          <p:nvPr userDrawn="1"/>
        </p:nvSpPr>
        <p:spPr>
          <a:xfrm>
            <a:off x="967438" y="6237312"/>
            <a:ext cx="508751" cy="504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711A10-EB18-374E-9712-2AD27EEFF58C}"/>
              </a:ext>
            </a:extLst>
          </p:cNvPr>
          <p:cNvSpPr/>
          <p:nvPr userDrawn="1"/>
        </p:nvSpPr>
        <p:spPr>
          <a:xfrm>
            <a:off x="1628213" y="6237312"/>
            <a:ext cx="508751" cy="50405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3FDEC1-21CA-4440-94C1-F420F11651F4}"/>
              </a:ext>
            </a:extLst>
          </p:cNvPr>
          <p:cNvSpPr/>
          <p:nvPr userDrawn="1"/>
        </p:nvSpPr>
        <p:spPr>
          <a:xfrm>
            <a:off x="2285015" y="6237312"/>
            <a:ext cx="508751" cy="5040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E99FCF-A64C-D043-B954-ABC9CBCC74F2}"/>
              </a:ext>
            </a:extLst>
          </p:cNvPr>
          <p:cNvSpPr/>
          <p:nvPr userDrawn="1"/>
        </p:nvSpPr>
        <p:spPr>
          <a:xfrm>
            <a:off x="2941818" y="6237312"/>
            <a:ext cx="508751" cy="50405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E9C208-FA48-6E4D-885D-C7CF762A201B}"/>
              </a:ext>
            </a:extLst>
          </p:cNvPr>
          <p:cNvSpPr/>
          <p:nvPr userDrawn="1"/>
        </p:nvSpPr>
        <p:spPr>
          <a:xfrm>
            <a:off x="3598621" y="6237312"/>
            <a:ext cx="508751" cy="504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B8BE3B-ECEB-1D45-91F4-9B0789882D28}"/>
              </a:ext>
            </a:extLst>
          </p:cNvPr>
          <p:cNvSpPr/>
          <p:nvPr userDrawn="1"/>
        </p:nvSpPr>
        <p:spPr>
          <a:xfrm>
            <a:off x="4255423" y="6237312"/>
            <a:ext cx="508751" cy="50405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3D5501-6ECE-F442-879D-7684115CDFA3}"/>
              </a:ext>
            </a:extLst>
          </p:cNvPr>
          <p:cNvSpPr/>
          <p:nvPr userDrawn="1"/>
        </p:nvSpPr>
        <p:spPr>
          <a:xfrm>
            <a:off x="4912226" y="6237312"/>
            <a:ext cx="508751" cy="5040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D1C16C2-711D-C24D-A88C-D4AB1ABB4C14}"/>
              </a:ext>
            </a:extLst>
          </p:cNvPr>
          <p:cNvSpPr/>
          <p:nvPr userDrawn="1"/>
        </p:nvSpPr>
        <p:spPr>
          <a:xfrm>
            <a:off x="5569029" y="6237312"/>
            <a:ext cx="508751" cy="50405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28462E-1585-D74C-A72F-BA420F500532}"/>
              </a:ext>
            </a:extLst>
          </p:cNvPr>
          <p:cNvSpPr/>
          <p:nvPr userDrawn="1"/>
        </p:nvSpPr>
        <p:spPr>
          <a:xfrm>
            <a:off x="6262277" y="6237312"/>
            <a:ext cx="508751" cy="504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E2A801-E58A-3248-BBDC-29FE4F4B1683}"/>
              </a:ext>
            </a:extLst>
          </p:cNvPr>
          <p:cNvSpPr/>
          <p:nvPr userDrawn="1"/>
        </p:nvSpPr>
        <p:spPr>
          <a:xfrm>
            <a:off x="6919079" y="6237312"/>
            <a:ext cx="508751" cy="50405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3C75E4-F6C1-8548-BE82-77EBD76E8684}"/>
              </a:ext>
            </a:extLst>
          </p:cNvPr>
          <p:cNvSpPr/>
          <p:nvPr userDrawn="1"/>
        </p:nvSpPr>
        <p:spPr>
          <a:xfrm>
            <a:off x="7579539" y="6237312"/>
            <a:ext cx="508751" cy="5040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83BB192-0513-7B44-815D-3882E3379AC3}"/>
              </a:ext>
            </a:extLst>
          </p:cNvPr>
          <p:cNvSpPr/>
          <p:nvPr userDrawn="1"/>
        </p:nvSpPr>
        <p:spPr>
          <a:xfrm>
            <a:off x="8239999" y="6237312"/>
            <a:ext cx="508751" cy="50405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63D83AF-8307-C44F-8122-BFA848C80AB5}"/>
              </a:ext>
            </a:extLst>
          </p:cNvPr>
          <p:cNvSpPr/>
          <p:nvPr userDrawn="1"/>
        </p:nvSpPr>
        <p:spPr>
          <a:xfrm>
            <a:off x="8900459" y="6237312"/>
            <a:ext cx="508751" cy="504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894E775-104E-7A49-8CF7-36F70358A1A1}"/>
              </a:ext>
            </a:extLst>
          </p:cNvPr>
          <p:cNvSpPr/>
          <p:nvPr userDrawn="1"/>
        </p:nvSpPr>
        <p:spPr>
          <a:xfrm>
            <a:off x="9572566" y="6237312"/>
            <a:ext cx="508751" cy="50405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E4F623-DA39-5C43-9FA0-4B7526F2FB2A}"/>
              </a:ext>
            </a:extLst>
          </p:cNvPr>
          <p:cNvSpPr/>
          <p:nvPr userDrawn="1"/>
        </p:nvSpPr>
        <p:spPr>
          <a:xfrm>
            <a:off x="10244673" y="6237312"/>
            <a:ext cx="508751" cy="5040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3528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920D1A-85C7-8E41-B869-4786837CA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083" y="126124"/>
            <a:ext cx="1166645" cy="919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8905" y="3782399"/>
            <a:ext cx="5659823" cy="2677656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Humanitarian Briefing: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COORDINATION OF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GENDER-BASED VIOLENCE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SERVICES IN CONLFICT and DROUGHT AFFECTED COMMUNITIES IN ETHIOPIA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BC40B-32D4-8B44-ABA6-E8FE387A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20" y="66197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dirty="0"/>
              <a:t>GBV One Stop Centers</a:t>
            </a:r>
            <a:r>
              <a:rPr lang="en-US" sz="6100" b="1"/>
              <a:t/>
            </a:r>
            <a:br>
              <a:rPr lang="en-US" sz="6100" b="1"/>
            </a:br>
            <a:endParaRPr lang="en-US" sz="1800" b="1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DE8D1E9C-B718-714E-A9E0-601D6D020C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317738"/>
              </p:ext>
            </p:extLst>
          </p:nvPr>
        </p:nvGraphicFramePr>
        <p:xfrm>
          <a:off x="4560816" y="446689"/>
          <a:ext cx="7342426" cy="5944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23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D3428-EC28-594C-8100-76B21FC5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358" y="360954"/>
            <a:ext cx="1012558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GBV Response Gaps, Constraints and Challenges</a:t>
            </a:r>
            <a:endParaRPr lang="en-US" sz="3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A03949-72EE-BF43-936F-ACEB1383E0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248" y="2163282"/>
            <a:ext cx="11736113" cy="4850592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</a:rPr>
              <a:t>Insufficient funding compared to the needs with some areas extremely underfunded – e.g. Benishangul-</a:t>
            </a:r>
            <a:r>
              <a:rPr lang="en-US" sz="2000" dirty="0" err="1">
                <a:latin typeface="+mj-lt"/>
              </a:rPr>
              <a:t>Gumuz</a:t>
            </a:r>
            <a:r>
              <a:rPr lang="en-US" sz="2000" dirty="0">
                <a:latin typeface="+mj-lt"/>
              </a:rPr>
              <a:t>, SNNPR, Oromia and Somali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</a:rPr>
              <a:t>Insufficient presence of GBV partners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to offer core GBV response services especially in hard to reach areas – parts of </a:t>
            </a:r>
            <a:r>
              <a:rPr lang="en-US" sz="2000" dirty="0">
                <a:latin typeface="+mj-lt"/>
              </a:rPr>
              <a:t>Benishangul-</a:t>
            </a:r>
            <a:r>
              <a:rPr lang="en-US" sz="2000" dirty="0" err="1">
                <a:latin typeface="+mj-lt"/>
              </a:rPr>
              <a:t>Gumuz</a:t>
            </a:r>
            <a:r>
              <a:rPr lang="en-US" sz="2000" dirty="0">
                <a:latin typeface="+mj-lt"/>
              </a:rPr>
              <a:t>, Oromia, Tigray, Afar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j-lt"/>
              </a:rPr>
              <a:t>Disruption of GBV response infrastructure, institutional structures and support mechanisms.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+mj-lt"/>
              </a:rPr>
              <a:t>Presence of armed groups across conflict-affected regions continues to hamper access for both affected population, and humanitarians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Desperate living conditions in displacement areas exposing women and girls to survival sex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Low number of partners providing comprehensive range of GBV response services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</a:rPr>
              <a:t>Gaps in coordination in some regions and w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eak mapping of services thus lack of localized referral pathways</a:t>
            </a: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Challenges in GBV data/ information management - Lack of data collection systems including GBVIMS thus challenges in informing trends</a:t>
            </a:r>
          </a:p>
          <a:p>
            <a:pPr defTabSz="457200">
              <a:spcBef>
                <a:spcPts val="0"/>
              </a:spcBef>
              <a:defRPr/>
            </a:pPr>
            <a:endParaRPr lang="en-US" sz="1500" dirty="0"/>
          </a:p>
          <a:p>
            <a:pPr defTabSz="457200">
              <a:spcBef>
                <a:spcPts val="0"/>
              </a:spcBef>
              <a:defRPr/>
            </a:pPr>
            <a:endParaRPr lang="en-US" sz="1500" dirty="0">
              <a:latin typeface="Arial" panose="020B0604020202020204" pitchFamily="34" charset="0"/>
            </a:endParaRPr>
          </a:p>
          <a:p>
            <a:pPr defTabSz="457200">
              <a:spcBef>
                <a:spcPts val="0"/>
              </a:spcBef>
              <a:defRPr/>
            </a:pPr>
            <a:endParaRPr lang="en-US" sz="15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endParaRPr lang="en-US" sz="1500" dirty="0"/>
          </a:p>
          <a:p>
            <a:pPr marL="285750" indent="-285750" defTabSz="457200">
              <a:spcBef>
                <a:spcPts val="0"/>
              </a:spcBef>
              <a:defRPr/>
            </a:pPr>
            <a:endParaRPr lang="en-US" sz="1500" dirty="0">
              <a:latin typeface="Calibri" panose="020F0502020204030204"/>
            </a:endParaRPr>
          </a:p>
          <a:p>
            <a:pPr marL="457200" lvl="1" indent="0" defTabSz="457200">
              <a:spcBef>
                <a:spcPts val="0"/>
              </a:spcBef>
              <a:buNone/>
              <a:defRPr/>
            </a:pPr>
            <a:endParaRPr lang="en-US" sz="1500" dirty="0">
              <a:latin typeface="Calibri" panose="020F0502020204030204"/>
            </a:endParaRPr>
          </a:p>
          <a:p>
            <a:pPr marL="0" indent="0" defTabSz="457200">
              <a:spcBef>
                <a:spcPts val="0"/>
              </a:spcBef>
              <a:buNone/>
              <a:defRPr/>
            </a:pPr>
            <a:endParaRPr lang="en-US" sz="1500" dirty="0">
              <a:latin typeface="Calibri" panose="020F0502020204030204"/>
            </a:endParaRPr>
          </a:p>
          <a:p>
            <a:pPr marL="0" indent="0" defTabSz="457200">
              <a:spcBef>
                <a:spcPts val="0"/>
              </a:spcBef>
              <a:buNone/>
              <a:defRPr/>
            </a:pPr>
            <a:endParaRPr lang="en-US" sz="1500" dirty="0"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" y="141823"/>
            <a:ext cx="1865585" cy="18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D3428-EC28-594C-8100-76B21FC5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828" y="36095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cs typeface="Arial" panose="020B0604020202020204" pitchFamily="34" charset="0"/>
              </a:rPr>
              <a:t>Key Asks</a:t>
            </a:r>
            <a:endParaRPr lang="en-US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B3C40BB-F5C7-7444-A2EE-FC4DBEC4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2" y="2347108"/>
            <a:ext cx="11777841" cy="4563491"/>
          </a:xfrm>
        </p:spPr>
        <p:txBody>
          <a:bodyPr>
            <a:normAutofit fontScale="92500" lnSpcReduction="10000"/>
          </a:bodyPr>
          <a:lstStyle/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Prioritize GBV in the humanitarian response with a focus on the core GBV services (Health, case management, psychosocial support, Legal Aid, Safety and Security). 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Ensure integration and mainstreaming within other sectoral interventions informed by robust sectoral GBV and Gender analysis.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Ensure adequate funding for GBV in the HRP as well as longer-term funding for sustainability linked to Humanitarian Development &amp; Peace Nexus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Investment in livelihood interventions for Women and girls to address negative coping mechanisms such as survival sex, child marriages and to ease re-integration of GBV survivors.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Investment in capacity building of frontline service providers 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More support for GBV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AoR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coordination and strengthening of GBV information management including  GBVIMS+ and GBV stand-alone assessments </a:t>
            </a:r>
          </a:p>
          <a:p>
            <a:pPr marL="285750" indent="-285750" defTabSz="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More advocacy on GBV issues at the regional and global levels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US" sz="1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" y="150619"/>
            <a:ext cx="1974421" cy="19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BC40B-32D4-8B44-ABA6-E8FE387A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6" y="162083"/>
            <a:ext cx="5204616" cy="14614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2021 GBV </a:t>
            </a:r>
            <a:r>
              <a:rPr lang="en-US" b="1" dirty="0" err="1"/>
              <a:t>AoR</a:t>
            </a:r>
            <a:r>
              <a:rPr lang="en-US" b="1" dirty="0"/>
              <a:t> Snapshot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B19908-301F-CB42-A0F3-4ED814B3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75" y="1961319"/>
            <a:ext cx="5073537" cy="4098101"/>
          </a:xfrm>
          <a:prstGeom prst="rect">
            <a:avLst/>
          </a:prstGeom>
          <a:noFill/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C20495D3-D1BE-0348-AA25-A08548252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2465" y="3056584"/>
            <a:ext cx="574516" cy="6463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3A1FB7-1357-0649-B52A-2D490F5D956C}"/>
              </a:ext>
            </a:extLst>
          </p:cNvPr>
          <p:cNvSpPr/>
          <p:nvPr/>
        </p:nvSpPr>
        <p:spPr>
          <a:xfrm>
            <a:off x="6301824" y="3760193"/>
            <a:ext cx="5890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arlow" panose="00000500000000000000" pitchFamily="2" charset="0"/>
              </a:rPr>
              <a:t>PiN                  	People Targeted                Beneficiary Reached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Barlow" panose="00000500000000000000" pitchFamily="2" charset="0"/>
              </a:rPr>
              <a:t> </a:t>
            </a:r>
            <a:r>
              <a:rPr lang="en-US" sz="1600" b="1" dirty="0">
                <a:solidFill>
                  <a:schemeClr val="tx2"/>
                </a:solidFill>
                <a:latin typeface="Barlow" panose="00000500000000000000" pitchFamily="2" charset="0"/>
              </a:rPr>
              <a:t>3.5M                             	     1.1 M				  761 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B285F3-C572-114B-8126-050BDDF57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572" y="3085016"/>
            <a:ext cx="580041" cy="64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68D79F-C3C7-AB43-A502-0916A016E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3252" y="3044376"/>
            <a:ext cx="656740" cy="656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8B4CC3-08E6-1141-9D39-58F9449D5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7" y="5777645"/>
            <a:ext cx="900344" cy="798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EBD241F-F319-4944-9133-D53C4D3A0C01}"/>
              </a:ext>
            </a:extLst>
          </p:cNvPr>
          <p:cNvSpPr txBox="1"/>
          <p:nvPr/>
        </p:nvSpPr>
        <p:spPr>
          <a:xfrm>
            <a:off x="7430165" y="5801384"/>
            <a:ext cx="223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rlow" panose="00000500000000000000" pitchFamily="2" charset="0"/>
              </a:rPr>
              <a:t>Implementing Partners    </a:t>
            </a:r>
          </a:p>
          <a:p>
            <a:r>
              <a:rPr lang="en-US" sz="1600" dirty="0">
                <a:latin typeface="Barlow" panose="00000500000000000000" pitchFamily="2" charset="0"/>
              </a:rPr>
              <a:t>  </a:t>
            </a:r>
            <a:r>
              <a:rPr lang="en-US" sz="1600" b="1" dirty="0">
                <a:latin typeface="Barlow" panose="00000500000000000000" pitchFamily="2" charset="0"/>
              </a:rPr>
              <a:t>		56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30D267-D406-784C-8F19-824D8117C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85" y="4811670"/>
            <a:ext cx="1001517" cy="6839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77D145-07E6-2143-8032-BF80B6712195}"/>
              </a:ext>
            </a:extLst>
          </p:cNvPr>
          <p:cNvSpPr txBox="1"/>
          <p:nvPr/>
        </p:nvSpPr>
        <p:spPr>
          <a:xfrm>
            <a:off x="7407109" y="4811670"/>
            <a:ext cx="449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rlow" panose="00000500000000000000" pitchFamily="2" charset="0"/>
              </a:rPr>
              <a:t>Regions 	       	Zones                      Woredas</a:t>
            </a:r>
          </a:p>
          <a:p>
            <a:r>
              <a:rPr lang="en-US" sz="1600" b="1" dirty="0">
                <a:latin typeface="Barlow" panose="00000500000000000000" pitchFamily="2" charset="0"/>
              </a:rPr>
              <a:t>     11                             79                         20% of Target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xmlns="" id="{4A4B7287-D6F0-C94E-9D5D-F9B61153E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159384"/>
              </p:ext>
            </p:extLst>
          </p:nvPr>
        </p:nvGraphicFramePr>
        <p:xfrm>
          <a:off x="6827420" y="0"/>
          <a:ext cx="4058386" cy="278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A745D6-6B3F-C846-B32F-3854E7FCD161}"/>
              </a:ext>
            </a:extLst>
          </p:cNvPr>
          <p:cNvSpPr txBox="1"/>
          <p:nvPr/>
        </p:nvSpPr>
        <p:spPr>
          <a:xfrm>
            <a:off x="9794631" y="5779161"/>
            <a:ext cx="242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rlow" pitchFamily="2" charset="77"/>
              </a:rPr>
              <a:t>INGO </a:t>
            </a:r>
            <a:r>
              <a:rPr lang="en-US" sz="1400" b="1" dirty="0">
                <a:latin typeface="Barlow" pitchFamily="2" charset="77"/>
              </a:rPr>
              <a:t>(63%)</a:t>
            </a:r>
            <a:r>
              <a:rPr lang="en-US" sz="1400" dirty="0">
                <a:latin typeface="Barlow" pitchFamily="2" charset="77"/>
              </a:rPr>
              <a:t>, LNGOs </a:t>
            </a:r>
            <a:r>
              <a:rPr lang="en-US" sz="1400" b="1" dirty="0">
                <a:latin typeface="Barlow" pitchFamily="2" charset="77"/>
              </a:rPr>
              <a:t>(34%)</a:t>
            </a:r>
            <a:r>
              <a:rPr lang="en-US" sz="1400" dirty="0">
                <a:latin typeface="Barlow" pitchFamily="2" charset="77"/>
              </a:rPr>
              <a:t>,</a:t>
            </a:r>
            <a:r>
              <a:rPr lang="en-US" sz="1400" b="1" dirty="0">
                <a:latin typeface="Barlow" pitchFamily="2" charset="77"/>
              </a:rPr>
              <a:t> </a:t>
            </a:r>
            <a:r>
              <a:rPr lang="en-US" sz="1400" dirty="0">
                <a:latin typeface="Barlow" pitchFamily="2" charset="77"/>
              </a:rPr>
              <a:t>Gov’t </a:t>
            </a:r>
            <a:r>
              <a:rPr lang="en-US" sz="1400" b="1" dirty="0">
                <a:latin typeface="Barlow" pitchFamily="2" charset="77"/>
              </a:rPr>
              <a:t>(3%)</a:t>
            </a:r>
            <a:endParaRPr lang="x-none" sz="1400" b="1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73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82EBAA-BFE0-EF46-AF8A-4414A4C7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207" y="17590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cs typeface="Arial" panose="020B0604020202020204" pitchFamily="34" charset="0"/>
              </a:rPr>
              <a:t>GBV overview 2022</a:t>
            </a:r>
            <a:endParaRPr lang="en-US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05254C4F-0B1D-A747-9CDD-16E0E2E9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9685"/>
            <a:ext cx="10684764" cy="4563491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+mj-lt"/>
              </a:rPr>
              <a:t>People in need (</a:t>
            </a:r>
            <a:r>
              <a:rPr lang="en-GB" sz="2000" dirty="0" err="1">
                <a:latin typeface="+mj-lt"/>
              </a:rPr>
              <a:t>PiN</a:t>
            </a:r>
            <a:r>
              <a:rPr lang="en-GB" sz="2000" dirty="0">
                <a:latin typeface="+mj-lt"/>
              </a:rPr>
              <a:t>) for GBV as per 2022 draft HNO is </a:t>
            </a:r>
            <a:r>
              <a:rPr lang="en-GB" sz="2000" b="1" dirty="0">
                <a:latin typeface="+mj-lt"/>
              </a:rPr>
              <a:t>5.8 M </a:t>
            </a:r>
            <a:r>
              <a:rPr lang="en-GB" sz="2000" dirty="0">
                <a:latin typeface="+mj-lt"/>
              </a:rPr>
              <a:t>an increase from 3.5M in 2021 </a:t>
            </a:r>
          </a:p>
          <a:p>
            <a:r>
              <a:rPr lang="en-GB" sz="2000" dirty="0">
                <a:latin typeface="+mj-lt"/>
              </a:rPr>
              <a:t>In 2022, the target is</a:t>
            </a:r>
            <a:r>
              <a:rPr lang="en-GB" sz="2000" b="1" dirty="0">
                <a:latin typeface="+mj-lt"/>
              </a:rPr>
              <a:t> 2.2 M </a:t>
            </a:r>
            <a:r>
              <a:rPr lang="en-GB" sz="2000" dirty="0">
                <a:latin typeface="+mj-lt"/>
              </a:rPr>
              <a:t>people to be reached with GBV interventions, an increase from 1.1 M in 2021 – </a:t>
            </a:r>
            <a:r>
              <a:rPr lang="en-GB" sz="2000" i="1" dirty="0">
                <a:latin typeface="+mj-lt"/>
              </a:rPr>
              <a:t>(100% increase)</a:t>
            </a:r>
          </a:p>
          <a:p>
            <a:r>
              <a:rPr lang="en-GB" sz="2000" dirty="0">
                <a:latin typeface="+mj-lt"/>
              </a:rPr>
              <a:t>The escalation of conflict in Northern Ethiopia led to a substantial increase of GBV, especially sexual violence across Tigray, Amhara and Afar regions. Response still needs to be strengthened.</a:t>
            </a:r>
          </a:p>
          <a:p>
            <a:pPr lvl="0"/>
            <a:r>
              <a:rPr lang="en-GB" sz="2000" dirty="0">
                <a:solidFill>
                  <a:prstClr val="black"/>
                </a:solidFill>
                <a:latin typeface="Calibri Light" panose="020F0302020204030204"/>
              </a:rPr>
              <a:t>In Northern Ethiopia high numbers of sexual violence cases were reported in Tigray, Amhara, and Afar during the conflict period (Reports from the regional bureaus)</a:t>
            </a: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GBV response needs are also high in Benishangul </a:t>
            </a:r>
            <a:r>
              <a:rPr lang="en-GB" sz="2000" dirty="0" err="1">
                <a:latin typeface="+mj-lt"/>
              </a:rPr>
              <a:t>Gumuz</a:t>
            </a:r>
            <a:r>
              <a:rPr lang="en-GB" sz="2000" dirty="0">
                <a:latin typeface="+mj-lt"/>
              </a:rPr>
              <a:t>, Somali, Oromia and SNNP regions as a result of conflict and drought. </a:t>
            </a:r>
          </a:p>
          <a:p>
            <a:r>
              <a:rPr lang="en-GB" sz="2000" dirty="0" smtClean="0">
                <a:latin typeface="+mj-lt"/>
              </a:rPr>
              <a:t>Ethiopia </a:t>
            </a:r>
            <a:r>
              <a:rPr lang="en-GB" sz="2000" dirty="0">
                <a:latin typeface="+mj-lt"/>
              </a:rPr>
              <a:t>currently has 45</a:t>
            </a:r>
            <a:r>
              <a:rPr lang="en-GB" sz="2000" baseline="30000" dirty="0">
                <a:latin typeface="+mj-lt"/>
              </a:rPr>
              <a:t>*</a:t>
            </a:r>
            <a:r>
              <a:rPr lang="en-GB" sz="2000" dirty="0">
                <a:latin typeface="+mj-lt"/>
              </a:rPr>
              <a:t> one stop centres in the different regions which are core in the GBV response</a:t>
            </a:r>
          </a:p>
          <a:p>
            <a:r>
              <a:rPr lang="en-US" sz="2000" dirty="0">
                <a:latin typeface="+mj-lt"/>
              </a:rPr>
              <a:t>Ease of access to Tigray for supplies (including dignity kits and RH kits), increase in cash allowance &amp; movement of staff is a positive step for much needed GBV response </a:t>
            </a:r>
            <a:r>
              <a:rPr lang="en-US" sz="2000" dirty="0" smtClean="0">
                <a:latin typeface="+mj-lt"/>
              </a:rPr>
              <a:t>.</a:t>
            </a:r>
          </a:p>
          <a:p>
            <a:r>
              <a:rPr lang="en-GB" sz="2000" dirty="0"/>
              <a:t>124 </a:t>
            </a:r>
            <a:r>
              <a:rPr lang="en-GB" sz="2000" dirty="0" err="1"/>
              <a:t>Woredas</a:t>
            </a:r>
            <a:r>
              <a:rPr lang="en-GB" sz="2000" dirty="0"/>
              <a:t> in Somali , </a:t>
            </a:r>
            <a:r>
              <a:rPr lang="en-GB" sz="2000" dirty="0" err="1"/>
              <a:t>Oromia</a:t>
            </a:r>
            <a:r>
              <a:rPr lang="en-GB" sz="2000" dirty="0"/>
              <a:t>, SNNP and South West  regions are affected by the drought.</a:t>
            </a:r>
          </a:p>
          <a:p>
            <a:endParaRPr lang="en-US" sz="2000" dirty="0" smtClean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endParaRPr lang="en-GB" sz="2200" dirty="0">
              <a:latin typeface="+mj-lt"/>
            </a:endParaRPr>
          </a:p>
          <a:p>
            <a:endParaRPr lang="en-GB" sz="2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" y="125915"/>
            <a:ext cx="1786758" cy="17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xmlns="" id="{D4F4202F-4904-B046-806E-C0ED7721E794}"/>
              </a:ext>
            </a:extLst>
          </p:cNvPr>
          <p:cNvGraphicFramePr>
            <a:graphicFrameLocks noGrp="1"/>
          </p:cNvGraphicFramePr>
          <p:nvPr/>
        </p:nvGraphicFramePr>
        <p:xfrm>
          <a:off x="8924925" y="23799"/>
          <a:ext cx="3206114" cy="6801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1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8925">
                <a:tc>
                  <a:txBody>
                    <a:bodyPr/>
                    <a:lstStyle/>
                    <a:p>
                      <a:pPr marL="6985">
                        <a:lnSpc>
                          <a:spcPts val="1390"/>
                        </a:lnSpc>
                      </a:pPr>
                      <a:r>
                        <a:rPr sz="1200" b="1" spc="-5" dirty="0">
                          <a:latin typeface="Carlito"/>
                          <a:cs typeface="Carlito"/>
                        </a:rPr>
                        <a:t>Region/zone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9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# </a:t>
                      </a:r>
                      <a:r>
                        <a:rPr sz="1200" b="1" spc="-5" dirty="0">
                          <a:latin typeface="Carlito"/>
                          <a:cs typeface="Carlito"/>
                        </a:rPr>
                        <a:t>drought </a:t>
                      </a:r>
                      <a:r>
                        <a:rPr sz="1200" b="1" spc="-10" dirty="0">
                          <a:latin typeface="Carlito"/>
                          <a:cs typeface="Carlito"/>
                        </a:rPr>
                        <a:t>affected</a:t>
                      </a:r>
                      <a:r>
                        <a:rPr sz="1200" b="1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i="1" spc="-5" dirty="0">
                          <a:latin typeface="Carlito"/>
                          <a:cs typeface="Carlito"/>
                        </a:rPr>
                        <a:t>woredas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6985">
                        <a:lnSpc>
                          <a:spcPts val="1390"/>
                        </a:lnSpc>
                      </a:pPr>
                      <a:r>
                        <a:rPr sz="1200" b="1" spc="-5" dirty="0">
                          <a:latin typeface="Carlito"/>
                          <a:cs typeface="Carlito"/>
                        </a:rPr>
                        <a:t>Oromia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9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36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marL="55244">
                        <a:lnSpc>
                          <a:spcPts val="141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Arsi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1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Bale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Borena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976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East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Bale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East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Hararge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Guji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West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Guji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20" dirty="0">
                          <a:latin typeface="Carlito"/>
                          <a:cs typeface="Carlito"/>
                        </a:rPr>
                        <a:t>West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Hararge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1703">
                <a:tc>
                  <a:txBody>
                    <a:bodyPr/>
                    <a:lstStyle/>
                    <a:p>
                      <a:pPr marL="6985">
                        <a:lnSpc>
                          <a:spcPts val="125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SNNP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5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6248">
                <a:tc>
                  <a:txBody>
                    <a:bodyPr/>
                    <a:lstStyle/>
                    <a:p>
                      <a:pPr marL="55244">
                        <a:lnSpc>
                          <a:spcPts val="1420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Alle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20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Derashe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Gamo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Gofa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Halaba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Konso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Siltie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8976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South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Omo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Wolayita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1196">
                <a:tc>
                  <a:txBody>
                    <a:bodyPr/>
                    <a:lstStyle/>
                    <a:p>
                      <a:pPr marL="6985">
                        <a:lnSpc>
                          <a:spcPts val="1250"/>
                        </a:lnSpc>
                      </a:pPr>
                      <a:r>
                        <a:rPr sz="1200" b="1" spc="-5" dirty="0">
                          <a:latin typeface="Carlito"/>
                          <a:cs typeface="Carlito"/>
                        </a:rPr>
                        <a:t>Somali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5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59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6756">
                <a:tc>
                  <a:txBody>
                    <a:bodyPr/>
                    <a:lstStyle/>
                    <a:p>
                      <a:pPr marL="55244">
                        <a:lnSpc>
                          <a:spcPts val="142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Afder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2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Daawa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Doolo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Erer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5" dirty="0">
                          <a:latin typeface="Carlito"/>
                          <a:cs typeface="Carlito"/>
                        </a:rPr>
                        <a:t>Fafan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8975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Jarar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8976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Korahe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88988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Liban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88988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Nogob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88976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Shabelle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70687">
                <a:tc>
                  <a:txBody>
                    <a:bodyPr/>
                    <a:lstStyle/>
                    <a:p>
                      <a:pPr marL="6985">
                        <a:lnSpc>
                          <a:spcPts val="1245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South</a:t>
                      </a:r>
                      <a:r>
                        <a:rPr sz="1200" b="1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20" dirty="0">
                          <a:latin typeface="Carlito"/>
                          <a:cs typeface="Carlito"/>
                        </a:rPr>
                        <a:t>West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45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207263">
                <a:tc>
                  <a:txBody>
                    <a:bodyPr/>
                    <a:lstStyle/>
                    <a:p>
                      <a:pPr marL="55244">
                        <a:lnSpc>
                          <a:spcPts val="1430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Dawuro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30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88709">
                <a:tc>
                  <a:txBody>
                    <a:bodyPr/>
                    <a:lstStyle/>
                    <a:p>
                      <a:pPr marL="55244">
                        <a:lnSpc>
                          <a:spcPts val="1285"/>
                        </a:lnSpc>
                      </a:pPr>
                      <a:r>
                        <a:rPr sz="1200" spc="-10" dirty="0">
                          <a:latin typeface="Carlito"/>
                          <a:cs typeface="Carlito"/>
                        </a:rPr>
                        <a:t>Konta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Special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8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70726">
                <a:tc>
                  <a:txBody>
                    <a:bodyPr/>
                    <a:lstStyle/>
                    <a:p>
                      <a:pPr marL="55244">
                        <a:lnSpc>
                          <a:spcPts val="1245"/>
                        </a:lnSpc>
                      </a:pPr>
                      <a:r>
                        <a:rPr sz="1200" spc="-5" dirty="0">
                          <a:latin typeface="Carlito"/>
                          <a:cs typeface="Carlito"/>
                        </a:rPr>
                        <a:t>Mirab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" dirty="0">
                          <a:latin typeface="Carlito"/>
                          <a:cs typeface="Carlito"/>
                        </a:rPr>
                        <a:t>Omo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45"/>
                        </a:lnSpc>
                      </a:pPr>
                      <a:r>
                        <a:rPr sz="1200" dirty="0">
                          <a:latin typeface="Carlito"/>
                          <a:cs typeface="Carlito"/>
                        </a:rPr>
                        <a:t>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B w="6350">
                      <a:solidFill>
                        <a:srgbClr val="8EA9D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  <a:tr h="188887">
                <a:tc>
                  <a:txBody>
                    <a:bodyPr/>
                    <a:lstStyle/>
                    <a:p>
                      <a:pPr marL="6985">
                        <a:lnSpc>
                          <a:spcPts val="1390"/>
                        </a:lnSpc>
                      </a:pPr>
                      <a:r>
                        <a:rPr sz="1200" b="1" spc="-10" dirty="0">
                          <a:latin typeface="Carlito"/>
                          <a:cs typeface="Carlito"/>
                        </a:rPr>
                        <a:t>Grand</a:t>
                      </a:r>
                      <a:r>
                        <a:rPr sz="12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spc="-25" dirty="0">
                          <a:latin typeface="Carlito"/>
                          <a:cs typeface="Carlito"/>
                        </a:rPr>
                        <a:t>Total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90"/>
                        </a:lnSpc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124</a:t>
                      </a:r>
                      <a:endParaRPr sz="12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6350">
                      <a:solidFill>
                        <a:srgbClr val="8EA9DB"/>
                      </a:solidFill>
                      <a:prstDash val="solid"/>
                    </a:lnT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17401DCA-68FD-0D47-B459-0230D440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687" y="120988"/>
            <a:ext cx="8452625" cy="785471"/>
          </a:xfrm>
        </p:spPr>
        <p:txBody>
          <a:bodyPr>
            <a:normAutofit/>
          </a:bodyPr>
          <a:lstStyle/>
          <a:p>
            <a:r>
              <a:rPr lang="x-none" sz="3600" dirty="0"/>
              <a:t>Drought affected Areas in Ethiopia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F9B87BEB-3184-3F44-8C00-4FB4B88DFEA8}"/>
              </a:ext>
            </a:extLst>
          </p:cNvPr>
          <p:cNvSpPr/>
          <p:nvPr/>
        </p:nvSpPr>
        <p:spPr>
          <a:xfrm>
            <a:off x="268013" y="1027449"/>
            <a:ext cx="8513379" cy="5515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2" y="197042"/>
            <a:ext cx="1736865" cy="17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628E5CB-913B-4378-97CE-18C9F6410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2" y="4960425"/>
            <a:ext cx="1266495" cy="126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2" y="3006572"/>
            <a:ext cx="1266495" cy="126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8" y="946842"/>
            <a:ext cx="1266495" cy="12664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3137" y="1026229"/>
            <a:ext cx="9646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risks especially sexual violence affecting women and girls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Disruption of core GBV services, weak referrals, lack of hotlines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Inaccessibility to available services for affected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Inaccessibility by aid workers due to presence of armed groups or ongoing conflict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28343" y="2785852"/>
            <a:ext cx="9646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Women </a:t>
            </a:r>
            <a:r>
              <a:rPr lang="en-US" dirty="0"/>
              <a:t>and girls are exposed to survival sex and SEA risks due to lack of access to aid and </a:t>
            </a:r>
            <a:r>
              <a:rPr lang="en-US" dirty="0" smtClean="0"/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Overcrowding in common shelters, lack of segregated </a:t>
            </a:r>
            <a:r>
              <a:rPr lang="en-US" dirty="0" err="1"/>
              <a:t>WaSH</a:t>
            </a:r>
            <a:r>
              <a:rPr lang="en-US" dirty="0"/>
              <a:t> facilities exposing women and girls to sexual violence and sexual harassment. 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Lack of response services and basic commodities e.g. dignity kits, safe shelter, NFIs </a:t>
            </a:r>
            <a:r>
              <a:rPr lang="en-US" dirty="0" err="1"/>
              <a:t>etc</a:t>
            </a:r>
            <a:r>
              <a:rPr lang="en-US" dirty="0"/>
              <a:t> exacerbate risks and effects of GBV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8344" y="4960425"/>
            <a:ext cx="9646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Women and girls are exposed to survival sex and SEA risks due to lack of access to </a:t>
            </a:r>
            <a:r>
              <a:rPr lang="en-US" dirty="0" smtClean="0"/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Women &amp; girls exposed to sexual violence as they travel further from the community for livelihood activities - water, firewood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Risks of early marriage for </a:t>
            </a:r>
            <a:r>
              <a:rPr lang="en-US" dirty="0" smtClean="0"/>
              <a:t>girls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rise in domestic violence due to diminishing household resources and </a:t>
            </a:r>
            <a:r>
              <a:rPr lang="en-US" dirty="0" smtClean="0"/>
              <a:t>income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6483" y="80856"/>
            <a:ext cx="5711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DRIVERS OF GBV IN ETHIOPIA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78247" y="2213910"/>
            <a:ext cx="110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CONFLICT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8525" y="4355512"/>
            <a:ext cx="16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160" y="6304289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806" y="-257219"/>
            <a:ext cx="4311678" cy="816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000" b="1" kern="1200" dirty="0">
                <a:solidFill>
                  <a:schemeClr val="tx1"/>
                </a:solidFill>
              </a:rPr>
              <a:t>Funding needs &amp; Response Priorities for 2022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FBDA56-8DC3-AF45-B1FC-4A738E18AAB4}"/>
              </a:ext>
            </a:extLst>
          </p:cNvPr>
          <p:cNvSpPr/>
          <p:nvPr/>
        </p:nvSpPr>
        <p:spPr>
          <a:xfrm>
            <a:off x="5076497" y="269555"/>
            <a:ext cx="6984123" cy="6415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j-lt"/>
              </a:rPr>
              <a:t>The GBV </a:t>
            </a:r>
            <a:r>
              <a:rPr lang="en-US" sz="2400" dirty="0" err="1">
                <a:latin typeface="+mj-lt"/>
              </a:rPr>
              <a:t>AoR</a:t>
            </a:r>
            <a:r>
              <a:rPr lang="en-US" sz="2400" dirty="0">
                <a:latin typeface="+mj-lt"/>
              </a:rPr>
              <a:t> funding needs for 2022 as per the draft HRP is </a:t>
            </a:r>
            <a:r>
              <a:rPr lang="en-US" sz="2400" b="1" dirty="0">
                <a:latin typeface="+mj-lt"/>
              </a:rPr>
              <a:t>US$ 89M</a:t>
            </a:r>
            <a:r>
              <a:rPr lang="en-US" sz="2400" dirty="0">
                <a:latin typeface="+mj-lt"/>
              </a:rPr>
              <a:t> to address the following priority interventions</a:t>
            </a:r>
            <a:r>
              <a:rPr lang="en-US" sz="2400" dirty="0" smtClean="0">
                <a:latin typeface="+mj-lt"/>
              </a:rPr>
              <a:t>:-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+mj-lt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Scale up GBV response through  </a:t>
            </a:r>
            <a:r>
              <a:rPr lang="en-US" sz="2400" b="1" dirty="0">
                <a:latin typeface="+mj-lt"/>
              </a:rPr>
              <a:t>One Stop Centers (OSCs) </a:t>
            </a:r>
            <a:r>
              <a:rPr lang="en-US" sz="2400" dirty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Women and Girls’ Friendly Spaces (WGFS)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Strengthening </a:t>
            </a:r>
            <a:r>
              <a:rPr lang="en-US" sz="2400" b="1" dirty="0">
                <a:latin typeface="+mj-lt"/>
              </a:rPr>
              <a:t>GBV referral pathways </a:t>
            </a:r>
            <a:r>
              <a:rPr lang="en-US" sz="2400" dirty="0">
                <a:latin typeface="+mj-lt"/>
              </a:rPr>
              <a:t>via comprehensive GBV services and partner mapping.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Community</a:t>
            </a:r>
            <a:r>
              <a:rPr lang="en-US" sz="2400" b="1" dirty="0">
                <a:latin typeface="+mj-lt"/>
              </a:rPr>
              <a:t> GBV awareness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Distribution of </a:t>
            </a:r>
            <a:r>
              <a:rPr lang="en-US" sz="2400" b="1" dirty="0">
                <a:latin typeface="+mj-lt"/>
              </a:rPr>
              <a:t>dignity kits </a:t>
            </a:r>
            <a:r>
              <a:rPr lang="en-US" sz="2400" dirty="0">
                <a:latin typeface="+mj-lt"/>
              </a:rPr>
              <a:t>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Strengthening </a:t>
            </a:r>
            <a:r>
              <a:rPr lang="en-US" sz="2400" b="1" dirty="0">
                <a:latin typeface="+mj-lt"/>
              </a:rPr>
              <a:t>GBV coordination </a:t>
            </a:r>
            <a:r>
              <a:rPr lang="en-US" sz="2400" dirty="0">
                <a:latin typeface="+mj-lt"/>
              </a:rPr>
              <a:t>mechanisms.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Capacity building </a:t>
            </a:r>
            <a:r>
              <a:rPr lang="en-US" sz="2400" dirty="0">
                <a:latin typeface="+mj-lt"/>
              </a:rPr>
              <a:t>of frontline service providers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Livelihood programming </a:t>
            </a:r>
            <a:r>
              <a:rPr lang="en-US" sz="2400" dirty="0">
                <a:latin typeface="+mj-lt"/>
              </a:rPr>
              <a:t>for vulnerable women &amp; girls.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GBV mainstreaming </a:t>
            </a:r>
            <a:r>
              <a:rPr lang="en-US" sz="2400" dirty="0">
                <a:latin typeface="+mj-lt"/>
              </a:rPr>
              <a:t>across the humanitarian response.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Establishing </a:t>
            </a:r>
            <a:r>
              <a:rPr lang="en-US" sz="2400" b="1" dirty="0">
                <a:latin typeface="+mj-lt"/>
              </a:rPr>
              <a:t>GBV standard operating procedures (SOPs), GBVIMS+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GBV assessments </a:t>
            </a:r>
            <a:r>
              <a:rPr lang="en-US" sz="2400" dirty="0">
                <a:latin typeface="+mj-lt"/>
              </a:rPr>
              <a:t>to inform programming and trends.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13" r="15350" b="-475"/>
          <a:stretch/>
        </p:blipFill>
        <p:spPr>
          <a:xfrm>
            <a:off x="0" y="1"/>
            <a:ext cx="5076497" cy="69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B6A6E-DE24-664D-AD75-F5469624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3183"/>
            <a:ext cx="7850459" cy="737295"/>
          </a:xfrm>
        </p:spPr>
        <p:txBody>
          <a:bodyPr anchor="b">
            <a:normAutofit fontScale="90000"/>
          </a:bodyPr>
          <a:lstStyle/>
          <a:p>
            <a:r>
              <a:rPr lang="x-none" sz="4200" b="1" dirty="0"/>
              <a:t>Ongoing GBV Response as of Feb’ 2022 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11FE366-8BC8-7146-B374-DB8F3647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82" y="69040"/>
            <a:ext cx="10926875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392" y="2191079"/>
            <a:ext cx="1511319" cy="392183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GBV</a:t>
            </a:r>
          </a:p>
          <a:p>
            <a:pPr algn="ctr"/>
            <a:r>
              <a:rPr lang="en-US" sz="2000" b="1" dirty="0" smtClean="0"/>
              <a:t>Awareness</a:t>
            </a:r>
          </a:p>
          <a:p>
            <a:pPr algn="ctr"/>
            <a:r>
              <a:rPr lang="en-US" sz="2000" b="1" dirty="0" smtClean="0"/>
              <a:t>Raising</a:t>
            </a:r>
            <a:endParaRPr lang="en-US" sz="2000" b="1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059803" y="194821"/>
            <a:ext cx="10515600" cy="1325563"/>
          </a:xfrm>
        </p:spPr>
        <p:txBody>
          <a:bodyPr/>
          <a:lstStyle/>
          <a:p>
            <a:r>
              <a:rPr lang="en-US" dirty="0" smtClean="0"/>
              <a:t># of Implementing Partners by GBV Activity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00480" y="2740982"/>
            <a:ext cx="1540677" cy="34053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PSS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7191243" y="3964700"/>
            <a:ext cx="1511319" cy="21283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Capacity</a:t>
            </a:r>
          </a:p>
          <a:p>
            <a:pPr algn="ctr"/>
            <a:r>
              <a:rPr lang="en-US" sz="2000" b="1" dirty="0" smtClean="0"/>
              <a:t>Building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4958501" y="3277009"/>
            <a:ext cx="1511319" cy="28377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Dignity </a:t>
            </a:r>
          </a:p>
          <a:p>
            <a:pPr algn="ctr"/>
            <a:r>
              <a:rPr lang="en-US" sz="2000" b="1" dirty="0" smtClean="0"/>
              <a:t>Kits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9371948" y="4816036"/>
            <a:ext cx="1690188" cy="127700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000" b="1" dirty="0" smtClean="0"/>
              <a:t>Case Management</a:t>
            </a:r>
            <a:endParaRPr lang="en-US" sz="2000" b="1" dirty="0"/>
          </a:p>
        </p:txBody>
      </p:sp>
      <p:sp>
        <p:nvSpPr>
          <p:cNvPr id="19" name="Flowchart: Connector 18"/>
          <p:cNvSpPr/>
          <p:nvPr/>
        </p:nvSpPr>
        <p:spPr>
          <a:xfrm>
            <a:off x="920085" y="1681217"/>
            <a:ext cx="945931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20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3085195" y="2144411"/>
            <a:ext cx="945931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17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5197202" y="2702198"/>
            <a:ext cx="945931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15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7464074" y="3501506"/>
            <a:ext cx="945931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13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9744076" y="4151996"/>
            <a:ext cx="945931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4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1" y="194821"/>
            <a:ext cx="1426505" cy="14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B6A6E-DE24-664D-AD75-F5469624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516" y="304067"/>
            <a:ext cx="8170968" cy="737295"/>
          </a:xfrm>
        </p:spPr>
        <p:txBody>
          <a:bodyPr anchor="b">
            <a:normAutofit fontScale="90000"/>
          </a:bodyPr>
          <a:lstStyle/>
          <a:p>
            <a:r>
              <a:rPr lang="x-none" sz="4200" b="1" dirty="0"/>
              <a:t>GBV Donors and Partners as of Feb’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1929" y="2583672"/>
            <a:ext cx="1165984" cy="380104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UNOCHA</a:t>
            </a:r>
          </a:p>
          <a:p>
            <a:r>
              <a:rPr lang="en-US" b="1" dirty="0">
                <a:solidFill>
                  <a:schemeClr val="bg1"/>
                </a:solidFill>
              </a:rPr>
              <a:t>USAID/BHA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WfW</a:t>
            </a:r>
            <a:r>
              <a:rPr lang="en-US" b="1" dirty="0">
                <a:solidFill>
                  <a:schemeClr val="bg1"/>
                </a:solidFill>
              </a:rPr>
              <a:t> I</a:t>
            </a:r>
          </a:p>
          <a:p>
            <a:r>
              <a:rPr lang="en-US" b="1" dirty="0">
                <a:solidFill>
                  <a:schemeClr val="bg1"/>
                </a:solidFill>
              </a:rPr>
              <a:t>World </a:t>
            </a:r>
            <a:r>
              <a:rPr lang="en-US" b="1" dirty="0" smtClean="0">
                <a:solidFill>
                  <a:schemeClr val="bg1"/>
                </a:solidFill>
              </a:rPr>
              <a:t>Bank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sz="400" b="1" dirty="0" smtClean="0">
              <a:solidFill>
                <a:schemeClr val="bg1"/>
              </a:solidFill>
            </a:endParaRPr>
          </a:p>
          <a:p>
            <a:endParaRPr lang="en-US" sz="3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96" y="2583671"/>
            <a:ext cx="1726435" cy="378565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CERF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CIDA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ECHO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FCDO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GAC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IRC/RRM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Julia Tuft Fund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SIDA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SWAN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UNFPA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UNHCR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UNICEF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4046" y="2674886"/>
            <a:ext cx="4841161" cy="378565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Action Against Hunger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Alight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ANE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ASDEPO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AWA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BoWYCA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DRC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EDA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EDUKANS Foundation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EECMY DASSC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ELIDA</a:t>
            </a: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EMwA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9759" y="2674886"/>
            <a:ext cx="2327625" cy="378565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EPA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FHI360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FIDO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GOAL ET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HI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IMAGINE 1 DAY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IMC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IRC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Mum for Mums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OXFAM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PLAN INT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SAVE THE </a:t>
            </a:r>
            <a:r>
              <a:rPr lang="en-US" sz="2000" b="1" dirty="0" smtClean="0">
                <a:solidFill>
                  <a:schemeClr val="bg1"/>
                </a:solidFill>
              </a:rPr>
              <a:t>CHILDREN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7384" y="2674886"/>
            <a:ext cx="1652632" cy="378565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SYHLA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TdH</a:t>
            </a:r>
            <a:r>
              <a:rPr lang="en-US" sz="2000" b="1" dirty="0">
                <a:solidFill>
                  <a:schemeClr val="bg1"/>
                </a:solidFill>
              </a:rPr>
              <a:t> NL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World </a:t>
            </a:r>
            <a:r>
              <a:rPr lang="en-US" sz="2000" b="1" dirty="0" smtClean="0">
                <a:solidFill>
                  <a:schemeClr val="bg1"/>
                </a:solidFill>
              </a:rPr>
              <a:t>Visions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1329143" y="1410010"/>
            <a:ext cx="1612714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7030A0"/>
                </a:solidFill>
              </a:rPr>
              <a:t>17</a:t>
            </a:r>
            <a:endParaRPr lang="en-US" sz="7200" b="1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24" y="140816"/>
            <a:ext cx="1283492" cy="1283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1" y="125427"/>
            <a:ext cx="1269193" cy="1269193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452153" y="1410010"/>
            <a:ext cx="1612714" cy="92638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7030A0"/>
                </a:solidFill>
              </a:rPr>
              <a:t>2</a:t>
            </a:r>
            <a:r>
              <a:rPr lang="en-US" sz="7200" b="1" dirty="0" smtClean="0">
                <a:solidFill>
                  <a:srgbClr val="7030A0"/>
                </a:solidFill>
              </a:rPr>
              <a:t>7</a:t>
            </a:r>
            <a:endParaRPr lang="en-US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4FDD8026026440AA7114580CB766C0" ma:contentTypeVersion="13" ma:contentTypeDescription="Create a new document." ma:contentTypeScope="" ma:versionID="9fb7d00d0863fad022466bf864be91b5">
  <xsd:schema xmlns:xsd="http://www.w3.org/2001/XMLSchema" xmlns:xs="http://www.w3.org/2001/XMLSchema" xmlns:p="http://schemas.microsoft.com/office/2006/metadata/properties" xmlns:ns3="313aa168-d265-40f2-bf1e-f82f86bef5ae" xmlns:ns4="775304df-56b2-4a62-ba51-3f656dae234f" targetNamespace="http://schemas.microsoft.com/office/2006/metadata/properties" ma:root="true" ma:fieldsID="3c9f2d6bca3691a60222058338200dfe" ns3:_="" ns4:_="">
    <xsd:import namespace="313aa168-d265-40f2-bf1e-f82f86bef5ae"/>
    <xsd:import namespace="775304df-56b2-4a62-ba51-3f656dae23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aa168-d265-40f2-bf1e-f82f86bef5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304df-56b2-4a62-ba51-3f656dae23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E0285B-248E-4965-A2B1-30F3642FBE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A0F7FB-DF81-4EB2-B531-519F9C8468C6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775304df-56b2-4a62-ba51-3f656dae234f"/>
    <ds:schemaRef ds:uri="313aa168-d265-40f2-bf1e-f82f86bef5a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426B4CB-8928-47CD-B61C-0535CAB926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3aa168-d265-40f2-bf1e-f82f86bef5ae"/>
    <ds:schemaRef ds:uri="775304df-56b2-4a62-ba51-3f656dae2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{99A50CD7-164B-A440-A148-ABCDF041EE2B}tf16401369</Template>
  <TotalTime>8830</TotalTime>
  <Words>903</Words>
  <Application>Microsoft Office PowerPoint</Application>
  <PresentationFormat>Widescreen</PresentationFormat>
  <Paragraphs>234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Barlow</vt:lpstr>
      <vt:lpstr>Calibri</vt:lpstr>
      <vt:lpstr>Calibri Light</vt:lpstr>
      <vt:lpstr>Carlito</vt:lpstr>
      <vt:lpstr>1_Office Theme</vt:lpstr>
      <vt:lpstr>PowerPoint Presentation</vt:lpstr>
      <vt:lpstr>2021 GBV AoR Snapshot</vt:lpstr>
      <vt:lpstr>GBV overview 2022</vt:lpstr>
      <vt:lpstr>Drought affected Areas in Ethiopia</vt:lpstr>
      <vt:lpstr>PowerPoint Presentation</vt:lpstr>
      <vt:lpstr>Funding needs &amp; Response Priorities for 2022 </vt:lpstr>
      <vt:lpstr>Ongoing GBV Response as of Feb’ 2022 </vt:lpstr>
      <vt:lpstr># of Implementing Partners by GBV Activity</vt:lpstr>
      <vt:lpstr>GBV Donors and Partners as of Feb’ 2022</vt:lpstr>
      <vt:lpstr>GBV One Stop Centers </vt:lpstr>
      <vt:lpstr>GBV Response Gaps, Constraints and Challenges</vt:lpstr>
      <vt:lpstr>Key Asks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Protection SITUATION AT GLANCE</dc:title>
  <dc:creator>Nawa Augustine</dc:creator>
  <cp:lastModifiedBy>Jessica Gorham</cp:lastModifiedBy>
  <cp:revision>162</cp:revision>
  <dcterms:created xsi:type="dcterms:W3CDTF">2020-12-21T14:23:46Z</dcterms:created>
  <dcterms:modified xsi:type="dcterms:W3CDTF">2022-03-29T10:47:20Z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0x0101005D4FDD8026026440AA7114580CB766C0</vt:lpwstr>
  </property>
</Properties>
</file>