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2.xml" ContentType="application/vnd.openxmlformats-officedocument.presentationml.comment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comment3.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7" r:id="rId3"/>
    <p:sldId id="278" r:id="rId4"/>
    <p:sldId id="275" r:id="rId5"/>
    <p:sldId id="315" r:id="rId6"/>
    <p:sldId id="268" r:id="rId7"/>
    <p:sldId id="317" r:id="rId8"/>
    <p:sldId id="318" r:id="rId9"/>
    <p:sldId id="320" r:id="rId10"/>
    <p:sldId id="2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Gorham" initials="JG" lastIdx="3" clrIdx="0">
    <p:extLst>
      <p:ext uri="{19B8F6BF-5375-455C-9EA6-DF929625EA0E}">
        <p15:presenceInfo xmlns:p15="http://schemas.microsoft.com/office/powerpoint/2012/main" userId="S-1-5-21-931382614-1213285983-1795638722-17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5" autoAdjust="0"/>
    <p:restoredTop sz="94629"/>
  </p:normalViewPr>
  <p:slideViewPr>
    <p:cSldViewPr snapToGrid="0">
      <p:cViewPr varScale="1">
        <p:scale>
          <a:sx n="66" d="100"/>
          <a:sy n="66" d="100"/>
        </p:scale>
        <p:origin x="6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kandeh\Documents\GBViE%20Shire\GBV%20AoR%20%20Capacity%20Service%20Map%20data%20se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kandeh\Documents\GBViE%20Shire\GBV%20AoR%20%20Capacity%20Service%20Map%20data%20set.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2"/>
            </a:solidFill>
            <a:ln>
              <a:noFill/>
            </a:ln>
            <a:effectLst/>
          </c:spPr>
          <c:invertIfNegative val="0"/>
          <c:dLbls>
            <c:dLbl>
              <c:idx val="0"/>
              <c:layout>
                <c:manualLayout>
                  <c:x val="-1.9472578210456653E-2"/>
                  <c:y val="4.6296296296296259E-3"/>
                </c:manualLayout>
              </c:layout>
              <c:tx>
                <c:rich>
                  <a:bodyPr/>
                  <a:lstStyle/>
                  <a:p>
                    <a:fld id="{4996D277-EEC4-4191-B575-BBC0CB6656B3}" type="VALUE">
                      <a:rPr lang="en-US">
                        <a:solidFill>
                          <a:schemeClr val="tx1"/>
                        </a:solidFill>
                      </a:rPr>
                      <a:pPr/>
                      <a:t>[VALUE]</a:t>
                    </a:fld>
                    <a:endParaRPr lang="en-US"/>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D801-4363-91B9-8AEA99B1592B}"/>
                </c:ext>
                <c:ext xmlns:c15="http://schemas.microsoft.com/office/drawing/2012/chart" uri="{CE6537A1-D6FC-4f65-9D91-7224C49458BB}">
                  <c15:layout>
                    <c:manualLayout>
                      <c:w val="2.3796296296296298E-2"/>
                      <c:h val="4.1632035578885965E-2"/>
                    </c:manualLayout>
                  </c15:layout>
                  <c15:dlblFieldTable/>
                  <c15:showDataLabelsRange val="0"/>
                </c:ext>
              </c:extLst>
            </c:dLbl>
            <c:dLbl>
              <c:idx val="1"/>
              <c:layout>
                <c:manualLayout>
                  <c:x val="-2.6366160751645176E-2"/>
                  <c:y val="0"/>
                </c:manualLayout>
              </c:layout>
              <c:tx>
                <c:rich>
                  <a:bodyPr/>
                  <a:lstStyle/>
                  <a:p>
                    <a:fld id="{1ACAAF6C-99C3-4D5C-BD2F-4E37DB5E9446}" type="VALUE">
                      <a:rPr lang="en-US">
                        <a:solidFill>
                          <a:schemeClr val="tx1"/>
                        </a:solidFill>
                      </a:rPr>
                      <a:pPr/>
                      <a:t>[VALUE]</a:t>
                    </a:fld>
                    <a:endParaRPr lang="en-US"/>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D801-4363-91B9-8AEA99B1592B}"/>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j-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Sheet1!$B$23:$B$31</c:f>
              <c:strCache>
                <c:ptCount val="9"/>
                <c:pt idx="0">
                  <c:v>Fistula services</c:v>
                </c:pt>
                <c:pt idx="1">
                  <c:v>Hepatiis B Vaccine</c:v>
                </c:pt>
                <c:pt idx="2">
                  <c:v>Comprehensive Post-rape care for adult &amp;children</c:v>
                </c:pt>
                <c:pt idx="3">
                  <c:v>MH</c:v>
                </c:pt>
                <c:pt idx="4">
                  <c:v>Partial Post-rape care</c:v>
                </c:pt>
                <c:pt idx="5">
                  <c:v>Reproductive health services</c:v>
                </c:pt>
                <c:pt idx="6">
                  <c:v>Care for DV/IPV survivors</c:v>
                </c:pt>
                <c:pt idx="7">
                  <c:v>VCCT for HIV</c:v>
                </c:pt>
                <c:pt idx="8">
                  <c:v>STI Treatment &amp; Management</c:v>
                </c:pt>
              </c:strCache>
            </c:strRef>
          </c:cat>
          <c:val>
            <c:numRef>
              <c:f>Sheet1!$C$23:$C$31</c:f>
              <c:numCache>
                <c:formatCode>General</c:formatCode>
                <c:ptCount val="9"/>
                <c:pt idx="0">
                  <c:v>1</c:v>
                </c:pt>
                <c:pt idx="1">
                  <c:v>2</c:v>
                </c:pt>
                <c:pt idx="2">
                  <c:v>8</c:v>
                </c:pt>
                <c:pt idx="3">
                  <c:v>16</c:v>
                </c:pt>
                <c:pt idx="4">
                  <c:v>27</c:v>
                </c:pt>
                <c:pt idx="5">
                  <c:v>31</c:v>
                </c:pt>
                <c:pt idx="6">
                  <c:v>32</c:v>
                </c:pt>
                <c:pt idx="7">
                  <c:v>38</c:v>
                </c:pt>
                <c:pt idx="8">
                  <c:v>39</c:v>
                </c:pt>
              </c:numCache>
            </c:numRef>
          </c:val>
          <c:extLst xmlns:c16r2="http://schemas.microsoft.com/office/drawing/2015/06/chart">
            <c:ext xmlns:c16="http://schemas.microsoft.com/office/drawing/2014/chart" uri="{C3380CC4-5D6E-409C-BE32-E72D297353CC}">
              <c16:uniqueId val="{00000002-D801-4363-91B9-8AEA99B1592B}"/>
            </c:ext>
          </c:extLst>
        </c:ser>
        <c:dLbls>
          <c:showLegendKey val="0"/>
          <c:showVal val="0"/>
          <c:showCatName val="0"/>
          <c:showSerName val="0"/>
          <c:showPercent val="0"/>
          <c:showBubbleSize val="0"/>
        </c:dLbls>
        <c:gapWidth val="115"/>
        <c:axId val="-1522388208"/>
        <c:axId val="-1522387664"/>
      </c:barChart>
      <c:catAx>
        <c:axId val="-15223882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j-lt"/>
                <a:ea typeface="+mn-ea"/>
                <a:cs typeface="+mn-cs"/>
              </a:defRPr>
            </a:pPr>
            <a:endParaRPr lang="en-US"/>
          </a:p>
        </c:txPr>
        <c:crossAx val="-1522387664"/>
        <c:crosses val="autoZero"/>
        <c:auto val="1"/>
        <c:lblAlgn val="ctr"/>
        <c:lblOffset val="100"/>
        <c:noMultiLvlLbl val="0"/>
      </c:catAx>
      <c:valAx>
        <c:axId val="-1522387664"/>
        <c:scaling>
          <c:orientation val="minMax"/>
        </c:scaling>
        <c:delete val="1"/>
        <c:axPos val="b"/>
        <c:numFmt formatCode="General" sourceLinked="1"/>
        <c:majorTickMark val="none"/>
        <c:minorTickMark val="none"/>
        <c:tickLblPos val="nextTo"/>
        <c:crossAx val="-152238820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j-lt"/>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n-US" b="1" dirty="0"/>
              <a:t>GBV Case Management &amp; PSS Providers</a:t>
            </a:r>
          </a:p>
        </c:rich>
      </c:tx>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00B0F0"/>
              </a:solidFill>
              <a:ln>
                <a:noFill/>
              </a:ln>
              <a:effectLst/>
            </c:spPr>
            <c:extLst xmlns:c16r2="http://schemas.microsoft.com/office/drawing/2015/06/chart">
              <c:ext xmlns:c16="http://schemas.microsoft.com/office/drawing/2014/chart" uri="{C3380CC4-5D6E-409C-BE32-E72D297353CC}">
                <c16:uniqueId val="{00000001-F812-4502-92B1-9A6E50479FA7}"/>
              </c:ext>
            </c:extLst>
          </c:dPt>
          <c:dPt>
            <c:idx val="1"/>
            <c:invertIfNegative val="0"/>
            <c:bubble3D val="0"/>
            <c:spPr>
              <a:solidFill>
                <a:srgbClr val="00B0F0"/>
              </a:solidFill>
              <a:ln>
                <a:noFill/>
              </a:ln>
              <a:effectLst/>
            </c:spPr>
            <c:extLst xmlns:c16r2="http://schemas.microsoft.com/office/drawing/2015/06/chart">
              <c:ext xmlns:c16="http://schemas.microsoft.com/office/drawing/2014/chart" uri="{C3380CC4-5D6E-409C-BE32-E72D297353CC}">
                <c16:uniqueId val="{00000003-F812-4502-92B1-9A6E50479FA7}"/>
              </c:ext>
            </c:extLst>
          </c:dPt>
          <c:dPt>
            <c:idx val="2"/>
            <c:invertIfNegative val="0"/>
            <c:bubble3D val="0"/>
            <c:spPr>
              <a:solidFill>
                <a:srgbClr val="00B0F0"/>
              </a:solidFill>
              <a:ln>
                <a:noFill/>
              </a:ln>
              <a:effectLst/>
            </c:spPr>
            <c:extLst xmlns:c16r2="http://schemas.microsoft.com/office/drawing/2015/06/chart">
              <c:ext xmlns:c16="http://schemas.microsoft.com/office/drawing/2014/chart" uri="{C3380CC4-5D6E-409C-BE32-E72D297353CC}">
                <c16:uniqueId val="{00000005-F812-4502-92B1-9A6E50479FA7}"/>
              </c:ext>
            </c:extLst>
          </c:dPt>
          <c:dPt>
            <c:idx val="3"/>
            <c:invertIfNegative val="0"/>
            <c:bubble3D val="0"/>
            <c:spPr>
              <a:solidFill>
                <a:srgbClr val="00B0F0"/>
              </a:solidFill>
              <a:ln>
                <a:noFill/>
              </a:ln>
              <a:effectLst/>
            </c:spPr>
            <c:extLst xmlns:c16r2="http://schemas.microsoft.com/office/drawing/2015/06/chart">
              <c:ext xmlns:c16="http://schemas.microsoft.com/office/drawing/2014/chart" uri="{C3380CC4-5D6E-409C-BE32-E72D297353CC}">
                <c16:uniqueId val="{00000007-F812-4502-92B1-9A6E50479FA7}"/>
              </c:ext>
            </c:extLst>
          </c:dPt>
          <c:dPt>
            <c:idx val="4"/>
            <c:invertIfNegative val="0"/>
            <c:bubble3D val="0"/>
            <c:spPr>
              <a:solidFill>
                <a:srgbClr val="00B0F0"/>
              </a:solidFill>
              <a:ln>
                <a:noFill/>
              </a:ln>
              <a:effectLst/>
            </c:spPr>
            <c:extLst xmlns:c16r2="http://schemas.microsoft.com/office/drawing/2015/06/chart">
              <c:ext xmlns:c16="http://schemas.microsoft.com/office/drawing/2014/chart" uri="{C3380CC4-5D6E-409C-BE32-E72D297353CC}">
                <c16:uniqueId val="{00000009-F812-4502-92B1-9A6E50479FA7}"/>
              </c:ext>
            </c:extLst>
          </c:dPt>
          <c:dPt>
            <c:idx val="5"/>
            <c:invertIfNegative val="0"/>
            <c:bubble3D val="0"/>
            <c:spPr>
              <a:solidFill>
                <a:srgbClr val="00B0F0"/>
              </a:solidFill>
              <a:ln>
                <a:noFill/>
              </a:ln>
              <a:effectLst/>
            </c:spPr>
            <c:extLst xmlns:c16r2="http://schemas.microsoft.com/office/drawing/2015/06/chart">
              <c:ext xmlns:c16="http://schemas.microsoft.com/office/drawing/2014/chart" uri="{C3380CC4-5D6E-409C-BE32-E72D297353CC}">
                <c16:uniqueId val="{0000000B-F812-4502-92B1-9A6E50479FA7}"/>
              </c:ext>
            </c:extLst>
          </c:dPt>
          <c:dLbls>
            <c:dLbl>
              <c:idx val="0"/>
              <c:layout>
                <c:manualLayout>
                  <c:x val="-0.22777777777777788"/>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812-4502-92B1-9A6E50479FA7}"/>
                </c:ext>
                <c:ext xmlns:c15="http://schemas.microsoft.com/office/drawing/2012/chart" uri="{CE6537A1-D6FC-4f65-9D91-7224C49458BB}">
                  <c15:layout/>
                </c:ext>
              </c:extLst>
            </c:dLbl>
            <c:dLbl>
              <c:idx val="1"/>
              <c:layout>
                <c:manualLayout>
                  <c:x val="-0.13055555555555565"/>
                  <c:y val="4.629629629629544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812-4502-92B1-9A6E50479FA7}"/>
                </c:ext>
                <c:ext xmlns:c15="http://schemas.microsoft.com/office/drawing/2012/chart" uri="{CE6537A1-D6FC-4f65-9D91-7224C49458BB}">
                  <c15:layout/>
                </c:ext>
              </c:extLst>
            </c:dLbl>
            <c:dLbl>
              <c:idx val="2"/>
              <c:layout>
                <c:manualLayout>
                  <c:x val="-6.6550261932486088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F812-4502-92B1-9A6E50479FA7}"/>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Sheet2!$B$31:$B$36</c:f>
              <c:strCache>
                <c:ptCount val="6"/>
                <c:pt idx="0">
                  <c:v>Specialized GBV Case Management &amp;PSS &amp;PFA</c:v>
                </c:pt>
                <c:pt idx="1">
                  <c:v>MH</c:v>
                </c:pt>
                <c:pt idx="2">
                  <c:v>Women &amp; Girls Friendly Spaces</c:v>
                </c:pt>
                <c:pt idx="3">
                  <c:v>Material support</c:v>
                </c:pt>
                <c:pt idx="4">
                  <c:v>Protection Cash assistance</c:v>
                </c:pt>
                <c:pt idx="5">
                  <c:v>Livelihood</c:v>
                </c:pt>
              </c:strCache>
            </c:strRef>
          </c:cat>
          <c:val>
            <c:numRef>
              <c:f>Sheet2!$C$31:$C$36</c:f>
              <c:numCache>
                <c:formatCode>General</c:formatCode>
                <c:ptCount val="6"/>
                <c:pt idx="0">
                  <c:v>17</c:v>
                </c:pt>
                <c:pt idx="1">
                  <c:v>11</c:v>
                </c:pt>
                <c:pt idx="2">
                  <c:v>8</c:v>
                </c:pt>
                <c:pt idx="3">
                  <c:v>17</c:v>
                </c:pt>
                <c:pt idx="4">
                  <c:v>4</c:v>
                </c:pt>
                <c:pt idx="5">
                  <c:v>1</c:v>
                </c:pt>
              </c:numCache>
            </c:numRef>
          </c:val>
          <c:extLst xmlns:c16r2="http://schemas.microsoft.com/office/drawing/2015/06/chart">
            <c:ext xmlns:c16="http://schemas.microsoft.com/office/drawing/2014/chart" uri="{C3380CC4-5D6E-409C-BE32-E72D297353CC}">
              <c16:uniqueId val="{0000000C-F812-4502-92B1-9A6E50479FA7}"/>
            </c:ext>
          </c:extLst>
        </c:ser>
        <c:dLbls>
          <c:showLegendKey val="0"/>
          <c:showVal val="0"/>
          <c:showCatName val="0"/>
          <c:showSerName val="0"/>
          <c:showPercent val="0"/>
          <c:showBubbleSize val="0"/>
        </c:dLbls>
        <c:gapWidth val="182"/>
        <c:axId val="-1588794672"/>
        <c:axId val="-1588798480"/>
      </c:barChart>
      <c:catAx>
        <c:axId val="-15887946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88798480"/>
        <c:crosses val="autoZero"/>
        <c:auto val="1"/>
        <c:lblAlgn val="ctr"/>
        <c:lblOffset val="100"/>
        <c:noMultiLvlLbl val="0"/>
      </c:catAx>
      <c:valAx>
        <c:axId val="-1588798480"/>
        <c:scaling>
          <c:orientation val="minMax"/>
        </c:scaling>
        <c:delete val="1"/>
        <c:axPos val="b"/>
        <c:numFmt formatCode="General" sourceLinked="1"/>
        <c:majorTickMark val="none"/>
        <c:minorTickMark val="none"/>
        <c:tickLblPos val="nextTo"/>
        <c:crossAx val="-158879467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3-29T10:36:26.956" idx="1">
    <p:pos x="10" y="10"/>
    <p:text>The only thing somewhat "readable" on this slide is the map, which we had in the other presentation on the dashboard.  What information are we trying to relay with this slide?</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3-29T10:38:32.722" idx="2">
    <p:pos x="10" y="10"/>
    <p:text>We need to explicitly state what this slide relays?  This is the services provided at "One Stop Centers"  For example, 39 OSC provide STI treatment?</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03-29T10:43:42.636" idx="3">
    <p:pos x="10" y="10"/>
    <p:text>same comment as the previous slide. this needs to be contextualized</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B96C13-4936-4212-916C-BE810C66EFE9}" type="datetimeFigureOut">
              <a:rPr lang="en-US" smtClean="0"/>
              <a:t>3/29/2022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09BA92-434C-433A-8CF7-16C2DD8835F1}" type="slidenum">
              <a:rPr lang="en-US" smtClean="0"/>
              <a:t>‹#›</a:t>
            </a:fld>
            <a:endParaRPr lang="en-US"/>
          </a:p>
        </p:txBody>
      </p:sp>
    </p:spTree>
    <p:extLst>
      <p:ext uri="{BB962C8B-B14F-4D97-AF65-F5344CB8AC3E}">
        <p14:creationId xmlns:p14="http://schemas.microsoft.com/office/powerpoint/2010/main" val="2924826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 primarily health,  7(OSCs/IMC) primarily providing </a:t>
            </a:r>
            <a:r>
              <a:rPr lang="en-US" dirty="0" smtClean="0"/>
              <a:t>Health</a:t>
            </a:r>
          </a:p>
          <a:p>
            <a:endParaRPr lang="en-US" dirty="0" smtClean="0"/>
          </a:p>
          <a:p>
            <a:endParaRPr lang="en-US" dirty="0" smtClean="0"/>
          </a:p>
          <a:p>
            <a:endParaRPr lang="en-US" dirty="0"/>
          </a:p>
        </p:txBody>
      </p:sp>
      <p:sp>
        <p:nvSpPr>
          <p:cNvPr id="4" name="Slide Number Placeholder 3"/>
          <p:cNvSpPr>
            <a:spLocks noGrp="1"/>
          </p:cNvSpPr>
          <p:nvPr>
            <p:ph type="sldNum" sz="quarter" idx="5"/>
          </p:nvPr>
        </p:nvSpPr>
        <p:spPr/>
        <p:txBody>
          <a:bodyPr/>
          <a:lstStyle/>
          <a:p>
            <a:fld id="{A809BA92-434C-433A-8CF7-16C2DD8835F1}" type="slidenum">
              <a:rPr lang="en-US" smtClean="0"/>
              <a:t>5</a:t>
            </a:fld>
            <a:endParaRPr lang="en-US"/>
          </a:p>
        </p:txBody>
      </p:sp>
    </p:spTree>
    <p:extLst>
      <p:ext uri="{BB962C8B-B14F-4D97-AF65-F5344CB8AC3E}">
        <p14:creationId xmlns:p14="http://schemas.microsoft.com/office/powerpoint/2010/main" val="1527047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09BA92-434C-433A-8CF7-16C2DD8835F1}" type="slidenum">
              <a:rPr lang="en-US" smtClean="0"/>
              <a:t>9</a:t>
            </a:fld>
            <a:endParaRPr lang="en-US"/>
          </a:p>
        </p:txBody>
      </p:sp>
    </p:spTree>
    <p:extLst>
      <p:ext uri="{BB962C8B-B14F-4D97-AF65-F5344CB8AC3E}">
        <p14:creationId xmlns:p14="http://schemas.microsoft.com/office/powerpoint/2010/main" val="1514879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B6C0EF-BB70-4918-AB31-E2CBE3A840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0678063-8913-4CD0-B89D-818B29F917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1603B9D-6F7D-4F31-A60F-BBFEC6012131}"/>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5" name="Footer Placeholder 4">
            <a:extLst>
              <a:ext uri="{FF2B5EF4-FFF2-40B4-BE49-F238E27FC236}">
                <a16:creationId xmlns:a16="http://schemas.microsoft.com/office/drawing/2014/main" xmlns="" id="{B8C34073-482F-4AF1-9399-EB497A4B04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7AE0C44-B024-40D5-B85F-7D94F5508FD1}"/>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1942361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4F7BAE-682B-4F4E-8F85-B8844E3C3A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54C25AC-2899-442A-8CB3-06F9038481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7668B5-03A4-4ED8-995A-76FDB0E86140}"/>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5" name="Footer Placeholder 4">
            <a:extLst>
              <a:ext uri="{FF2B5EF4-FFF2-40B4-BE49-F238E27FC236}">
                <a16:creationId xmlns:a16="http://schemas.microsoft.com/office/drawing/2014/main" xmlns="" id="{18826FA5-CF15-4D75-B04C-EE6C296F14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A45182B-FFC8-4907-937F-380F9EF889B2}"/>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343639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7C04924-54FD-4E18-81A4-E44D5B0C17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110B0C1-7BA5-418D-BD25-21A59E6081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B80B2A4-D450-4BCB-8D8B-149E9BC2E379}"/>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5" name="Footer Placeholder 4">
            <a:extLst>
              <a:ext uri="{FF2B5EF4-FFF2-40B4-BE49-F238E27FC236}">
                <a16:creationId xmlns:a16="http://schemas.microsoft.com/office/drawing/2014/main" xmlns="" id="{523909F2-9CE9-41E3-A417-2579A2F87B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947E8DF-C9EB-4A10-B51D-232768F32EC2}"/>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87689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548B2F-1464-43A0-ADA2-4AEB572462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0184BFA-3DBD-4B83-9ABC-0ABF7DF65B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28F792-1AB4-40A4-AF14-22165A4781BC}"/>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5" name="Footer Placeholder 4">
            <a:extLst>
              <a:ext uri="{FF2B5EF4-FFF2-40B4-BE49-F238E27FC236}">
                <a16:creationId xmlns:a16="http://schemas.microsoft.com/office/drawing/2014/main" xmlns="" id="{F3A9BF12-98D8-4756-9694-C87F69D3D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7D47913-3CAF-46F4-B15F-E13C014BF722}"/>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1705572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92E15B-46A4-44D1-B000-50F6656BBD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0C61E00-DEFD-433F-84FE-1C06FA9D18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34F9543-131F-4429-B85A-43AD3EADDD2A}"/>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5" name="Footer Placeholder 4">
            <a:extLst>
              <a:ext uri="{FF2B5EF4-FFF2-40B4-BE49-F238E27FC236}">
                <a16:creationId xmlns:a16="http://schemas.microsoft.com/office/drawing/2014/main" xmlns="" id="{684EF54D-8C65-44DA-8157-0D071CFA4C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147DCB4-CCFA-45A9-96FA-9D68E17D80E7}"/>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695934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B5A3C0-A129-4CC3-B7ED-379852D2F1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0FEF51C-44D4-4F46-B440-3D03E0FD17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D7C80E0E-9452-4332-9465-E8CBEFACF0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259ED75-D5C0-4515-9B6B-E94D38EED938}"/>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6" name="Footer Placeholder 5">
            <a:extLst>
              <a:ext uri="{FF2B5EF4-FFF2-40B4-BE49-F238E27FC236}">
                <a16:creationId xmlns:a16="http://schemas.microsoft.com/office/drawing/2014/main" xmlns="" id="{4C0FF040-F77E-48C7-B80B-F1BAA46BA2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28297B8-B058-4F02-92D9-0D08575D6AE2}"/>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273301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8E0513-EB06-446D-B292-14CE6AD0EA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3BCBEC0-CF90-4DC5-83E4-3FF66076A6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4942C5E-F445-46D2-BC95-D9863642B1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388ECE4-2707-4A84-984D-752554500C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6316032-536F-40FE-A0A0-6801B2DB24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D7B5834-9801-4E17-8C98-9E937EA3D0CE}"/>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8" name="Footer Placeholder 7">
            <a:extLst>
              <a:ext uri="{FF2B5EF4-FFF2-40B4-BE49-F238E27FC236}">
                <a16:creationId xmlns:a16="http://schemas.microsoft.com/office/drawing/2014/main" xmlns="" id="{C7F510E5-29B2-47CC-A300-13EDC24D1BD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244F943-BA06-4865-9A88-8879519118C6}"/>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353413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7A3546-F35E-413B-9006-7F837B78FD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F6F2DF8-7CDB-44E7-ABB4-1F359A998A0A}"/>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4" name="Footer Placeholder 3">
            <a:extLst>
              <a:ext uri="{FF2B5EF4-FFF2-40B4-BE49-F238E27FC236}">
                <a16:creationId xmlns:a16="http://schemas.microsoft.com/office/drawing/2014/main" xmlns="" id="{936A292A-CE85-44CC-9E9F-1A648A1C6E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C719A3C-C1A2-4BE7-BC10-C751756F2500}"/>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267811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6964212-83E4-4C0B-B8A7-08C4124D1ABF}"/>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3" name="Footer Placeholder 2">
            <a:extLst>
              <a:ext uri="{FF2B5EF4-FFF2-40B4-BE49-F238E27FC236}">
                <a16:creationId xmlns:a16="http://schemas.microsoft.com/office/drawing/2014/main" xmlns="" id="{874F6516-2429-4895-A662-9DF95B81B3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C782B89-9418-4B0E-94C3-25EB354B3FFA}"/>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247896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980685-1F6D-4926-B7D9-1780F6E21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34EAE305-1C22-4D31-9C6D-A4934DE02C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7D6CFB9-7C7B-4218-BB60-49FC0D4574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E494C53-829D-4749-86DE-DA46B821E6C0}"/>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6" name="Footer Placeholder 5">
            <a:extLst>
              <a:ext uri="{FF2B5EF4-FFF2-40B4-BE49-F238E27FC236}">
                <a16:creationId xmlns:a16="http://schemas.microsoft.com/office/drawing/2014/main" xmlns="" id="{28DD7A7D-9518-468A-B1F4-354F4FE814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D019FF8-482F-4AAC-A1DF-CB84143D1D59}"/>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1409262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60800C-C8D4-4F3A-B159-C235F119E8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B196561-E81E-4343-BCA2-71D519E7B0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4F700CD-982D-4EE0-807A-63BE845247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5052E74-5F79-4736-B56B-F0EF3652F517}"/>
              </a:ext>
            </a:extLst>
          </p:cNvPr>
          <p:cNvSpPr>
            <a:spLocks noGrp="1"/>
          </p:cNvSpPr>
          <p:nvPr>
            <p:ph type="dt" sz="half" idx="10"/>
          </p:nvPr>
        </p:nvSpPr>
        <p:spPr/>
        <p:txBody>
          <a:bodyPr/>
          <a:lstStyle/>
          <a:p>
            <a:fld id="{0681433C-87DE-4CC2-BFB5-BBB0446C06CE}" type="datetimeFigureOut">
              <a:rPr lang="en-US" smtClean="0"/>
              <a:t>3/29/2022</a:t>
            </a:fld>
            <a:endParaRPr lang="en-US"/>
          </a:p>
        </p:txBody>
      </p:sp>
      <p:sp>
        <p:nvSpPr>
          <p:cNvPr id="6" name="Footer Placeholder 5">
            <a:extLst>
              <a:ext uri="{FF2B5EF4-FFF2-40B4-BE49-F238E27FC236}">
                <a16:creationId xmlns:a16="http://schemas.microsoft.com/office/drawing/2014/main" xmlns="" id="{056D2E09-9682-4574-A9A2-42AAB702F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BB69748-48F1-444B-9289-832A88D125B4}"/>
              </a:ext>
            </a:extLst>
          </p:cNvPr>
          <p:cNvSpPr>
            <a:spLocks noGrp="1"/>
          </p:cNvSpPr>
          <p:nvPr>
            <p:ph type="sldNum" sz="quarter" idx="12"/>
          </p:nvPr>
        </p:nvSpPr>
        <p:spPr/>
        <p:txBody>
          <a:bodyPr/>
          <a:lstStyle/>
          <a:p>
            <a:fld id="{E3B0F5CD-19E4-4BF9-8733-42AFA50E1120}" type="slidenum">
              <a:rPr lang="en-US" smtClean="0"/>
              <a:t>‹#›</a:t>
            </a:fld>
            <a:endParaRPr lang="en-US"/>
          </a:p>
        </p:txBody>
      </p:sp>
    </p:spTree>
    <p:extLst>
      <p:ext uri="{BB962C8B-B14F-4D97-AF65-F5344CB8AC3E}">
        <p14:creationId xmlns:p14="http://schemas.microsoft.com/office/powerpoint/2010/main" val="3783863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662893F-3E1E-40ED-B2E0-7DF8F72775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0393F03-9F2A-4951-9857-2961AF3E18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94F1AAB-BC3E-466D-92BF-430AEA1408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1433C-87DE-4CC2-BFB5-BBB0446C06CE}" type="datetimeFigureOut">
              <a:rPr lang="en-US" smtClean="0"/>
              <a:t>3/29/2022</a:t>
            </a:fld>
            <a:endParaRPr lang="en-US"/>
          </a:p>
        </p:txBody>
      </p:sp>
      <p:sp>
        <p:nvSpPr>
          <p:cNvPr id="5" name="Footer Placeholder 4">
            <a:extLst>
              <a:ext uri="{FF2B5EF4-FFF2-40B4-BE49-F238E27FC236}">
                <a16:creationId xmlns:a16="http://schemas.microsoft.com/office/drawing/2014/main" xmlns="" id="{093F353D-2C2A-4537-919D-321092D0CA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D9025F46-1CA2-4C8B-BEE2-90EE67E6C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B0F5CD-19E4-4BF9-8733-42AFA50E1120}" type="slidenum">
              <a:rPr lang="en-US" smtClean="0"/>
              <a:t>‹#›</a:t>
            </a:fld>
            <a:endParaRPr lang="en-US"/>
          </a:p>
        </p:txBody>
      </p:sp>
    </p:spTree>
    <p:extLst>
      <p:ext uri="{BB962C8B-B14F-4D97-AF65-F5344CB8AC3E}">
        <p14:creationId xmlns:p14="http://schemas.microsoft.com/office/powerpoint/2010/main" val="2022502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xmlns="" id="{9B7AD9F6-8CE7-4299-8FC6-328F4DCD3FF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04E20E0-3685-4A09-91C1-BF9F2E1947F0}"/>
              </a:ext>
            </a:extLst>
          </p:cNvPr>
          <p:cNvSpPr>
            <a:spLocks noGrp="1"/>
          </p:cNvSpPr>
          <p:nvPr>
            <p:ph type="ctrTitle"/>
          </p:nvPr>
        </p:nvSpPr>
        <p:spPr>
          <a:xfrm>
            <a:off x="890338" y="640080"/>
            <a:ext cx="3734014" cy="3566160"/>
          </a:xfrm>
        </p:spPr>
        <p:txBody>
          <a:bodyPr anchor="b">
            <a:normAutofit/>
          </a:bodyPr>
          <a:lstStyle/>
          <a:p>
            <a:pPr algn="l"/>
            <a:r>
              <a:rPr lang="en-US" sz="5400" dirty="0"/>
              <a:t>Tigray GBV Service Mapping</a:t>
            </a:r>
          </a:p>
        </p:txBody>
      </p:sp>
      <p:sp>
        <p:nvSpPr>
          <p:cNvPr id="3" name="Subtitle 2">
            <a:extLst>
              <a:ext uri="{FF2B5EF4-FFF2-40B4-BE49-F238E27FC236}">
                <a16:creationId xmlns:a16="http://schemas.microsoft.com/office/drawing/2014/main" xmlns="" id="{53B56B59-9D6C-4E3D-BFA3-9E179B59F1AE}"/>
              </a:ext>
            </a:extLst>
          </p:cNvPr>
          <p:cNvSpPr>
            <a:spLocks noGrp="1"/>
          </p:cNvSpPr>
          <p:nvPr>
            <p:ph type="subTitle" idx="1"/>
          </p:nvPr>
        </p:nvSpPr>
        <p:spPr>
          <a:xfrm>
            <a:off x="890339" y="4636008"/>
            <a:ext cx="3734014" cy="1572768"/>
          </a:xfrm>
        </p:spPr>
        <p:txBody>
          <a:bodyPr>
            <a:normAutofit/>
          </a:bodyPr>
          <a:lstStyle/>
          <a:p>
            <a:pPr algn="l"/>
            <a:endParaRPr lang="en-US" dirty="0">
              <a:latin typeface="+mj-lt"/>
            </a:endParaRPr>
          </a:p>
          <a:p>
            <a:pPr algn="l"/>
            <a:r>
              <a:rPr lang="en-US" dirty="0">
                <a:latin typeface="+mj-lt"/>
              </a:rPr>
              <a:t>Facilitating Access to Minimum GBV Response Services</a:t>
            </a:r>
          </a:p>
        </p:txBody>
      </p:sp>
      <p:sp>
        <p:nvSpPr>
          <p:cNvPr id="26" name="sketchy line">
            <a:extLst>
              <a:ext uri="{FF2B5EF4-FFF2-40B4-BE49-F238E27FC236}">
                <a16:creationId xmlns:a16="http://schemas.microsoft.com/office/drawing/2014/main" xmlns="" id="{F49775AF-8896-43EE-92C6-83497D6DC5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1919C968-B81E-46F4-8F05-5516173BE59D}"/>
              </a:ext>
            </a:extLst>
          </p:cNvPr>
          <p:cNvPicPr/>
          <p:nvPr/>
        </p:nvPicPr>
        <p:blipFill rotWithShape="1">
          <a:blip r:embed="rId2">
            <a:extLst>
              <a:ext uri="{28A0092B-C50C-407E-A947-70E740481C1C}">
                <a14:useLocalDpi xmlns:a14="http://schemas.microsoft.com/office/drawing/2010/main" val="0"/>
              </a:ext>
            </a:extLst>
          </a:blip>
          <a:srcRect l="8400" r="32672"/>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p:spPr>
      </p:pic>
    </p:spTree>
    <p:extLst>
      <p:ext uri="{BB962C8B-B14F-4D97-AF65-F5344CB8AC3E}">
        <p14:creationId xmlns:p14="http://schemas.microsoft.com/office/powerpoint/2010/main" val="196559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400"/>
                                        <p:tgtEl>
                                          <p:spTgt spid="3">
                                            <p:txEl>
                                              <p:pRg st="1" end="1"/>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5B2559-B818-4F8D-A602-ACCBD60A93BE}"/>
              </a:ext>
            </a:extLst>
          </p:cNvPr>
          <p:cNvSpPr>
            <a:spLocks noGrp="1"/>
          </p:cNvSpPr>
          <p:nvPr>
            <p:ph type="title"/>
          </p:nvPr>
        </p:nvSpPr>
        <p:spPr>
          <a:xfrm>
            <a:off x="193964" y="103867"/>
            <a:ext cx="11508178" cy="914400"/>
          </a:xfrm>
        </p:spPr>
        <p:txBody>
          <a:bodyPr/>
          <a:lstStyle/>
          <a:p>
            <a:r>
              <a:rPr lang="en-US" b="1" dirty="0">
                <a:solidFill>
                  <a:schemeClr val="accent2"/>
                </a:solidFill>
              </a:rPr>
              <a:t>Recommendations and next steps</a:t>
            </a:r>
          </a:p>
        </p:txBody>
      </p:sp>
      <p:sp>
        <p:nvSpPr>
          <p:cNvPr id="3" name="Content Placeholder 2">
            <a:extLst>
              <a:ext uri="{FF2B5EF4-FFF2-40B4-BE49-F238E27FC236}">
                <a16:creationId xmlns:a16="http://schemas.microsoft.com/office/drawing/2014/main" xmlns="" id="{B97C8240-3BB1-43C2-BAB5-8816613D8DC0}"/>
              </a:ext>
            </a:extLst>
          </p:cNvPr>
          <p:cNvSpPr>
            <a:spLocks noGrp="1"/>
          </p:cNvSpPr>
          <p:nvPr>
            <p:ph idx="1"/>
          </p:nvPr>
        </p:nvSpPr>
        <p:spPr>
          <a:xfrm>
            <a:off x="729341" y="1090483"/>
            <a:ext cx="10881360" cy="5486400"/>
          </a:xfrm>
        </p:spPr>
        <p:txBody>
          <a:bodyPr>
            <a:noAutofit/>
          </a:bodyPr>
          <a:lstStyle/>
          <a:p>
            <a:pPr algn="just">
              <a:buFont typeface="Wingdings" panose="05000000000000000000" pitchFamily="2" charset="2"/>
              <a:buChar char="§"/>
            </a:pPr>
            <a:r>
              <a:rPr lang="en-US" b="1" dirty="0">
                <a:latin typeface="+mj-lt"/>
              </a:rPr>
              <a:t>Scale-up GBV services and service provision </a:t>
            </a:r>
            <a:r>
              <a:rPr lang="en-US" dirty="0">
                <a:latin typeface="+mj-lt"/>
              </a:rPr>
              <a:t>based on service mapping findings</a:t>
            </a:r>
          </a:p>
          <a:p>
            <a:pPr algn="just">
              <a:buFont typeface="Wingdings" panose="05000000000000000000" pitchFamily="2" charset="2"/>
              <a:buChar char="§"/>
            </a:pPr>
            <a:r>
              <a:rPr lang="en-US" b="1" dirty="0">
                <a:latin typeface="+mj-lt"/>
              </a:rPr>
              <a:t>Update the existing referral systems/pathways</a:t>
            </a:r>
            <a:r>
              <a:rPr lang="en-US" dirty="0">
                <a:latin typeface="+mj-lt"/>
              </a:rPr>
              <a:t> to increase access available GBV services</a:t>
            </a:r>
          </a:p>
          <a:p>
            <a:pPr algn="just">
              <a:buFont typeface="Wingdings" panose="05000000000000000000" pitchFamily="2" charset="2"/>
              <a:buChar char="§"/>
            </a:pPr>
            <a:r>
              <a:rPr lang="en-US" b="1" dirty="0">
                <a:latin typeface="+mj-lt"/>
              </a:rPr>
              <a:t>Develop a comprehensive GBV service directory </a:t>
            </a:r>
            <a:r>
              <a:rPr lang="en-US" dirty="0">
                <a:latin typeface="+mj-lt"/>
              </a:rPr>
              <a:t>for Tigray</a:t>
            </a:r>
          </a:p>
          <a:p>
            <a:pPr algn="just">
              <a:buFont typeface="Wingdings" panose="05000000000000000000" pitchFamily="2" charset="2"/>
              <a:buChar char="§"/>
            </a:pPr>
            <a:r>
              <a:rPr lang="en-US" b="1" dirty="0">
                <a:latin typeface="+mj-lt"/>
              </a:rPr>
              <a:t>Raise awareness on available GBV services and existing GBV referral pathways </a:t>
            </a:r>
            <a:r>
              <a:rPr lang="en-US" dirty="0">
                <a:latin typeface="+mj-lt"/>
              </a:rPr>
              <a:t>among partners and community members </a:t>
            </a:r>
          </a:p>
          <a:p>
            <a:pPr algn="just">
              <a:buFont typeface="Wingdings" panose="05000000000000000000" pitchFamily="2" charset="2"/>
              <a:buChar char="§"/>
            </a:pPr>
            <a:r>
              <a:rPr lang="en-US" dirty="0">
                <a:latin typeface="+mj-lt"/>
              </a:rPr>
              <a:t>In collaboration with the GBV AoR, </a:t>
            </a:r>
            <a:r>
              <a:rPr lang="en-US" b="1" dirty="0">
                <a:latin typeface="+mj-lt"/>
              </a:rPr>
              <a:t>develop and implement a GBV capacity building plan </a:t>
            </a:r>
            <a:r>
              <a:rPr lang="en-US" dirty="0">
                <a:latin typeface="+mj-lt"/>
              </a:rPr>
              <a:t>for GBV specialists and non GBV specialists</a:t>
            </a:r>
          </a:p>
          <a:p>
            <a:pPr algn="just">
              <a:buFont typeface="Wingdings" panose="05000000000000000000" pitchFamily="2" charset="2"/>
              <a:buChar char="§"/>
            </a:pPr>
            <a:r>
              <a:rPr lang="en-US" b="1" dirty="0">
                <a:latin typeface="+mj-lt"/>
              </a:rPr>
              <a:t>Increase GBV risk mitigation actions </a:t>
            </a:r>
            <a:r>
              <a:rPr lang="en-US" dirty="0">
                <a:latin typeface="+mj-lt"/>
              </a:rPr>
              <a:t>across  programmes, clusters, communities, etc.</a:t>
            </a:r>
          </a:p>
        </p:txBody>
      </p:sp>
    </p:spTree>
    <p:extLst>
      <p:ext uri="{BB962C8B-B14F-4D97-AF65-F5344CB8AC3E}">
        <p14:creationId xmlns:p14="http://schemas.microsoft.com/office/powerpoint/2010/main" val="1469097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E1A2C0-B312-4B18-AB79-90622939D85D}"/>
              </a:ext>
            </a:extLst>
          </p:cNvPr>
          <p:cNvSpPr>
            <a:spLocks noGrp="1"/>
          </p:cNvSpPr>
          <p:nvPr>
            <p:ph type="title"/>
          </p:nvPr>
        </p:nvSpPr>
        <p:spPr>
          <a:xfrm>
            <a:off x="664027" y="103868"/>
            <a:ext cx="10972801" cy="914400"/>
          </a:xfrm>
        </p:spPr>
        <p:txBody>
          <a:bodyPr>
            <a:normAutofit fontScale="90000"/>
          </a:bodyPr>
          <a:lstStyle/>
          <a:p>
            <a:r>
              <a:rPr lang="en-US" b="1" dirty="0">
                <a:solidFill>
                  <a:schemeClr val="accent2"/>
                </a:solidFill>
              </a:rPr>
              <a:t>Service Mapping: Purpose &amp; </a:t>
            </a:r>
            <a:r>
              <a:rPr lang="en-US" b="1" dirty="0" smtClean="0">
                <a:solidFill>
                  <a:schemeClr val="accent2"/>
                </a:solidFill>
              </a:rPr>
              <a:t>Objectives (Oct/Nov2021 Dec Analysis Jan published</a:t>
            </a:r>
            <a:endParaRPr lang="en-US" b="1" dirty="0">
              <a:solidFill>
                <a:schemeClr val="accent2"/>
              </a:solidFill>
            </a:endParaRPr>
          </a:p>
        </p:txBody>
      </p:sp>
      <p:sp>
        <p:nvSpPr>
          <p:cNvPr id="3" name="Content Placeholder 2">
            <a:extLst>
              <a:ext uri="{FF2B5EF4-FFF2-40B4-BE49-F238E27FC236}">
                <a16:creationId xmlns:a16="http://schemas.microsoft.com/office/drawing/2014/main" xmlns="" id="{84422C56-DE1E-4438-8AD9-A50A98BA3AFC}"/>
              </a:ext>
            </a:extLst>
          </p:cNvPr>
          <p:cNvSpPr>
            <a:spLocks noGrp="1"/>
          </p:cNvSpPr>
          <p:nvPr>
            <p:ph idx="1"/>
          </p:nvPr>
        </p:nvSpPr>
        <p:spPr>
          <a:xfrm>
            <a:off x="664027" y="1278919"/>
            <a:ext cx="10972800" cy="5486400"/>
          </a:xfrm>
        </p:spPr>
        <p:txBody>
          <a:bodyPr>
            <a:noAutofit/>
          </a:bodyPr>
          <a:lstStyle/>
          <a:p>
            <a:pPr marL="0" indent="0" algn="just">
              <a:buNone/>
            </a:pPr>
            <a:r>
              <a:rPr lang="en-US" sz="2600" b="1" dirty="0">
                <a:latin typeface="+mj-lt"/>
              </a:rPr>
              <a:t>Purpose</a:t>
            </a:r>
            <a:r>
              <a:rPr lang="en-US" sz="2600" dirty="0">
                <a:latin typeface="+mj-lt"/>
              </a:rPr>
              <a:t>: To access availability of existing GBV response services (health, psychosocial, legal and safety) in Tigray.</a:t>
            </a:r>
          </a:p>
          <a:p>
            <a:pPr marL="0" indent="0" algn="just">
              <a:buNone/>
            </a:pPr>
            <a:endParaRPr lang="en-US" sz="2600" dirty="0">
              <a:latin typeface="+mj-lt"/>
            </a:endParaRPr>
          </a:p>
          <a:p>
            <a:pPr marL="0" indent="0" algn="just">
              <a:buNone/>
            </a:pPr>
            <a:r>
              <a:rPr lang="en-US" sz="2600" b="1" dirty="0">
                <a:latin typeface="+mj-lt"/>
              </a:rPr>
              <a:t>Objectives</a:t>
            </a:r>
          </a:p>
          <a:p>
            <a:pPr marL="457200" marR="0" indent="-457200" algn="just">
              <a:lnSpc>
                <a:spcPct val="107000"/>
              </a:lnSpc>
              <a:spcBef>
                <a:spcPts val="0"/>
              </a:spcBef>
              <a:spcAft>
                <a:spcPts val="0"/>
              </a:spcAft>
              <a:buFont typeface="+mj-lt"/>
              <a:buAutoNum type="arabicPeriod"/>
            </a:pPr>
            <a:r>
              <a:rPr lang="en-US" sz="2600" dirty="0">
                <a:solidFill>
                  <a:srgbClr val="000000"/>
                </a:solidFill>
                <a:latin typeface="+mj-lt"/>
                <a:ea typeface="Calibri" panose="020F0502020204030204" pitchFamily="34" charset="0"/>
                <a:cs typeface="Calibri" panose="020F0502020204030204" pitchFamily="34" charset="0"/>
              </a:rPr>
              <a:t>i</a:t>
            </a:r>
            <a:r>
              <a:rPr lang="en-US" sz="2600" dirty="0">
                <a:solidFill>
                  <a:srgbClr val="000000"/>
                </a:solidFill>
                <a:effectLst/>
                <a:latin typeface="+mj-lt"/>
                <a:ea typeface="Calibri" panose="020F0502020204030204" pitchFamily="34" charset="0"/>
                <a:cs typeface="Calibri" panose="020F0502020204030204" pitchFamily="34" charset="0"/>
              </a:rPr>
              <a:t>dentify what care and support services are currently available for GBV survivors, who the service providers are and where the services are located </a:t>
            </a:r>
          </a:p>
          <a:p>
            <a:pPr marL="457200" marR="0" indent="-457200" algn="just">
              <a:lnSpc>
                <a:spcPct val="107000"/>
              </a:lnSpc>
              <a:spcBef>
                <a:spcPts val="0"/>
              </a:spcBef>
              <a:spcAft>
                <a:spcPts val="0"/>
              </a:spcAft>
              <a:buFont typeface="+mj-lt"/>
              <a:buAutoNum type="arabicPeriod"/>
            </a:pPr>
            <a:r>
              <a:rPr lang="en-US" sz="2600" dirty="0">
                <a:solidFill>
                  <a:srgbClr val="000000"/>
                </a:solidFill>
                <a:latin typeface="+mj-lt"/>
                <a:ea typeface="Calibri" panose="020F0502020204030204" pitchFamily="34" charset="0"/>
                <a:cs typeface="Calibri" panose="020F0502020204030204" pitchFamily="34" charset="0"/>
              </a:rPr>
              <a:t>d</a:t>
            </a:r>
            <a:r>
              <a:rPr lang="en-US" sz="2600" dirty="0">
                <a:solidFill>
                  <a:srgbClr val="000000"/>
                </a:solidFill>
                <a:effectLst/>
                <a:latin typeface="+mj-lt"/>
                <a:ea typeface="Calibri" panose="020F0502020204030204" pitchFamily="34" charset="0"/>
                <a:cs typeface="Calibri" panose="020F0502020204030204" pitchFamily="34" charset="0"/>
              </a:rPr>
              <a:t>evelop a directory of services and update the inter-agency referral pathways </a:t>
            </a:r>
          </a:p>
          <a:p>
            <a:pPr marL="457200" marR="0" indent="-457200" algn="just">
              <a:lnSpc>
                <a:spcPct val="107000"/>
              </a:lnSpc>
              <a:spcBef>
                <a:spcPts val="0"/>
              </a:spcBef>
              <a:spcAft>
                <a:spcPts val="0"/>
              </a:spcAft>
              <a:buFont typeface="+mj-lt"/>
              <a:buAutoNum type="arabicPeriod"/>
            </a:pPr>
            <a:r>
              <a:rPr lang="en-US" sz="2600" dirty="0">
                <a:solidFill>
                  <a:srgbClr val="000000"/>
                </a:solidFill>
                <a:latin typeface="+mj-lt"/>
                <a:ea typeface="Calibri" panose="020F0502020204030204" pitchFamily="34" charset="0"/>
                <a:cs typeface="Calibri" panose="020F0502020204030204" pitchFamily="34" charset="0"/>
              </a:rPr>
              <a:t>u</a:t>
            </a:r>
            <a:r>
              <a:rPr lang="en-US" sz="2600" dirty="0">
                <a:solidFill>
                  <a:srgbClr val="000000"/>
                </a:solidFill>
                <a:effectLst/>
                <a:latin typeface="+mj-lt"/>
                <a:ea typeface="Calibri" panose="020F0502020204030204" pitchFamily="34" charset="0"/>
                <a:cs typeface="Calibri" panose="020F0502020204030204" pitchFamily="34" charset="0"/>
              </a:rPr>
              <a:t>nderstand the capacity and quality of services</a:t>
            </a:r>
          </a:p>
          <a:p>
            <a:pPr marL="457200" marR="0" indent="-457200" algn="just">
              <a:lnSpc>
                <a:spcPct val="107000"/>
              </a:lnSpc>
              <a:spcBef>
                <a:spcPts val="0"/>
              </a:spcBef>
              <a:spcAft>
                <a:spcPts val="0"/>
              </a:spcAft>
              <a:buFont typeface="+mj-lt"/>
              <a:buAutoNum type="arabicPeriod"/>
            </a:pPr>
            <a:r>
              <a:rPr lang="en-US" sz="2600" dirty="0">
                <a:solidFill>
                  <a:srgbClr val="000000"/>
                </a:solidFill>
                <a:latin typeface="+mj-lt"/>
                <a:ea typeface="Calibri" panose="020F0502020204030204" pitchFamily="34" charset="0"/>
                <a:cs typeface="Calibri" panose="020F0502020204030204" pitchFamily="34" charset="0"/>
              </a:rPr>
              <a:t>i</a:t>
            </a:r>
            <a:r>
              <a:rPr lang="en-US" sz="2600" dirty="0">
                <a:solidFill>
                  <a:srgbClr val="000000"/>
                </a:solidFill>
                <a:effectLst/>
                <a:latin typeface="+mj-lt"/>
                <a:ea typeface="Calibri" panose="020F0502020204030204" pitchFamily="34" charset="0"/>
                <a:cs typeface="Calibri" panose="020F0502020204030204" pitchFamily="34" charset="0"/>
              </a:rPr>
              <a:t>dentify key gaps and capacity building needs of service providers </a:t>
            </a:r>
          </a:p>
          <a:p>
            <a:pPr marL="457200" marR="0" indent="-457200" algn="just">
              <a:lnSpc>
                <a:spcPct val="107000"/>
              </a:lnSpc>
              <a:spcBef>
                <a:spcPts val="0"/>
              </a:spcBef>
              <a:spcAft>
                <a:spcPts val="0"/>
              </a:spcAft>
              <a:buFont typeface="+mj-lt"/>
              <a:buAutoNum type="arabicPeriod"/>
            </a:pPr>
            <a:r>
              <a:rPr lang="en-US" sz="2600" dirty="0">
                <a:solidFill>
                  <a:srgbClr val="000000"/>
                </a:solidFill>
                <a:latin typeface="+mj-lt"/>
                <a:ea typeface="Calibri" panose="020F0502020204030204" pitchFamily="34" charset="0"/>
                <a:cs typeface="Calibri" panose="020F0502020204030204" pitchFamily="34" charset="0"/>
              </a:rPr>
              <a:t>e</a:t>
            </a:r>
            <a:r>
              <a:rPr lang="en-US" sz="2600" dirty="0">
                <a:solidFill>
                  <a:srgbClr val="000000"/>
                </a:solidFill>
                <a:effectLst/>
                <a:latin typeface="+mj-lt"/>
                <a:ea typeface="Calibri" panose="020F0502020204030204" pitchFamily="34" charset="0"/>
                <a:cs typeface="Calibri" panose="020F0502020204030204" pitchFamily="34" charset="0"/>
              </a:rPr>
              <a:t>nsure effective and efficient multi-sectoral service delivery and coordination</a:t>
            </a:r>
            <a:endParaRPr lang="en-US" sz="2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2161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F25A20-3B35-47D1-9F5A-DC3A9165EB5E}"/>
              </a:ext>
            </a:extLst>
          </p:cNvPr>
          <p:cNvSpPr>
            <a:spLocks noGrp="1"/>
          </p:cNvSpPr>
          <p:nvPr>
            <p:ph type="title"/>
          </p:nvPr>
        </p:nvSpPr>
        <p:spPr>
          <a:xfrm>
            <a:off x="166255" y="92979"/>
            <a:ext cx="11437917" cy="914400"/>
          </a:xfrm>
        </p:spPr>
        <p:txBody>
          <a:bodyPr/>
          <a:lstStyle/>
          <a:p>
            <a:r>
              <a:rPr lang="en-US" b="1" dirty="0">
                <a:solidFill>
                  <a:schemeClr val="accent2"/>
                </a:solidFill>
              </a:rPr>
              <a:t>Locations targeted (Zones)</a:t>
            </a:r>
          </a:p>
        </p:txBody>
      </p:sp>
      <p:sp>
        <p:nvSpPr>
          <p:cNvPr id="3" name="Content Placeholder 2">
            <a:extLst>
              <a:ext uri="{FF2B5EF4-FFF2-40B4-BE49-F238E27FC236}">
                <a16:creationId xmlns:a16="http://schemas.microsoft.com/office/drawing/2014/main" xmlns="" id="{09767410-12D0-4514-9E62-E555076D5728}"/>
              </a:ext>
            </a:extLst>
          </p:cNvPr>
          <p:cNvSpPr>
            <a:spLocks noGrp="1"/>
          </p:cNvSpPr>
          <p:nvPr>
            <p:ph idx="1"/>
          </p:nvPr>
        </p:nvSpPr>
        <p:spPr>
          <a:xfrm>
            <a:off x="631372" y="1270450"/>
            <a:ext cx="10972800" cy="4977950"/>
          </a:xfrm>
        </p:spPr>
        <p:txBody>
          <a:bodyPr>
            <a:normAutofit/>
          </a:bodyPr>
          <a:lstStyle/>
          <a:p>
            <a:pPr>
              <a:buFont typeface="Wingdings" panose="05000000000000000000" pitchFamily="2" charset="2"/>
              <a:buChar char="§"/>
            </a:pPr>
            <a:r>
              <a:rPr lang="en-US" dirty="0">
                <a:latin typeface="+mj-lt"/>
              </a:rPr>
              <a:t>Mekelle</a:t>
            </a:r>
          </a:p>
          <a:p>
            <a:pPr>
              <a:buFont typeface="Wingdings" panose="05000000000000000000" pitchFamily="2" charset="2"/>
              <a:buChar char="§"/>
            </a:pPr>
            <a:r>
              <a:rPr lang="en-US" dirty="0">
                <a:latin typeface="+mj-lt"/>
              </a:rPr>
              <a:t>Eastern</a:t>
            </a:r>
          </a:p>
          <a:p>
            <a:pPr>
              <a:buFont typeface="Wingdings" panose="05000000000000000000" pitchFamily="2" charset="2"/>
              <a:buChar char="§"/>
            </a:pPr>
            <a:r>
              <a:rPr lang="en-US" dirty="0">
                <a:latin typeface="+mj-lt"/>
              </a:rPr>
              <a:t>Central</a:t>
            </a:r>
          </a:p>
          <a:p>
            <a:pPr>
              <a:buFont typeface="Wingdings" panose="05000000000000000000" pitchFamily="2" charset="2"/>
              <a:buChar char="§"/>
            </a:pPr>
            <a:r>
              <a:rPr lang="en-US" dirty="0">
                <a:latin typeface="+mj-lt"/>
              </a:rPr>
              <a:t>North Western</a:t>
            </a:r>
          </a:p>
          <a:p>
            <a:pPr>
              <a:buFont typeface="Wingdings" panose="05000000000000000000" pitchFamily="2" charset="2"/>
              <a:buChar char="§"/>
            </a:pPr>
            <a:r>
              <a:rPr lang="en-US" dirty="0">
                <a:latin typeface="+mj-lt"/>
              </a:rPr>
              <a:t>Southern</a:t>
            </a:r>
          </a:p>
          <a:p>
            <a:pPr>
              <a:buFont typeface="Wingdings" panose="05000000000000000000" pitchFamily="2" charset="2"/>
              <a:buChar char="§"/>
            </a:pPr>
            <a:r>
              <a:rPr lang="en-US" dirty="0">
                <a:latin typeface="+mj-lt"/>
              </a:rPr>
              <a:t>South East</a:t>
            </a:r>
          </a:p>
        </p:txBody>
      </p:sp>
    </p:spTree>
    <p:extLst>
      <p:ext uri="{BB962C8B-B14F-4D97-AF65-F5344CB8AC3E}">
        <p14:creationId xmlns:p14="http://schemas.microsoft.com/office/powerpoint/2010/main" val="2309471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001295-719F-4A29-909D-CD2CDBC18E42}"/>
              </a:ext>
            </a:extLst>
          </p:cNvPr>
          <p:cNvSpPr>
            <a:spLocks noGrp="1"/>
          </p:cNvSpPr>
          <p:nvPr>
            <p:ph type="title"/>
          </p:nvPr>
        </p:nvSpPr>
        <p:spPr>
          <a:xfrm>
            <a:off x="277091" y="92978"/>
            <a:ext cx="11076709" cy="914400"/>
          </a:xfrm>
        </p:spPr>
        <p:txBody>
          <a:bodyPr/>
          <a:lstStyle/>
          <a:p>
            <a:r>
              <a:rPr lang="en-US" dirty="0"/>
              <a:t> </a:t>
            </a:r>
            <a:r>
              <a:rPr lang="en-US" b="1" dirty="0">
                <a:solidFill>
                  <a:schemeClr val="accent2"/>
                </a:solidFill>
              </a:rPr>
              <a:t>Outcomes of the Mapping Exercise</a:t>
            </a:r>
          </a:p>
        </p:txBody>
      </p:sp>
      <p:sp>
        <p:nvSpPr>
          <p:cNvPr id="3" name="Content Placeholder 2">
            <a:extLst>
              <a:ext uri="{FF2B5EF4-FFF2-40B4-BE49-F238E27FC236}">
                <a16:creationId xmlns:a16="http://schemas.microsoft.com/office/drawing/2014/main" xmlns="" id="{137AC79A-DAE5-43C8-B6D9-F8C474864CB0}"/>
              </a:ext>
            </a:extLst>
          </p:cNvPr>
          <p:cNvSpPr>
            <a:spLocks noGrp="1"/>
          </p:cNvSpPr>
          <p:nvPr>
            <p:ph idx="1"/>
          </p:nvPr>
        </p:nvSpPr>
        <p:spPr>
          <a:xfrm>
            <a:off x="620485" y="1118049"/>
            <a:ext cx="10972800" cy="5486400"/>
          </a:xfrm>
        </p:spPr>
        <p:txBody>
          <a:bodyPr>
            <a:normAutofit/>
          </a:bodyPr>
          <a:lstStyle/>
          <a:p>
            <a:pPr marL="342900" marR="0" lvl="0" indent="-342900" algn="just">
              <a:lnSpc>
                <a:spcPct val="107000"/>
              </a:lnSpc>
              <a:spcBef>
                <a:spcPts val="0"/>
              </a:spcBef>
              <a:spcAft>
                <a:spcPts val="0"/>
              </a:spcAft>
              <a:buFont typeface="Symbol" panose="05050102010706020507" pitchFamily="18" charset="2"/>
              <a:buChar char=""/>
            </a:pPr>
            <a:r>
              <a:rPr lang="en-US" dirty="0">
                <a:solidFill>
                  <a:srgbClr val="000000"/>
                </a:solidFill>
                <a:latin typeface="+mj-lt"/>
                <a:cs typeface="Calibri" panose="020F0502020204030204" pitchFamily="34" charset="0"/>
              </a:rPr>
              <a:t>The GBV service coverage in the region and service packages currently provided;</a:t>
            </a:r>
            <a:endParaRPr lang="en-GB" dirty="0">
              <a:solidFill>
                <a:srgbClr val="000000"/>
              </a:solidFill>
              <a:latin typeface="+mj-lt"/>
              <a:cs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dirty="0">
                <a:solidFill>
                  <a:srgbClr val="000000"/>
                </a:solidFill>
                <a:latin typeface="+mj-lt"/>
                <a:cs typeface="Calibri" panose="020F0502020204030204" pitchFamily="34" charset="0"/>
              </a:rPr>
              <a:t>An understanding of the manpower and technical capacities of the GBV service providers currently operating on the  region;</a:t>
            </a:r>
          </a:p>
          <a:p>
            <a:pPr marL="342900" marR="0" lvl="0" indent="-342900" algn="just">
              <a:lnSpc>
                <a:spcPct val="107000"/>
              </a:lnSpc>
              <a:spcBef>
                <a:spcPts val="0"/>
              </a:spcBef>
              <a:spcAft>
                <a:spcPts val="0"/>
              </a:spcAft>
              <a:buFont typeface="Symbol" panose="05050102010706020507" pitchFamily="18" charset="2"/>
              <a:buChar char=""/>
            </a:pPr>
            <a:r>
              <a:rPr lang="en-US" dirty="0">
                <a:solidFill>
                  <a:srgbClr val="000000"/>
                </a:solidFill>
                <a:latin typeface="+mj-lt"/>
                <a:cs typeface="Calibri" panose="020F0502020204030204" pitchFamily="34" charset="0"/>
              </a:rPr>
              <a:t>Recommendations for scaling-up and  improving the quality of GBV services;</a:t>
            </a:r>
          </a:p>
          <a:p>
            <a:pPr marL="342900" marR="0" lvl="0" indent="-342900" algn="just">
              <a:lnSpc>
                <a:spcPct val="107000"/>
              </a:lnSpc>
              <a:spcBef>
                <a:spcPts val="0"/>
              </a:spcBef>
              <a:spcAft>
                <a:spcPts val="800"/>
              </a:spcAft>
              <a:buFont typeface="Symbol" panose="05050102010706020507" pitchFamily="18" charset="2"/>
              <a:buChar char=""/>
            </a:pPr>
            <a:r>
              <a:rPr lang="en-US" dirty="0">
                <a:solidFill>
                  <a:srgbClr val="000000"/>
                </a:solidFill>
                <a:latin typeface="+mj-lt"/>
                <a:cs typeface="Calibri" panose="020F0502020204030204" pitchFamily="34" charset="0"/>
              </a:rPr>
              <a:t>Service directory</a:t>
            </a:r>
            <a:r>
              <a:rPr lang="en-GB" dirty="0">
                <a:solidFill>
                  <a:srgbClr val="000000"/>
                </a:solidFill>
                <a:latin typeface="+mj-lt"/>
                <a:cs typeface="Calibri" panose="020F0502020204030204" pitchFamily="34" charset="0"/>
              </a:rPr>
              <a:t> to provides community members and  institutions with information on  locally available GBV response services  ( Health, psychosocial and case management, legal, safehouse and security) their communities that survivors can make a choice of being referred to in a timely manner.</a:t>
            </a:r>
            <a:endParaRPr lang="en-US" dirty="0">
              <a:solidFill>
                <a:srgbClr val="000000"/>
              </a:solidFill>
              <a:latin typeface="+mj-lt"/>
              <a:cs typeface="Calibri" panose="020F0502020204030204" pitchFamily="34" charset="0"/>
            </a:endParaRPr>
          </a:p>
        </p:txBody>
      </p:sp>
    </p:spTree>
    <p:extLst>
      <p:ext uri="{BB962C8B-B14F-4D97-AF65-F5344CB8AC3E}">
        <p14:creationId xmlns:p14="http://schemas.microsoft.com/office/powerpoint/2010/main" val="615521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1B39FD-E9C0-4E24-AEFE-2E8737E849D7}"/>
              </a:ext>
            </a:extLst>
          </p:cNvPr>
          <p:cNvSpPr>
            <a:spLocks noGrp="1"/>
          </p:cNvSpPr>
          <p:nvPr>
            <p:ph type="title"/>
          </p:nvPr>
        </p:nvSpPr>
        <p:spPr>
          <a:xfrm>
            <a:off x="207818" y="92978"/>
            <a:ext cx="11320156" cy="914400"/>
          </a:xfrm>
        </p:spPr>
        <p:txBody>
          <a:bodyPr/>
          <a:lstStyle/>
          <a:p>
            <a:r>
              <a:rPr lang="en-US" b="1" dirty="0">
                <a:solidFill>
                  <a:schemeClr val="accent2"/>
                </a:solidFill>
              </a:rPr>
              <a:t>Services Mapping Findings</a:t>
            </a:r>
          </a:p>
        </p:txBody>
      </p:sp>
      <p:sp>
        <p:nvSpPr>
          <p:cNvPr id="3" name="Content Placeholder 2">
            <a:extLst>
              <a:ext uri="{FF2B5EF4-FFF2-40B4-BE49-F238E27FC236}">
                <a16:creationId xmlns:a16="http://schemas.microsoft.com/office/drawing/2014/main" xmlns="" id="{B96C5157-9BC9-4552-9CED-4DDE666FEE37}"/>
              </a:ext>
            </a:extLst>
          </p:cNvPr>
          <p:cNvSpPr>
            <a:spLocks noGrp="1"/>
          </p:cNvSpPr>
          <p:nvPr>
            <p:ph idx="1"/>
          </p:nvPr>
        </p:nvSpPr>
        <p:spPr>
          <a:xfrm>
            <a:off x="555173" y="1281337"/>
            <a:ext cx="10972800" cy="5486400"/>
          </a:xfrm>
        </p:spPr>
        <p:txBody>
          <a:bodyPr>
            <a:noAutofit/>
          </a:bodyPr>
          <a:lstStyle/>
          <a:p>
            <a:pPr marL="342900" marR="0" lvl="0" indent="-342900" algn="just">
              <a:lnSpc>
                <a:spcPct val="115000"/>
              </a:lnSpc>
              <a:spcBef>
                <a:spcPts val="0"/>
              </a:spcBef>
              <a:spcAft>
                <a:spcPts val="0"/>
              </a:spcAft>
              <a:buFont typeface="Symbol" panose="05050102010706020507" pitchFamily="18" charset="2"/>
              <a:buChar char=""/>
            </a:pPr>
            <a:r>
              <a:rPr lang="en-US" sz="2400" dirty="0">
                <a:effectLst/>
                <a:latin typeface="+mj-lt"/>
                <a:ea typeface="Calibri" panose="020F0502020204030204" pitchFamily="34" charset="0"/>
                <a:cs typeface="Times New Roman" panose="02020603050405020304" pitchFamily="18" charset="0"/>
              </a:rPr>
              <a:t>Out of the 88 accessible woredas in Tigray, GBV services are only functional in </a:t>
            </a:r>
            <a:r>
              <a:rPr lang="en-US" sz="2400" b="1" dirty="0">
                <a:effectLst/>
                <a:latin typeface="+mj-lt"/>
                <a:ea typeface="Calibri" panose="020F0502020204030204" pitchFamily="34" charset="0"/>
                <a:cs typeface="Times New Roman" panose="02020603050405020304" pitchFamily="18" charset="0"/>
              </a:rPr>
              <a:t>37(42%)</a:t>
            </a:r>
            <a:r>
              <a:rPr lang="en-US" sz="2400" dirty="0">
                <a:effectLst/>
                <a:latin typeface="+mj-lt"/>
                <a:ea typeface="Calibri" panose="020F0502020204030204" pitchFamily="34" charset="0"/>
                <a:cs typeface="Times New Roman" panose="02020603050405020304" pitchFamily="18" charset="0"/>
              </a:rPr>
              <a:t> of them, with a total of </a:t>
            </a:r>
            <a:r>
              <a:rPr lang="en-US" sz="2400" b="1" dirty="0">
                <a:effectLst/>
                <a:latin typeface="+mj-lt"/>
                <a:ea typeface="Calibri" panose="020F0502020204030204" pitchFamily="34" charset="0"/>
                <a:cs typeface="Times New Roman" panose="02020603050405020304" pitchFamily="18" charset="0"/>
              </a:rPr>
              <a:t>21</a:t>
            </a:r>
            <a:r>
              <a:rPr lang="en-US" sz="2400" dirty="0">
                <a:effectLst/>
                <a:latin typeface="+mj-lt"/>
                <a:ea typeface="Calibri" panose="020F0502020204030204" pitchFamily="34" charset="0"/>
                <a:cs typeface="Times New Roman" panose="02020603050405020304" pitchFamily="18" charset="0"/>
              </a:rPr>
              <a:t> institutions  providing services in health, psychosocial and case management support(, legal/justice, security/police, and shelter/safehouse. There is limited coverage  and spread-out of services-mainly in Mekelle and Shire zonal areas.</a:t>
            </a:r>
          </a:p>
          <a:p>
            <a:pPr marL="342900" marR="0" lvl="0" indent="-342900" algn="just">
              <a:lnSpc>
                <a:spcPct val="115000"/>
              </a:lnSpc>
              <a:spcBef>
                <a:spcPts val="0"/>
              </a:spcBef>
              <a:spcAft>
                <a:spcPts val="0"/>
              </a:spcAft>
              <a:buFont typeface="Symbol" panose="05050102010706020507" pitchFamily="18" charset="2"/>
              <a:buChar char=""/>
            </a:pPr>
            <a:r>
              <a:rPr lang="en-US" sz="2400" dirty="0">
                <a:effectLst/>
                <a:latin typeface="+mj-lt"/>
                <a:ea typeface="Calibri" panose="020F0502020204030204" pitchFamily="34" charset="0"/>
                <a:cs typeface="Times New Roman" panose="02020603050405020304" pitchFamily="18" charset="0"/>
              </a:rPr>
              <a:t>Total of </a:t>
            </a:r>
            <a:r>
              <a:rPr lang="en-US" sz="2400" b="1" dirty="0">
                <a:effectLst/>
                <a:latin typeface="+mj-lt"/>
                <a:ea typeface="Calibri" panose="020F0502020204030204" pitchFamily="34" charset="0"/>
                <a:cs typeface="Times New Roman" panose="02020603050405020304" pitchFamily="18" charset="0"/>
              </a:rPr>
              <a:t>39( 31 Government</a:t>
            </a:r>
            <a:r>
              <a:rPr lang="en-US" sz="2400" b="1" dirty="0">
                <a:latin typeface="+mj-lt"/>
                <a:ea typeface="Calibri" panose="020F0502020204030204" pitchFamily="34" charset="0"/>
                <a:cs typeface="Times New Roman" panose="02020603050405020304" pitchFamily="18" charset="0"/>
              </a:rPr>
              <a:t>)</a:t>
            </a:r>
            <a:r>
              <a:rPr lang="en-US" sz="2400" b="1" dirty="0">
                <a:effectLst/>
                <a:latin typeface="+mj-lt"/>
                <a:ea typeface="Calibri" panose="020F0502020204030204" pitchFamily="34" charset="0"/>
                <a:cs typeface="Times New Roman" panose="02020603050405020304" pitchFamily="18" charset="0"/>
              </a:rPr>
              <a:t> </a:t>
            </a:r>
            <a:r>
              <a:rPr lang="en-US" sz="2400" dirty="0">
                <a:effectLst/>
                <a:latin typeface="+mj-lt"/>
                <a:ea typeface="Calibri" panose="020F0502020204030204" pitchFamily="34" charset="0"/>
                <a:cs typeface="Times New Roman" panose="02020603050405020304" pitchFamily="18" charset="0"/>
              </a:rPr>
              <a:t>facilities are providing health services, of which only </a:t>
            </a:r>
            <a:r>
              <a:rPr lang="en-GB" sz="2400" b="1" dirty="0">
                <a:effectLst/>
                <a:latin typeface="+mj-lt"/>
                <a:ea typeface="Calibri" panose="020F0502020204030204" pitchFamily="34" charset="0"/>
                <a:cs typeface="Times New Roman" panose="02020603050405020304" pitchFamily="18" charset="0"/>
              </a:rPr>
              <a:t>8 (21%)</a:t>
            </a:r>
            <a:r>
              <a:rPr lang="en-GB" sz="2400" dirty="0">
                <a:effectLst/>
                <a:latin typeface="+mj-lt"/>
                <a:ea typeface="Calibri" panose="020F0502020204030204" pitchFamily="34" charset="0"/>
                <a:cs typeface="Times New Roman" panose="02020603050405020304" pitchFamily="18" charset="0"/>
              </a:rPr>
              <a:t> are providing comprehensive post-rape care for adults and children, with the remaining </a:t>
            </a:r>
            <a:r>
              <a:rPr lang="en-GB" sz="2400" b="1" dirty="0">
                <a:effectLst/>
                <a:latin typeface="+mj-lt"/>
                <a:ea typeface="Calibri" panose="020F0502020204030204" pitchFamily="34" charset="0"/>
                <a:cs typeface="Times New Roman" panose="02020603050405020304" pitchFamily="18" charset="0"/>
              </a:rPr>
              <a:t>69%</a:t>
            </a:r>
            <a:r>
              <a:rPr lang="en-GB" sz="2400" dirty="0">
                <a:effectLst/>
                <a:latin typeface="+mj-lt"/>
                <a:ea typeface="Calibri" panose="020F0502020204030204" pitchFamily="34" charset="0"/>
                <a:cs typeface="Times New Roman" panose="02020603050405020304" pitchFamily="18" charset="0"/>
              </a:rPr>
              <a:t> providing partial post-rape care.</a:t>
            </a:r>
          </a:p>
          <a:p>
            <a:pPr marL="342900" marR="0" lvl="0" indent="-342900" algn="just">
              <a:lnSpc>
                <a:spcPct val="115000"/>
              </a:lnSpc>
              <a:spcBef>
                <a:spcPts val="0"/>
              </a:spcBef>
              <a:spcAft>
                <a:spcPts val="0"/>
              </a:spcAft>
              <a:buFont typeface="Symbol" panose="05050102010706020507" pitchFamily="18" charset="2"/>
              <a:buChar char=""/>
            </a:pPr>
            <a:r>
              <a:rPr lang="en-GB" sz="2400" dirty="0">
                <a:effectLst/>
                <a:latin typeface="+mj-lt"/>
                <a:ea typeface="Calibri" panose="020F0502020204030204" pitchFamily="34" charset="0"/>
                <a:cs typeface="Times New Roman" panose="02020603050405020304" pitchFamily="18" charset="0"/>
              </a:rPr>
              <a:t>Total of  10 institutions primarily focused on 10 provision of CM &amp;PSS</a:t>
            </a:r>
            <a:endParaRPr lang="en-US" sz="2400" dirty="0">
              <a:effectLst/>
              <a:latin typeface="+mj-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US" sz="2400" dirty="0">
                <a:effectLst/>
                <a:latin typeface="+mj-lt"/>
                <a:ea typeface="Calibri" panose="020F0502020204030204" pitchFamily="34" charset="0"/>
                <a:cs typeface="Times New Roman" panose="02020603050405020304" pitchFamily="18" charset="0"/>
              </a:rPr>
              <a:t>From the mapping, there is clear evidence of lack of systematic and coordinated referral mechanisms for GBV and CRSV cases across the region. </a:t>
            </a:r>
          </a:p>
          <a:p>
            <a:pPr marL="342900" marR="0" lvl="0" indent="-342900" algn="just">
              <a:lnSpc>
                <a:spcPct val="115000"/>
              </a:lnSpc>
              <a:spcBef>
                <a:spcPts val="0"/>
              </a:spcBef>
              <a:spcAft>
                <a:spcPts val="800"/>
              </a:spcAft>
              <a:buFont typeface="Symbol" panose="05050102010706020507" pitchFamily="18" charset="2"/>
              <a:buChar char=""/>
            </a:pPr>
            <a:r>
              <a:rPr lang="en-US" sz="2400" dirty="0">
                <a:effectLst/>
                <a:latin typeface="+mj-lt"/>
                <a:ea typeface="Calibri" panose="020F0502020204030204" pitchFamily="34" charset="0"/>
                <a:cs typeface="Times New Roman" panose="02020603050405020304" pitchFamily="18" charset="0"/>
              </a:rPr>
              <a:t>The limited capacity building activities provided to staff working within these service facilities has mainly involved training sessions.</a:t>
            </a:r>
          </a:p>
        </p:txBody>
      </p:sp>
    </p:spTree>
    <p:extLst>
      <p:ext uri="{BB962C8B-B14F-4D97-AF65-F5344CB8AC3E}">
        <p14:creationId xmlns:p14="http://schemas.microsoft.com/office/powerpoint/2010/main" val="2583249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a:extLst>
              <a:ext uri="{FF2B5EF4-FFF2-40B4-BE49-F238E27FC236}">
                <a16:creationId xmlns:a16="http://schemas.microsoft.com/office/drawing/2014/main" xmlns="" id="{B0F7CB09-BEF2-4AE4-8724-C871AC9E250A}"/>
              </a:ext>
            </a:extLst>
          </p:cNvPr>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4679"/>
          <a:stretch/>
        </p:blipFill>
        <p:spPr bwMode="auto">
          <a:xfrm>
            <a:off x="20" y="1282"/>
            <a:ext cx="12191980" cy="6856718"/>
          </a:xfrm>
          <a:prstGeom prst="rect">
            <a:avLst/>
          </a:prstGeom>
          <a:noFill/>
        </p:spPr>
      </p:pic>
    </p:spTree>
    <p:extLst>
      <p:ext uri="{BB962C8B-B14F-4D97-AF65-F5344CB8AC3E}">
        <p14:creationId xmlns:p14="http://schemas.microsoft.com/office/powerpoint/2010/main" val="1424821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081B97-B58B-4D86-967D-3D462D13852E}"/>
              </a:ext>
            </a:extLst>
          </p:cNvPr>
          <p:cNvSpPr>
            <a:spLocks noGrp="1"/>
          </p:cNvSpPr>
          <p:nvPr>
            <p:ph type="title"/>
          </p:nvPr>
        </p:nvSpPr>
        <p:spPr>
          <a:xfrm>
            <a:off x="207818" y="365125"/>
            <a:ext cx="11309268" cy="914400"/>
          </a:xfrm>
        </p:spPr>
        <p:txBody>
          <a:bodyPr/>
          <a:lstStyle/>
          <a:p>
            <a:r>
              <a:rPr lang="en-US" b="1" dirty="0">
                <a:solidFill>
                  <a:schemeClr val="accent2"/>
                </a:solidFill>
              </a:rPr>
              <a:t>Health Service </a:t>
            </a:r>
            <a:r>
              <a:rPr lang="en-US" b="1" dirty="0" smtClean="0">
                <a:solidFill>
                  <a:schemeClr val="accent2"/>
                </a:solidFill>
              </a:rPr>
              <a:t>Packages – mapping facility (</a:t>
            </a:r>
            <a:endParaRPr lang="en-US" b="1" dirty="0">
              <a:solidFill>
                <a:schemeClr val="accent2"/>
              </a:solidFill>
            </a:endParaRPr>
          </a:p>
        </p:txBody>
      </p:sp>
      <p:graphicFrame>
        <p:nvGraphicFramePr>
          <p:cNvPr id="4" name="Content Placeholder 3">
            <a:extLst>
              <a:ext uri="{FF2B5EF4-FFF2-40B4-BE49-F238E27FC236}">
                <a16:creationId xmlns:a16="http://schemas.microsoft.com/office/drawing/2014/main" xmlns="" id="{ACBE24E6-79CE-4CF8-A9F1-67C1196F248C}"/>
              </a:ext>
            </a:extLst>
          </p:cNvPr>
          <p:cNvGraphicFramePr>
            <a:graphicFrameLocks noGrp="1"/>
          </p:cNvGraphicFramePr>
          <p:nvPr>
            <p:ph idx="1"/>
            <p:extLst>
              <p:ext uri="{D42A27DB-BD31-4B8C-83A1-F6EECF244321}">
                <p14:modId xmlns:p14="http://schemas.microsoft.com/office/powerpoint/2010/main" val="1021099206"/>
              </p:ext>
            </p:extLst>
          </p:nvPr>
        </p:nvGraphicFramePr>
        <p:xfrm>
          <a:off x="544286" y="1270453"/>
          <a:ext cx="109728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2355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5FBE86-703A-4764-84B8-995C28A15FF0}"/>
              </a:ext>
            </a:extLst>
          </p:cNvPr>
          <p:cNvSpPr>
            <a:spLocks noGrp="1"/>
          </p:cNvSpPr>
          <p:nvPr>
            <p:ph type="title"/>
          </p:nvPr>
        </p:nvSpPr>
        <p:spPr>
          <a:xfrm>
            <a:off x="213756" y="82097"/>
            <a:ext cx="11292446" cy="914400"/>
          </a:xfrm>
        </p:spPr>
        <p:txBody>
          <a:bodyPr/>
          <a:lstStyle/>
          <a:p>
            <a:r>
              <a:rPr lang="en-US" b="1" dirty="0">
                <a:solidFill>
                  <a:schemeClr val="accent2"/>
                </a:solidFill>
              </a:rPr>
              <a:t>CM &amp; PSS Services Packages</a:t>
            </a:r>
          </a:p>
        </p:txBody>
      </p:sp>
      <p:graphicFrame>
        <p:nvGraphicFramePr>
          <p:cNvPr id="4" name="Content Placeholder 3">
            <a:extLst>
              <a:ext uri="{FF2B5EF4-FFF2-40B4-BE49-F238E27FC236}">
                <a16:creationId xmlns:a16="http://schemas.microsoft.com/office/drawing/2014/main" xmlns="" id="{D6ACB135-A4BD-4966-80CB-E4683AB45415}"/>
              </a:ext>
            </a:extLst>
          </p:cNvPr>
          <p:cNvGraphicFramePr>
            <a:graphicFrameLocks noGrp="1"/>
          </p:cNvGraphicFramePr>
          <p:nvPr>
            <p:ph idx="1"/>
            <p:extLst>
              <p:ext uri="{D42A27DB-BD31-4B8C-83A1-F6EECF244321}">
                <p14:modId xmlns:p14="http://schemas.microsoft.com/office/powerpoint/2010/main" val="2576208999"/>
              </p:ext>
            </p:extLst>
          </p:nvPr>
        </p:nvGraphicFramePr>
        <p:xfrm>
          <a:off x="533401" y="1270457"/>
          <a:ext cx="109728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3700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EB793B-9BE4-4A97-A831-80ACD1862FB9}"/>
              </a:ext>
            </a:extLst>
          </p:cNvPr>
          <p:cNvSpPr>
            <a:spLocks noGrp="1"/>
          </p:cNvSpPr>
          <p:nvPr>
            <p:ph type="title"/>
          </p:nvPr>
        </p:nvSpPr>
        <p:spPr>
          <a:xfrm>
            <a:off x="0" y="92981"/>
            <a:ext cx="11636828" cy="914400"/>
          </a:xfrm>
        </p:spPr>
        <p:txBody>
          <a:bodyPr/>
          <a:lstStyle/>
          <a:p>
            <a:r>
              <a:rPr lang="en-US" b="1" dirty="0">
                <a:solidFill>
                  <a:schemeClr val="accent2"/>
                </a:solidFill>
              </a:rPr>
              <a:t>Partner Capacity Building</a:t>
            </a:r>
            <a:endParaRPr lang="en-US" b="1" dirty="0"/>
          </a:p>
        </p:txBody>
      </p:sp>
      <p:graphicFrame>
        <p:nvGraphicFramePr>
          <p:cNvPr id="5" name="Content Placeholder 4">
            <a:extLst>
              <a:ext uri="{FF2B5EF4-FFF2-40B4-BE49-F238E27FC236}">
                <a16:creationId xmlns:a16="http://schemas.microsoft.com/office/drawing/2014/main" xmlns="" id="{7AC9ACD4-5FA1-4347-9F83-8B19C7BF9BDE}"/>
              </a:ext>
            </a:extLst>
          </p:cNvPr>
          <p:cNvGraphicFramePr>
            <a:graphicFrameLocks noGrp="1"/>
          </p:cNvGraphicFramePr>
          <p:nvPr>
            <p:ph sz="half" idx="1"/>
            <p:extLst>
              <p:ext uri="{D42A27DB-BD31-4B8C-83A1-F6EECF244321}">
                <p14:modId xmlns:p14="http://schemas.microsoft.com/office/powerpoint/2010/main" val="3326576033"/>
              </p:ext>
            </p:extLst>
          </p:nvPr>
        </p:nvGraphicFramePr>
        <p:xfrm>
          <a:off x="664028" y="1007381"/>
          <a:ext cx="10972800" cy="5756054"/>
        </p:xfrm>
        <a:graphic>
          <a:graphicData uri="http://schemas.openxmlformats.org/drawingml/2006/table">
            <a:tbl>
              <a:tblPr firstRow="1" firstCol="1" bandRow="1">
                <a:tableStyleId>{5C22544A-7EE6-4342-B048-85BDC9FD1C3A}</a:tableStyleId>
              </a:tblPr>
              <a:tblGrid>
                <a:gridCol w="8316686">
                  <a:extLst>
                    <a:ext uri="{9D8B030D-6E8A-4147-A177-3AD203B41FA5}">
                      <a16:colId xmlns:a16="http://schemas.microsoft.com/office/drawing/2014/main" xmlns="" val="1436764510"/>
                    </a:ext>
                  </a:extLst>
                </a:gridCol>
                <a:gridCol w="2656114">
                  <a:extLst>
                    <a:ext uri="{9D8B030D-6E8A-4147-A177-3AD203B41FA5}">
                      <a16:colId xmlns:a16="http://schemas.microsoft.com/office/drawing/2014/main" xmlns="" val="21596652"/>
                    </a:ext>
                  </a:extLst>
                </a:gridCol>
              </a:tblGrid>
              <a:tr h="559510">
                <a:tc>
                  <a:txBody>
                    <a:bodyPr/>
                    <a:lstStyle/>
                    <a:p>
                      <a:pPr marL="0" marR="0" algn="ctr">
                        <a:lnSpc>
                          <a:spcPct val="115000"/>
                        </a:lnSpc>
                        <a:spcBef>
                          <a:spcPts val="0"/>
                        </a:spcBef>
                        <a:spcAft>
                          <a:spcPts val="0"/>
                        </a:spcAft>
                      </a:pPr>
                      <a:r>
                        <a:rPr lang="en-US" sz="1800" b="1" kern="1200" dirty="0">
                          <a:solidFill>
                            <a:schemeClr val="lt1"/>
                          </a:solidFill>
                          <a:effectLst/>
                          <a:latin typeface="+mj-lt"/>
                          <a:ea typeface="+mn-ea"/>
                          <a:cs typeface="+mn-cs"/>
                        </a:rPr>
                        <a:t>Training Description</a:t>
                      </a:r>
                    </a:p>
                  </a:txBody>
                  <a:tcPr marL="59852" marR="59852" marT="0" marB="0"/>
                </a:tc>
                <a:tc>
                  <a:txBody>
                    <a:bodyPr/>
                    <a:lstStyle/>
                    <a:p>
                      <a:pPr marL="0" marR="0" algn="ctr">
                        <a:lnSpc>
                          <a:spcPct val="115000"/>
                        </a:lnSpc>
                        <a:spcBef>
                          <a:spcPts val="0"/>
                        </a:spcBef>
                        <a:spcAft>
                          <a:spcPts val="0"/>
                        </a:spcAft>
                      </a:pPr>
                      <a:r>
                        <a:rPr lang="en-US" sz="1800" b="1" kern="1200" dirty="0">
                          <a:solidFill>
                            <a:schemeClr val="lt1"/>
                          </a:solidFill>
                          <a:effectLst/>
                          <a:latin typeface="+mj-lt"/>
                          <a:ea typeface="+mn-ea"/>
                          <a:cs typeface="+mn-cs"/>
                        </a:rPr>
                        <a:t># of Institutions</a:t>
                      </a:r>
                    </a:p>
                  </a:txBody>
                  <a:tcPr marL="59852" marR="59852" marT="0" marB="0"/>
                </a:tc>
                <a:extLst>
                  <a:ext uri="{0D108BD9-81ED-4DB2-BD59-A6C34878D82A}">
                    <a16:rowId xmlns:a16="http://schemas.microsoft.com/office/drawing/2014/main" xmlns="" val="1255619978"/>
                  </a:ext>
                </a:extLst>
              </a:tr>
              <a:tr h="559510">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Clinical Management of Rape Survivors</a:t>
                      </a: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rPr>
                        <a:t>2</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extLst>
                  <a:ext uri="{0D108BD9-81ED-4DB2-BD59-A6C34878D82A}">
                    <a16:rowId xmlns:a16="http://schemas.microsoft.com/office/drawing/2014/main" xmlns="" val="909806696"/>
                  </a:ext>
                </a:extLst>
              </a:tr>
              <a:tr h="559510">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Specialized GBV case Management</a:t>
                      </a: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rPr>
                        <a:t>6</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extLst>
                  <a:ext uri="{0D108BD9-81ED-4DB2-BD59-A6C34878D82A}">
                    <a16:rowId xmlns:a16="http://schemas.microsoft.com/office/drawing/2014/main" xmlns="" val="3801445998"/>
                  </a:ext>
                </a:extLst>
              </a:tr>
              <a:tr h="559510">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Caring for child survivors</a:t>
                      </a: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rPr>
                        <a:t>1</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extLst>
                  <a:ext uri="{0D108BD9-81ED-4DB2-BD59-A6C34878D82A}">
                    <a16:rowId xmlns:a16="http://schemas.microsoft.com/office/drawing/2014/main" xmlns="" val="2942362684"/>
                  </a:ext>
                </a:extLst>
              </a:tr>
              <a:tr h="720464">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Domestic Violence/Intimate Partner Violence Management</a:t>
                      </a: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rPr>
                        <a:t>2</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extLst>
                  <a:ext uri="{0D108BD9-81ED-4DB2-BD59-A6C34878D82A}">
                    <a16:rowId xmlns:a16="http://schemas.microsoft.com/office/drawing/2014/main" xmlns="" val="2025039463"/>
                  </a:ext>
                </a:extLst>
              </a:tr>
              <a:tr h="559510">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GBV core concepts and referral pathways</a:t>
                      </a: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rPr>
                        <a:t>9</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extLst>
                  <a:ext uri="{0D108BD9-81ED-4DB2-BD59-A6C34878D82A}">
                    <a16:rowId xmlns:a16="http://schemas.microsoft.com/office/drawing/2014/main" xmlns="" val="807784390"/>
                  </a:ext>
                </a:extLst>
              </a:tr>
              <a:tr h="559510">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Psychological First Aid (PFA)              </a:t>
                      </a: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rPr>
                        <a:t>7</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extLst>
                  <a:ext uri="{0D108BD9-81ED-4DB2-BD59-A6C34878D82A}">
                    <a16:rowId xmlns:a16="http://schemas.microsoft.com/office/drawing/2014/main" xmlns="" val="2127821659"/>
                  </a:ext>
                </a:extLst>
              </a:tr>
              <a:tr h="559510">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Protection of Sexual Exploitation and Abuse (PSEA)</a:t>
                      </a: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rPr>
                        <a:t>9</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extLst>
                  <a:ext uri="{0D108BD9-81ED-4DB2-BD59-A6C34878D82A}">
                    <a16:rowId xmlns:a16="http://schemas.microsoft.com/office/drawing/2014/main" xmlns="" val="2597673405"/>
                  </a:ext>
                </a:extLst>
              </a:tr>
              <a:tr h="559510">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Safe and ethical management of GBV data (GBVIMS)</a:t>
                      </a: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rPr>
                        <a:t>1</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extLst>
                  <a:ext uri="{0D108BD9-81ED-4DB2-BD59-A6C34878D82A}">
                    <a16:rowId xmlns:a16="http://schemas.microsoft.com/office/drawing/2014/main" xmlns="" val="403995865"/>
                  </a:ext>
                </a:extLst>
              </a:tr>
              <a:tr h="559510">
                <a:tc>
                  <a:txBody>
                    <a:bodyPr/>
                    <a:lstStyle/>
                    <a:p>
                      <a:pPr marL="0" marR="0" algn="just">
                        <a:lnSpc>
                          <a:spcPct val="115000"/>
                        </a:lnSpc>
                        <a:spcBef>
                          <a:spcPts val="0"/>
                        </a:spcBef>
                        <a:spcAft>
                          <a:spcPts val="0"/>
                        </a:spcAft>
                      </a:pPr>
                      <a:r>
                        <a:rPr lang="en-US" sz="1800" b="1" kern="1200" dirty="0">
                          <a:solidFill>
                            <a:schemeClr val="lt1"/>
                          </a:solidFill>
                          <a:effectLst/>
                          <a:latin typeface="+mj-lt"/>
                          <a:ea typeface="+mn-ea"/>
                          <a:cs typeface="+mn-cs"/>
                        </a:rPr>
                        <a:t>Staff mentoring and supervision tools</a:t>
                      </a:r>
                      <a:endParaRPr lang="en-US" sz="1400" dirty="0">
                        <a:effectLst/>
                        <a:latin typeface="+mj-lt"/>
                        <a:ea typeface="Calibri" panose="020F0502020204030204" pitchFamily="34" charset="0"/>
                        <a:cs typeface="Times New Roman" panose="02020603050405020304" pitchFamily="18" charset="0"/>
                      </a:endParaRPr>
                    </a:p>
                  </a:txBody>
                  <a:tcPr marL="59852" marR="59852" marT="0" marB="0" anchor="ctr"/>
                </a:tc>
                <a:tc>
                  <a:txBody>
                    <a:bodyPr/>
                    <a:lstStyle/>
                    <a:p>
                      <a:pPr marL="0" marR="0" algn="ctr">
                        <a:lnSpc>
                          <a:spcPct val="115000"/>
                        </a:lnSpc>
                        <a:spcBef>
                          <a:spcPts val="0"/>
                        </a:spcBef>
                        <a:spcAft>
                          <a:spcPts val="0"/>
                        </a:spcAft>
                      </a:pPr>
                      <a:r>
                        <a:rPr lang="en-US" sz="1400" dirty="0">
                          <a:effectLst/>
                          <a:latin typeface="+mj-lt"/>
                          <a:ea typeface="Calibri" panose="020F0502020204030204" pitchFamily="34" charset="0"/>
                          <a:cs typeface="Times New Roman" panose="02020603050405020304" pitchFamily="18" charset="0"/>
                        </a:rPr>
                        <a:t>9</a:t>
                      </a:r>
                    </a:p>
                  </a:txBody>
                  <a:tcPr marL="59852" marR="59852" marT="0" marB="0" anchor="ctr"/>
                </a:tc>
                <a:extLst>
                  <a:ext uri="{0D108BD9-81ED-4DB2-BD59-A6C34878D82A}">
                    <a16:rowId xmlns:a16="http://schemas.microsoft.com/office/drawing/2014/main" xmlns="" val="454404513"/>
                  </a:ext>
                </a:extLst>
              </a:tr>
            </a:tbl>
          </a:graphicData>
        </a:graphic>
      </p:graphicFrame>
    </p:spTree>
    <p:extLst>
      <p:ext uri="{BB962C8B-B14F-4D97-AF65-F5344CB8AC3E}">
        <p14:creationId xmlns:p14="http://schemas.microsoft.com/office/powerpoint/2010/main" val="2217250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6861</TotalTime>
  <Words>566</Words>
  <Application>Microsoft Office PowerPoint</Application>
  <PresentationFormat>Widescreen</PresentationFormat>
  <Paragraphs>70</Paragraphs>
  <Slides>10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Symbol</vt:lpstr>
      <vt:lpstr>Times New Roman</vt:lpstr>
      <vt:lpstr>Wingdings</vt:lpstr>
      <vt:lpstr>Office Theme</vt:lpstr>
      <vt:lpstr>Tigray GBV Service Mapping</vt:lpstr>
      <vt:lpstr>Service Mapping: Purpose &amp; Objectives (Oct/Nov2021 Dec Analysis Jan published</vt:lpstr>
      <vt:lpstr>Locations targeted (Zones)</vt:lpstr>
      <vt:lpstr> Outcomes of the Mapping Exercise</vt:lpstr>
      <vt:lpstr>Services Mapping Findings</vt:lpstr>
      <vt:lpstr>PowerPoint Presentation</vt:lpstr>
      <vt:lpstr>Health Service Packages – mapping facility (</vt:lpstr>
      <vt:lpstr>CM &amp; PSS Services Packages</vt:lpstr>
      <vt:lpstr>Partner Capacity Building</vt:lpstr>
      <vt:lpstr>Recommendations and 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Tigray GBV Service Mapping</dc:title>
  <dc:creator>Amie Kandeh</dc:creator>
  <cp:lastModifiedBy>Jessica Gorham</cp:lastModifiedBy>
  <cp:revision>18</cp:revision>
  <dcterms:created xsi:type="dcterms:W3CDTF">2021-12-20T16:48:18Z</dcterms:created>
  <dcterms:modified xsi:type="dcterms:W3CDTF">2022-03-29T10:47:57Z</dcterms:modified>
</cp:coreProperties>
</file>