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"/>
  </p:notesMasterIdLst>
  <p:sldIdLst>
    <p:sldId id="256" r:id="rId3"/>
    <p:sldId id="257" r:id="rId4"/>
    <p:sldId id="267" r:id="rId5"/>
    <p:sldId id="268" r:id="rId6"/>
    <p:sldId id="273" r:id="rId7"/>
    <p:sldId id="264" r:id="rId8"/>
  </p:sldIdLst>
  <p:sldSz cx="12192000" cy="6858000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4908"/>
    <a:srgbClr val="A9A9A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16929C-C787-4D74-A3B8-2C6899A0DACD}" v="5" dt="2022-06-24T11:44:19.5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97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lphine Brun" userId="9c562e24-e974-4b45-a3bb-b2c5f1c10046" providerId="ADAL" clId="{C4D8DC16-5E6F-4D11-83AC-EFAF0380B835}"/>
    <pc:docChg chg="modSld">
      <pc:chgData name="Delphine Brun" userId="9c562e24-e974-4b45-a3bb-b2c5f1c10046" providerId="ADAL" clId="{C4D8DC16-5E6F-4D11-83AC-EFAF0380B835}" dt="2022-06-24T11:58:52.809" v="5" actId="20577"/>
      <pc:docMkLst>
        <pc:docMk/>
      </pc:docMkLst>
      <pc:sldChg chg="modNotes">
        <pc:chgData name="Delphine Brun" userId="9c562e24-e974-4b45-a3bb-b2c5f1c10046" providerId="ADAL" clId="{C4D8DC16-5E6F-4D11-83AC-EFAF0380B835}" dt="2022-06-24T11:58:52.809" v="5" actId="20577"/>
        <pc:sldMkLst>
          <pc:docMk/>
          <pc:sldMk cId="2468377998" sldId="256"/>
        </pc:sldMkLst>
      </pc:sldChg>
      <pc:sldChg chg="modNotes">
        <pc:chgData name="Delphine Brun" userId="9c562e24-e974-4b45-a3bb-b2c5f1c10046" providerId="ADAL" clId="{C4D8DC16-5E6F-4D11-83AC-EFAF0380B835}" dt="2022-06-24T11:58:46.122" v="4" actId="20577"/>
        <pc:sldMkLst>
          <pc:docMk/>
          <pc:sldMk cId="3445416537" sldId="257"/>
        </pc:sldMkLst>
      </pc:sldChg>
      <pc:sldChg chg="modNotes">
        <pc:chgData name="Delphine Brun" userId="9c562e24-e974-4b45-a3bb-b2c5f1c10046" providerId="ADAL" clId="{C4D8DC16-5E6F-4D11-83AC-EFAF0380B835}" dt="2022-06-24T11:58:24.416" v="0" actId="20577"/>
        <pc:sldMkLst>
          <pc:docMk/>
          <pc:sldMk cId="621380210" sldId="264"/>
        </pc:sldMkLst>
      </pc:sldChg>
      <pc:sldChg chg="modNotes">
        <pc:chgData name="Delphine Brun" userId="9c562e24-e974-4b45-a3bb-b2c5f1c10046" providerId="ADAL" clId="{C4D8DC16-5E6F-4D11-83AC-EFAF0380B835}" dt="2022-06-24T11:58:40.840" v="3" actId="20577"/>
        <pc:sldMkLst>
          <pc:docMk/>
          <pc:sldMk cId="2557984292" sldId="267"/>
        </pc:sldMkLst>
      </pc:sldChg>
      <pc:sldChg chg="modNotes">
        <pc:chgData name="Delphine Brun" userId="9c562e24-e974-4b45-a3bb-b2c5f1c10046" providerId="ADAL" clId="{C4D8DC16-5E6F-4D11-83AC-EFAF0380B835}" dt="2022-06-24T11:58:35.889" v="2" actId="20577"/>
        <pc:sldMkLst>
          <pc:docMk/>
          <pc:sldMk cId="4259385193" sldId="268"/>
        </pc:sldMkLst>
      </pc:sldChg>
      <pc:sldChg chg="modNotes">
        <pc:chgData name="Delphine Brun" userId="9c562e24-e974-4b45-a3bb-b2c5f1c10046" providerId="ADAL" clId="{C4D8DC16-5E6F-4D11-83AC-EFAF0380B835}" dt="2022-06-24T11:58:30.898" v="1" actId="20577"/>
        <pc:sldMkLst>
          <pc:docMk/>
          <pc:sldMk cId="1444622038" sldId="273"/>
        </pc:sldMkLst>
      </pc:sldChg>
    </pc:docChg>
  </pc:docChgLst>
  <pc:docChgLst>
    <pc:chgData name="Delphine Brun" userId="9c562e24-e974-4b45-a3bb-b2c5f1c10046" providerId="ADAL" clId="{CF16929C-C787-4D74-A3B8-2C6899A0DACD}"/>
    <pc:docChg chg="undo custSel delSld modSld">
      <pc:chgData name="Delphine Brun" userId="9c562e24-e974-4b45-a3bb-b2c5f1c10046" providerId="ADAL" clId="{CF16929C-C787-4D74-A3B8-2C6899A0DACD}" dt="2022-06-24T11:56:41.201" v="587" actId="14100"/>
      <pc:docMkLst>
        <pc:docMk/>
      </pc:docMkLst>
      <pc:sldChg chg="addSp delSp modSp mod">
        <pc:chgData name="Delphine Brun" userId="9c562e24-e974-4b45-a3bb-b2c5f1c10046" providerId="ADAL" clId="{CF16929C-C787-4D74-A3B8-2C6899A0DACD}" dt="2022-06-24T11:36:12.917" v="102" actId="1076"/>
        <pc:sldMkLst>
          <pc:docMk/>
          <pc:sldMk cId="2468377998" sldId="256"/>
        </pc:sldMkLst>
        <pc:spChg chg="mod">
          <ac:chgData name="Delphine Brun" userId="9c562e24-e974-4b45-a3bb-b2c5f1c10046" providerId="ADAL" clId="{CF16929C-C787-4D74-A3B8-2C6899A0DACD}" dt="2022-06-24T11:33:35.284" v="87" actId="255"/>
          <ac:spMkLst>
            <pc:docMk/>
            <pc:sldMk cId="2468377998" sldId="256"/>
            <ac:spMk id="2" creationId="{62FD38D4-0A83-48C7-92AB-A62BFA2392B9}"/>
          </ac:spMkLst>
        </pc:spChg>
        <pc:spChg chg="mod">
          <ac:chgData name="Delphine Brun" userId="9c562e24-e974-4b45-a3bb-b2c5f1c10046" providerId="ADAL" clId="{CF16929C-C787-4D74-A3B8-2C6899A0DACD}" dt="2022-06-24T11:33:16.468" v="83" actId="14100"/>
          <ac:spMkLst>
            <pc:docMk/>
            <pc:sldMk cId="2468377998" sldId="256"/>
            <ac:spMk id="3" creationId="{AE86A294-957C-41CB-84F6-1E4AFB85B67A}"/>
          </ac:spMkLst>
        </pc:spChg>
        <pc:picChg chg="add mod ord">
          <ac:chgData name="Delphine Brun" userId="9c562e24-e974-4b45-a3bb-b2c5f1c10046" providerId="ADAL" clId="{CF16929C-C787-4D74-A3B8-2C6899A0DACD}" dt="2022-06-24T11:36:10.616" v="101" actId="1076"/>
          <ac:picMkLst>
            <pc:docMk/>
            <pc:sldMk cId="2468377998" sldId="256"/>
            <ac:picMk id="5" creationId="{92609CB1-0A78-4376-B269-753F7D99F207}"/>
          </ac:picMkLst>
        </pc:picChg>
        <pc:picChg chg="del">
          <ac:chgData name="Delphine Brun" userId="9c562e24-e974-4b45-a3bb-b2c5f1c10046" providerId="ADAL" clId="{CF16929C-C787-4D74-A3B8-2C6899A0DACD}" dt="2022-06-24T11:33:39.783" v="88" actId="21"/>
          <ac:picMkLst>
            <pc:docMk/>
            <pc:sldMk cId="2468377998" sldId="256"/>
            <ac:picMk id="16" creationId="{9193BE5C-DA87-430B-9BB9-FA96F07B3C89}"/>
          </ac:picMkLst>
        </pc:picChg>
        <pc:picChg chg="mod">
          <ac:chgData name="Delphine Brun" userId="9c562e24-e974-4b45-a3bb-b2c5f1c10046" providerId="ADAL" clId="{CF16929C-C787-4D74-A3B8-2C6899A0DACD}" dt="2022-06-24T11:36:12.917" v="102" actId="1076"/>
          <ac:picMkLst>
            <pc:docMk/>
            <pc:sldMk cId="2468377998" sldId="256"/>
            <ac:picMk id="30" creationId="{A3DB4283-CEEB-485D-831F-A333EAE7BE09}"/>
          </ac:picMkLst>
        </pc:picChg>
      </pc:sldChg>
      <pc:sldChg chg="modSp mod">
        <pc:chgData name="Delphine Brun" userId="9c562e24-e974-4b45-a3bb-b2c5f1c10046" providerId="ADAL" clId="{CF16929C-C787-4D74-A3B8-2C6899A0DACD}" dt="2022-06-24T11:36:54.322" v="108" actId="255"/>
        <pc:sldMkLst>
          <pc:docMk/>
          <pc:sldMk cId="3445416537" sldId="257"/>
        </pc:sldMkLst>
        <pc:spChg chg="mod">
          <ac:chgData name="Delphine Brun" userId="9c562e24-e974-4b45-a3bb-b2c5f1c10046" providerId="ADAL" clId="{CF16929C-C787-4D74-A3B8-2C6899A0DACD}" dt="2022-06-24T11:36:54.322" v="108" actId="255"/>
          <ac:spMkLst>
            <pc:docMk/>
            <pc:sldMk cId="3445416537" sldId="257"/>
            <ac:spMk id="2" creationId="{BD382A80-D911-457A-8119-2C8EA49F30D3}"/>
          </ac:spMkLst>
        </pc:spChg>
      </pc:sldChg>
      <pc:sldChg chg="addSp delSp modSp mod modNotes">
        <pc:chgData name="Delphine Brun" userId="9c562e24-e974-4b45-a3bb-b2c5f1c10046" providerId="ADAL" clId="{CF16929C-C787-4D74-A3B8-2C6899A0DACD}" dt="2022-06-24T11:56:41.201" v="587" actId="14100"/>
        <pc:sldMkLst>
          <pc:docMk/>
          <pc:sldMk cId="621380210" sldId="264"/>
        </pc:sldMkLst>
        <pc:spChg chg="add mod">
          <ac:chgData name="Delphine Brun" userId="9c562e24-e974-4b45-a3bb-b2c5f1c10046" providerId="ADAL" clId="{CF16929C-C787-4D74-A3B8-2C6899A0DACD}" dt="2022-06-24T11:45:18.775" v="199" actId="14100"/>
          <ac:spMkLst>
            <pc:docMk/>
            <pc:sldMk cId="621380210" sldId="264"/>
            <ac:spMk id="5" creationId="{984B9379-5C5B-486E-81EC-B48DC057D7EF}"/>
          </ac:spMkLst>
        </pc:spChg>
        <pc:spChg chg="mod">
          <ac:chgData name="Delphine Brun" userId="9c562e24-e974-4b45-a3bb-b2c5f1c10046" providerId="ADAL" clId="{CF16929C-C787-4D74-A3B8-2C6899A0DACD}" dt="2022-06-24T11:56:41.201" v="587" actId="14100"/>
          <ac:spMkLst>
            <pc:docMk/>
            <pc:sldMk cId="621380210" sldId="264"/>
            <ac:spMk id="6" creationId="{F3F7ABDC-7867-443E-B584-709225895F44}"/>
          </ac:spMkLst>
        </pc:spChg>
        <pc:picChg chg="add mod">
          <ac:chgData name="Delphine Brun" userId="9c562e24-e974-4b45-a3bb-b2c5f1c10046" providerId="ADAL" clId="{CF16929C-C787-4D74-A3B8-2C6899A0DACD}" dt="2022-06-24T11:45:14.379" v="198" actId="14100"/>
          <ac:picMkLst>
            <pc:docMk/>
            <pc:sldMk cId="621380210" sldId="264"/>
            <ac:picMk id="4" creationId="{699CCC91-3F93-4130-A0E8-A73FACE73555}"/>
          </ac:picMkLst>
        </pc:picChg>
        <pc:picChg chg="del">
          <ac:chgData name="Delphine Brun" userId="9c562e24-e974-4b45-a3bb-b2c5f1c10046" providerId="ADAL" clId="{CF16929C-C787-4D74-A3B8-2C6899A0DACD}" dt="2022-06-24T11:42:52.520" v="179" actId="21"/>
          <ac:picMkLst>
            <pc:docMk/>
            <pc:sldMk cId="621380210" sldId="264"/>
            <ac:picMk id="7" creationId="{40F0D55E-51BB-4198-A504-F2A68A7DE181}"/>
          </ac:picMkLst>
        </pc:picChg>
      </pc:sldChg>
      <pc:sldChg chg="addSp delSp modSp mod">
        <pc:chgData name="Delphine Brun" userId="9c562e24-e974-4b45-a3bb-b2c5f1c10046" providerId="ADAL" clId="{CF16929C-C787-4D74-A3B8-2C6899A0DACD}" dt="2022-06-24T11:56:20.491" v="586" actId="20577"/>
        <pc:sldMkLst>
          <pc:docMk/>
          <pc:sldMk cId="2557984292" sldId="267"/>
        </pc:sldMkLst>
        <pc:spChg chg="mod">
          <ac:chgData name="Delphine Brun" userId="9c562e24-e974-4b45-a3bb-b2c5f1c10046" providerId="ADAL" clId="{CF16929C-C787-4D74-A3B8-2C6899A0DACD}" dt="2022-06-24T11:37:06.219" v="109" actId="20577"/>
          <ac:spMkLst>
            <pc:docMk/>
            <pc:sldMk cId="2557984292" sldId="267"/>
            <ac:spMk id="4" creationId="{00000000-0000-0000-0000-000000000000}"/>
          </ac:spMkLst>
        </pc:spChg>
        <pc:spChg chg="mod">
          <ac:chgData name="Delphine Brun" userId="9c562e24-e974-4b45-a3bb-b2c5f1c10046" providerId="ADAL" clId="{CF16929C-C787-4D74-A3B8-2C6899A0DACD}" dt="2022-06-24T11:56:20.491" v="586" actId="20577"/>
          <ac:spMkLst>
            <pc:docMk/>
            <pc:sldMk cId="2557984292" sldId="267"/>
            <ac:spMk id="8" creationId="{00000000-0000-0000-0000-000000000000}"/>
          </ac:spMkLst>
        </pc:spChg>
        <pc:picChg chg="add mod">
          <ac:chgData name="Delphine Brun" userId="9c562e24-e974-4b45-a3bb-b2c5f1c10046" providerId="ADAL" clId="{CF16929C-C787-4D74-A3B8-2C6899A0DACD}" dt="2022-06-24T11:38:05.148" v="119" actId="1076"/>
          <ac:picMkLst>
            <pc:docMk/>
            <pc:sldMk cId="2557984292" sldId="267"/>
            <ac:picMk id="5" creationId="{73A4A5FA-1F58-465C-9041-8FE6F300FA79}"/>
          </ac:picMkLst>
        </pc:picChg>
        <pc:picChg chg="del">
          <ac:chgData name="Delphine Brun" userId="9c562e24-e974-4b45-a3bb-b2c5f1c10046" providerId="ADAL" clId="{CF16929C-C787-4D74-A3B8-2C6899A0DACD}" dt="2022-06-24T11:37:14.329" v="110" actId="478"/>
          <ac:picMkLst>
            <pc:docMk/>
            <pc:sldMk cId="2557984292" sldId="267"/>
            <ac:picMk id="9" creationId="{B7D12C0A-9A65-4DCC-933D-4FBAC11974B5}"/>
          </ac:picMkLst>
        </pc:picChg>
      </pc:sldChg>
      <pc:sldChg chg="del">
        <pc:chgData name="Delphine Brun" userId="9c562e24-e974-4b45-a3bb-b2c5f1c10046" providerId="ADAL" clId="{CF16929C-C787-4D74-A3B8-2C6899A0DACD}" dt="2022-06-24T11:52:09.677" v="408" actId="2696"/>
        <pc:sldMkLst>
          <pc:docMk/>
          <pc:sldMk cId="3691284076" sldId="271"/>
        </pc:sldMkLst>
      </pc:sldChg>
      <pc:sldChg chg="del">
        <pc:chgData name="Delphine Brun" userId="9c562e24-e974-4b45-a3bb-b2c5f1c10046" providerId="ADAL" clId="{CF16929C-C787-4D74-A3B8-2C6899A0DACD}" dt="2022-06-24T11:55:45.928" v="585" actId="2696"/>
        <pc:sldMkLst>
          <pc:docMk/>
          <pc:sldMk cId="315250363" sldId="272"/>
        </pc:sldMkLst>
      </pc:sldChg>
      <pc:sldChg chg="addSp delSp modSp mod modNotes">
        <pc:chgData name="Delphine Brun" userId="9c562e24-e974-4b45-a3bb-b2c5f1c10046" providerId="ADAL" clId="{CF16929C-C787-4D74-A3B8-2C6899A0DACD}" dt="2022-06-24T11:55:33.339" v="584" actId="20577"/>
        <pc:sldMkLst>
          <pc:docMk/>
          <pc:sldMk cId="1444622038" sldId="273"/>
        </pc:sldMkLst>
        <pc:spChg chg="add mod">
          <ac:chgData name="Delphine Brun" userId="9c562e24-e974-4b45-a3bb-b2c5f1c10046" providerId="ADAL" clId="{CF16929C-C787-4D74-A3B8-2C6899A0DACD}" dt="2022-06-24T11:41:58.784" v="178" actId="1076"/>
          <ac:spMkLst>
            <pc:docMk/>
            <pc:sldMk cId="1444622038" sldId="273"/>
            <ac:spMk id="2" creationId="{FA42B593-E698-4200-B22C-541A8D62287C}"/>
          </ac:spMkLst>
        </pc:spChg>
        <pc:spChg chg="mod">
          <ac:chgData name="Delphine Brun" userId="9c562e24-e974-4b45-a3bb-b2c5f1c10046" providerId="ADAL" clId="{CF16929C-C787-4D74-A3B8-2C6899A0DACD}" dt="2022-06-24T11:41:32.745" v="171" actId="1076"/>
          <ac:spMkLst>
            <pc:docMk/>
            <pc:sldMk cId="1444622038" sldId="273"/>
            <ac:spMk id="8" creationId="{ED0DF941-81F8-4444-AD3D-B2119FBF7FD2}"/>
          </ac:spMkLst>
        </pc:spChg>
        <pc:spChg chg="mod">
          <ac:chgData name="Delphine Brun" userId="9c562e24-e974-4b45-a3bb-b2c5f1c10046" providerId="ADAL" clId="{CF16929C-C787-4D74-A3B8-2C6899A0DACD}" dt="2022-06-24T11:40:39.142" v="137" actId="1076"/>
          <ac:spMkLst>
            <pc:docMk/>
            <pc:sldMk cId="1444622038" sldId="273"/>
            <ac:spMk id="13" creationId="{D9EF0E8C-C284-49F0-9947-3BBB99FD1F27}"/>
          </ac:spMkLst>
        </pc:spChg>
        <pc:spChg chg="del mod">
          <ac:chgData name="Delphine Brun" userId="9c562e24-e974-4b45-a3bb-b2c5f1c10046" providerId="ADAL" clId="{CF16929C-C787-4D74-A3B8-2C6899A0DACD}" dt="2022-06-24T11:41:50.246" v="175" actId="21"/>
          <ac:spMkLst>
            <pc:docMk/>
            <pc:sldMk cId="1444622038" sldId="273"/>
            <ac:spMk id="17" creationId="{B82CBD7E-125A-4494-9DC3-13FB41BF5318}"/>
          </ac:spMkLst>
        </pc:spChg>
        <pc:spChg chg="mod">
          <ac:chgData name="Delphine Brun" userId="9c562e24-e974-4b45-a3bb-b2c5f1c10046" providerId="ADAL" clId="{CF16929C-C787-4D74-A3B8-2C6899A0DACD}" dt="2022-06-24T11:39:23.784" v="129" actId="14100"/>
          <ac:spMkLst>
            <pc:docMk/>
            <pc:sldMk cId="1444622038" sldId="273"/>
            <ac:spMk id="20" creationId="{E0D60C20-DE86-4EFE-BF37-3A4F68AE2A8A}"/>
          </ac:spMkLst>
        </pc:spChg>
        <pc:spChg chg="mod">
          <ac:chgData name="Delphine Brun" userId="9c562e24-e974-4b45-a3bb-b2c5f1c10046" providerId="ADAL" clId="{CF16929C-C787-4D74-A3B8-2C6899A0DACD}" dt="2022-06-24T11:39:06.269" v="125" actId="14100"/>
          <ac:spMkLst>
            <pc:docMk/>
            <pc:sldMk cId="1444622038" sldId="273"/>
            <ac:spMk id="25" creationId="{DC45EB3C-24AC-46C9-8D88-0B75E2AF3CE5}"/>
          </ac:spMkLst>
        </pc:spChg>
        <pc:spChg chg="mod">
          <ac:chgData name="Delphine Brun" userId="9c562e24-e974-4b45-a3bb-b2c5f1c10046" providerId="ADAL" clId="{CF16929C-C787-4D74-A3B8-2C6899A0DACD}" dt="2022-06-24T11:39:19.518" v="128" actId="14100"/>
          <ac:spMkLst>
            <pc:docMk/>
            <pc:sldMk cId="1444622038" sldId="273"/>
            <ac:spMk id="28" creationId="{71C9261F-9F7C-40CA-9017-5AF215596A31}"/>
          </ac:spMkLst>
        </pc:spChg>
        <pc:spChg chg="mod">
          <ac:chgData name="Delphine Brun" userId="9c562e24-e974-4b45-a3bb-b2c5f1c10046" providerId="ADAL" clId="{CF16929C-C787-4D74-A3B8-2C6899A0DACD}" dt="2022-06-24T11:39:02.897" v="124" actId="14100"/>
          <ac:spMkLst>
            <pc:docMk/>
            <pc:sldMk cId="1444622038" sldId="273"/>
            <ac:spMk id="29" creationId="{D3C3EBD0-1FD8-40AA-ABEE-63488B2B5C90}"/>
          </ac:spMkLst>
        </pc:spChg>
        <pc:picChg chg="mod">
          <ac:chgData name="Delphine Brun" userId="9c562e24-e974-4b45-a3bb-b2c5f1c10046" providerId="ADAL" clId="{CF16929C-C787-4D74-A3B8-2C6899A0DACD}" dt="2022-06-24T11:41:30.131" v="170" actId="1076"/>
          <ac:picMkLst>
            <pc:docMk/>
            <pc:sldMk cId="1444622038" sldId="273"/>
            <ac:picMk id="12" creationId="{6FD7B7C3-46CD-48D8-AFFA-C97A67B084A7}"/>
          </ac:picMkLst>
        </pc:picChg>
        <pc:picChg chg="mod">
          <ac:chgData name="Delphine Brun" userId="9c562e24-e974-4b45-a3bb-b2c5f1c10046" providerId="ADAL" clId="{CF16929C-C787-4D74-A3B8-2C6899A0DACD}" dt="2022-06-24T11:41:23.384" v="168" actId="1076"/>
          <ac:picMkLst>
            <pc:docMk/>
            <pc:sldMk cId="1444622038" sldId="273"/>
            <ac:picMk id="15" creationId="{3718D3B6-E4F2-4B4E-A86B-6BAE3D885F84}"/>
          </ac:picMkLst>
        </pc:picChg>
        <pc:picChg chg="del mod">
          <ac:chgData name="Delphine Brun" userId="9c562e24-e974-4b45-a3bb-b2c5f1c10046" providerId="ADAL" clId="{CF16929C-C787-4D74-A3B8-2C6899A0DACD}" dt="2022-06-24T11:41:46.054" v="174" actId="21"/>
          <ac:picMkLst>
            <pc:docMk/>
            <pc:sldMk cId="1444622038" sldId="273"/>
            <ac:picMk id="19" creationId="{13BDA90C-431F-4CA6-AC8C-B2B417FCD53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M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30B8D-0F51-4C34-8347-1D49F5772E90}" type="datetimeFigureOut">
              <a:rPr lang="fr-CM" smtClean="0"/>
              <a:t>24/06/2022</a:t>
            </a:fld>
            <a:endParaRPr lang="fr-CM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M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M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M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DB170-6559-4A0F-90A9-158F86E871AC}" type="slidenum">
              <a:rPr lang="fr-CM" smtClean="0"/>
              <a:t>‹N°›</a:t>
            </a:fld>
            <a:endParaRPr lang="fr-CM"/>
          </a:p>
        </p:txBody>
      </p:sp>
    </p:spTree>
    <p:extLst>
      <p:ext uri="{BB962C8B-B14F-4D97-AF65-F5344CB8AC3E}">
        <p14:creationId xmlns:p14="http://schemas.microsoft.com/office/powerpoint/2010/main" val="2105006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244019" y="4777957"/>
            <a:ext cx="6292207" cy="4994766"/>
          </a:xfrm>
        </p:spPr>
        <p:txBody>
          <a:bodyPr/>
          <a:lstStyle/>
          <a:p>
            <a:endParaRPr lang="fr-CM" dirty="0"/>
          </a:p>
          <a:p>
            <a:endParaRPr lang="fr-CM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DB170-6559-4A0F-90A9-158F86E871AC}" type="slidenum">
              <a:rPr lang="fr-CM" smtClean="0"/>
              <a:t>1</a:t>
            </a:fld>
            <a:endParaRPr lang="fr-CM"/>
          </a:p>
        </p:txBody>
      </p:sp>
    </p:spTree>
    <p:extLst>
      <p:ext uri="{BB962C8B-B14F-4D97-AF65-F5344CB8AC3E}">
        <p14:creationId xmlns:p14="http://schemas.microsoft.com/office/powerpoint/2010/main" val="2142581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221129" y="4718149"/>
            <a:ext cx="6355417" cy="5114382"/>
          </a:xfrm>
        </p:spPr>
        <p:txBody>
          <a:bodyPr/>
          <a:lstStyle/>
          <a:p>
            <a:endParaRPr lang="fr-CM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DB170-6559-4A0F-90A9-158F86E871AC}" type="slidenum">
              <a:rPr lang="fr-CM" smtClean="0"/>
              <a:t>2</a:t>
            </a:fld>
            <a:endParaRPr lang="fr-CM"/>
          </a:p>
        </p:txBody>
      </p:sp>
    </p:spTree>
    <p:extLst>
      <p:ext uri="{BB962C8B-B14F-4D97-AF65-F5344CB8AC3E}">
        <p14:creationId xmlns:p14="http://schemas.microsoft.com/office/powerpoint/2010/main" val="173545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261449" y="4777958"/>
            <a:ext cx="6396787" cy="3909239"/>
          </a:xfrm>
        </p:spPr>
        <p:txBody>
          <a:bodyPr/>
          <a:lstStyle/>
          <a:p>
            <a:endParaRPr lang="fr-CM" dirty="0"/>
          </a:p>
          <a:p>
            <a:endParaRPr lang="fr-CM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DB170-6559-4A0F-90A9-158F86E871AC}" type="slidenum">
              <a:rPr lang="fr-CM" smtClean="0"/>
              <a:t>3</a:t>
            </a:fld>
            <a:endParaRPr lang="fr-CM"/>
          </a:p>
        </p:txBody>
      </p:sp>
    </p:spTree>
    <p:extLst>
      <p:ext uri="{BB962C8B-B14F-4D97-AF65-F5344CB8AC3E}">
        <p14:creationId xmlns:p14="http://schemas.microsoft.com/office/powerpoint/2010/main" val="3851795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296309" y="4738912"/>
            <a:ext cx="6205057" cy="4940246"/>
          </a:xfrm>
        </p:spPr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1E552-E27D-485E-BBA7-8E23B429051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6626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185640" y="4777958"/>
            <a:ext cx="6453695" cy="4922995"/>
          </a:xfrm>
        </p:spPr>
        <p:txBody>
          <a:bodyPr/>
          <a:lstStyle/>
          <a:p>
            <a:pPr>
              <a:lnSpc>
                <a:spcPct val="120000"/>
              </a:lnSpc>
            </a:pPr>
            <a:endParaRPr lang="fr-FR" sz="11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fr-FR" sz="12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fr-FR" dirty="0">
              <a:solidFill>
                <a:schemeClr val="tx2">
                  <a:lumMod val="75000"/>
                </a:schemeClr>
              </a:solidFill>
            </a:endParaRPr>
          </a:p>
          <a:p>
            <a:endParaRPr lang="fr-CM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DB170-6559-4A0F-90A9-158F86E871AC}" type="slidenum">
              <a:rPr lang="fr-CM" smtClean="0"/>
              <a:t>5</a:t>
            </a:fld>
            <a:endParaRPr lang="fr-CM"/>
          </a:p>
        </p:txBody>
      </p:sp>
    </p:spTree>
    <p:extLst>
      <p:ext uri="{BB962C8B-B14F-4D97-AF65-F5344CB8AC3E}">
        <p14:creationId xmlns:p14="http://schemas.microsoft.com/office/powerpoint/2010/main" val="2150996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133351" y="4777958"/>
            <a:ext cx="6662752" cy="4937542"/>
          </a:xfrm>
        </p:spPr>
        <p:txBody>
          <a:bodyPr/>
          <a:lstStyle/>
          <a:p>
            <a:endParaRPr lang="fr-CM" dirty="0"/>
          </a:p>
          <a:p>
            <a:endParaRPr lang="fr-CM" dirty="0"/>
          </a:p>
          <a:p>
            <a:endParaRPr lang="fr-CM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31E552-E27D-485E-BBA7-8E23B429051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325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448FF8-9286-4995-BF2E-FFD314EB1A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M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826E0D1-D58E-4AEE-AFDA-7F3D1B90DB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M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2F4203-E96E-4CDB-849A-3B02169E3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B284-65A4-4069-A229-376F1CE83C43}" type="datetimeFigureOut">
              <a:rPr lang="fr-CM" smtClean="0"/>
              <a:t>24/06/2022</a:t>
            </a:fld>
            <a:endParaRPr lang="fr-CM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F8CA6D-D59A-4527-A3C9-A58B3BD6D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M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53BC06-7DC3-4FF7-9E67-83AD4504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B1424-75A7-472D-859C-599AE8D1950E}" type="slidenum">
              <a:rPr lang="fr-CM" smtClean="0"/>
              <a:t>‹N°›</a:t>
            </a:fld>
            <a:endParaRPr lang="fr-CM"/>
          </a:p>
        </p:txBody>
      </p:sp>
    </p:spTree>
    <p:extLst>
      <p:ext uri="{BB962C8B-B14F-4D97-AF65-F5344CB8AC3E}">
        <p14:creationId xmlns:p14="http://schemas.microsoft.com/office/powerpoint/2010/main" val="3581147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63B04B-890D-438C-8842-3A3C9F7DE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M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177F9D1-4810-4049-BF68-462B36225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M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BE5D6C-0F4E-431D-90D2-A97395D2F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B284-65A4-4069-A229-376F1CE83C43}" type="datetimeFigureOut">
              <a:rPr lang="fr-CM" smtClean="0"/>
              <a:t>24/06/2022</a:t>
            </a:fld>
            <a:endParaRPr lang="fr-CM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26FC28-22FC-4B78-8DD6-3061184BF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M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E79E64-F97F-4B43-AEC4-85CB4D9F0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B1424-75A7-472D-859C-599AE8D1950E}" type="slidenum">
              <a:rPr lang="fr-CM" smtClean="0"/>
              <a:t>‹N°›</a:t>
            </a:fld>
            <a:endParaRPr lang="fr-CM"/>
          </a:p>
        </p:txBody>
      </p:sp>
    </p:spTree>
    <p:extLst>
      <p:ext uri="{BB962C8B-B14F-4D97-AF65-F5344CB8AC3E}">
        <p14:creationId xmlns:p14="http://schemas.microsoft.com/office/powerpoint/2010/main" val="3431391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96D6CB3-234B-4D88-98D1-5A987D25ED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M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CEC10AE-B3B3-47D3-90A1-C5FAED8C6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M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FFBEC9-04CE-4185-B744-711B1B6DA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B284-65A4-4069-A229-376F1CE83C43}" type="datetimeFigureOut">
              <a:rPr lang="fr-CM" smtClean="0"/>
              <a:t>24/06/2022</a:t>
            </a:fld>
            <a:endParaRPr lang="fr-CM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F9CCA8-5A0D-4EE5-9AC2-992A758C2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M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9FD001-D894-4405-9418-EB1DB204E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B1424-75A7-472D-859C-599AE8D1950E}" type="slidenum">
              <a:rPr lang="fr-CM" smtClean="0"/>
              <a:t>‹N°›</a:t>
            </a:fld>
            <a:endParaRPr lang="fr-CM"/>
          </a:p>
        </p:txBody>
      </p:sp>
    </p:spTree>
    <p:extLst>
      <p:ext uri="{BB962C8B-B14F-4D97-AF65-F5344CB8AC3E}">
        <p14:creationId xmlns:p14="http://schemas.microsoft.com/office/powerpoint/2010/main" val="2675386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C5FE-1A43-4876-86FF-AC0F7E67F23E}" type="datetimeFigureOut">
              <a:rPr lang="fr-FR" smtClean="0"/>
              <a:t>24/06/2022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CA58-7E7F-44A0-B76F-5507366F9B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9967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C5FE-1A43-4876-86FF-AC0F7E67F23E}" type="datetimeFigureOut">
              <a:rPr lang="fr-FR" smtClean="0"/>
              <a:t>24/06/2022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CA58-7E7F-44A0-B76F-5507366F9B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7163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C5FE-1A43-4876-86FF-AC0F7E67F23E}" type="datetimeFigureOut">
              <a:rPr lang="fr-FR" smtClean="0"/>
              <a:t>24/06/2022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CA58-7E7F-44A0-B76F-5507366F9B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6387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C5FE-1A43-4876-86FF-AC0F7E67F23E}" type="datetimeFigureOut">
              <a:rPr lang="fr-FR" smtClean="0"/>
              <a:t>24/06/2022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CA58-7E7F-44A0-B76F-5507366F9B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6502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C5FE-1A43-4876-86FF-AC0F7E67F23E}" type="datetimeFigureOut">
              <a:rPr lang="fr-FR" smtClean="0"/>
              <a:t>24/06/2022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CA58-7E7F-44A0-B76F-5507366F9B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054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C5FE-1A43-4876-86FF-AC0F7E67F23E}" type="datetimeFigureOut">
              <a:rPr lang="fr-FR" smtClean="0"/>
              <a:t>24/06/2022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CA58-7E7F-44A0-B76F-5507366F9B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134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C5FE-1A43-4876-86FF-AC0F7E67F23E}" type="datetimeFigureOut">
              <a:rPr lang="fr-FR" smtClean="0"/>
              <a:t>24/06/2022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CA58-7E7F-44A0-B76F-5507366F9B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7586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C5FE-1A43-4876-86FF-AC0F7E67F23E}" type="datetimeFigureOut">
              <a:rPr lang="fr-FR" smtClean="0"/>
              <a:t>24/06/2022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CA58-7E7F-44A0-B76F-5507366F9B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3306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38AB0F-4B6F-4C28-A151-82B25599F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M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1B8D20-CB41-4FE3-AA0A-C8263EBF5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M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60CFC5-9A7C-4EA6-B23E-BCB4D425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B284-65A4-4069-A229-376F1CE83C43}" type="datetimeFigureOut">
              <a:rPr lang="fr-CM" smtClean="0"/>
              <a:t>24/06/2022</a:t>
            </a:fld>
            <a:endParaRPr lang="fr-CM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9F09DF-EBE2-4F2F-982A-395A98E83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M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F7A215-8118-46C2-9EA0-3FDD160BD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B1424-75A7-472D-859C-599AE8D1950E}" type="slidenum">
              <a:rPr lang="fr-CM" smtClean="0"/>
              <a:t>‹N°›</a:t>
            </a:fld>
            <a:endParaRPr lang="fr-CM"/>
          </a:p>
        </p:txBody>
      </p:sp>
    </p:spTree>
    <p:extLst>
      <p:ext uri="{BB962C8B-B14F-4D97-AF65-F5344CB8AC3E}">
        <p14:creationId xmlns:p14="http://schemas.microsoft.com/office/powerpoint/2010/main" val="3413328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C5FE-1A43-4876-86FF-AC0F7E67F23E}" type="datetimeFigureOut">
              <a:rPr lang="fr-FR" smtClean="0"/>
              <a:t>24/06/2022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CA58-7E7F-44A0-B76F-5507366F9B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2999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C5FE-1A43-4876-86FF-AC0F7E67F23E}" type="datetimeFigureOut">
              <a:rPr lang="fr-FR" smtClean="0"/>
              <a:t>24/06/2022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CA58-7E7F-44A0-B76F-5507366F9B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08908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AC5FE-1A43-4876-86FF-AC0F7E67F23E}" type="datetimeFigureOut">
              <a:rPr lang="fr-FR" smtClean="0"/>
              <a:t>24/06/2022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CA58-7E7F-44A0-B76F-5507366F9B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315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19000B-9D4A-4C1A-85A8-AE9AC43D6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M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A0623BE-DF5E-4AE8-9881-8D4A28C13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FF8367-2B50-4524-AE29-1115C7411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B284-65A4-4069-A229-376F1CE83C43}" type="datetimeFigureOut">
              <a:rPr lang="fr-CM" smtClean="0"/>
              <a:t>24/06/2022</a:t>
            </a:fld>
            <a:endParaRPr lang="fr-CM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776D3D-6023-4BAD-88D4-234457C51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M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C96C2B-9E8B-4B49-A0D7-71C96EA7F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B1424-75A7-472D-859C-599AE8D1950E}" type="slidenum">
              <a:rPr lang="fr-CM" smtClean="0"/>
              <a:t>‹N°›</a:t>
            </a:fld>
            <a:endParaRPr lang="fr-CM"/>
          </a:p>
        </p:txBody>
      </p:sp>
    </p:spTree>
    <p:extLst>
      <p:ext uri="{BB962C8B-B14F-4D97-AF65-F5344CB8AC3E}">
        <p14:creationId xmlns:p14="http://schemas.microsoft.com/office/powerpoint/2010/main" val="140794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78BB9-0A30-416D-BD91-ECA66FA0C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M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7D4C1D-30BA-40D1-A67B-89EF180173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M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B20408B-72C2-45B1-B2A8-A0C3606532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M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1D4E098-87BE-46BF-B39B-47C848DDA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B284-65A4-4069-A229-376F1CE83C43}" type="datetimeFigureOut">
              <a:rPr lang="fr-CM" smtClean="0"/>
              <a:t>24/06/2022</a:t>
            </a:fld>
            <a:endParaRPr lang="fr-CM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C9740BE-B185-4E8A-B834-430DB025D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M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F785D79-5C5F-4900-9FB6-E03906E64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B1424-75A7-472D-859C-599AE8D1950E}" type="slidenum">
              <a:rPr lang="fr-CM" smtClean="0"/>
              <a:t>‹N°›</a:t>
            </a:fld>
            <a:endParaRPr lang="fr-CM"/>
          </a:p>
        </p:txBody>
      </p:sp>
    </p:spTree>
    <p:extLst>
      <p:ext uri="{BB962C8B-B14F-4D97-AF65-F5344CB8AC3E}">
        <p14:creationId xmlns:p14="http://schemas.microsoft.com/office/powerpoint/2010/main" val="2474497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2C8DFC-F75C-4CC0-B3B9-478C28B14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M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F60786C-A152-46D5-96F2-B190F8614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B7E1EB8-2DE5-456F-9C8F-067468F33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M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F9C2DF4-A4CA-4555-80CA-8FFAD24280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24A811C-4326-4901-925F-CAFBF65D68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M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D843624-C405-4878-B031-7EE505883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B284-65A4-4069-A229-376F1CE83C43}" type="datetimeFigureOut">
              <a:rPr lang="fr-CM" smtClean="0"/>
              <a:t>24/06/2022</a:t>
            </a:fld>
            <a:endParaRPr lang="fr-CM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2ED256A-E654-48F3-AC41-3C08E185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M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408B0B7-0684-4502-BEEF-3E41A7967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B1424-75A7-472D-859C-599AE8D1950E}" type="slidenum">
              <a:rPr lang="fr-CM" smtClean="0"/>
              <a:t>‹N°›</a:t>
            </a:fld>
            <a:endParaRPr lang="fr-CM"/>
          </a:p>
        </p:txBody>
      </p:sp>
    </p:spTree>
    <p:extLst>
      <p:ext uri="{BB962C8B-B14F-4D97-AF65-F5344CB8AC3E}">
        <p14:creationId xmlns:p14="http://schemas.microsoft.com/office/powerpoint/2010/main" val="2971710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B335F2-7840-4203-826A-A0D5B1CAF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M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49592CA-7EED-4FF0-9BF7-005CBC9DB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B284-65A4-4069-A229-376F1CE83C43}" type="datetimeFigureOut">
              <a:rPr lang="fr-CM" smtClean="0"/>
              <a:t>24/06/2022</a:t>
            </a:fld>
            <a:endParaRPr lang="fr-CM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547A8D1-7CF9-4738-8015-DFB666175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M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9F55D82-6D6C-4187-8B99-66466CAA8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B1424-75A7-472D-859C-599AE8D1950E}" type="slidenum">
              <a:rPr lang="fr-CM" smtClean="0"/>
              <a:t>‹N°›</a:t>
            </a:fld>
            <a:endParaRPr lang="fr-CM"/>
          </a:p>
        </p:txBody>
      </p:sp>
    </p:spTree>
    <p:extLst>
      <p:ext uri="{BB962C8B-B14F-4D97-AF65-F5344CB8AC3E}">
        <p14:creationId xmlns:p14="http://schemas.microsoft.com/office/powerpoint/2010/main" val="705018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653A599-DFCF-431F-8989-80A9DE2D5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B284-65A4-4069-A229-376F1CE83C43}" type="datetimeFigureOut">
              <a:rPr lang="fr-CM" smtClean="0"/>
              <a:t>24/06/2022</a:t>
            </a:fld>
            <a:endParaRPr lang="fr-CM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1D6CFF3-7357-47EF-BB45-1599B7D27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M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857F06-5B80-4991-8A23-501F5D524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B1424-75A7-472D-859C-599AE8D1950E}" type="slidenum">
              <a:rPr lang="fr-CM" smtClean="0"/>
              <a:t>‹N°›</a:t>
            </a:fld>
            <a:endParaRPr lang="fr-CM"/>
          </a:p>
        </p:txBody>
      </p:sp>
    </p:spTree>
    <p:extLst>
      <p:ext uri="{BB962C8B-B14F-4D97-AF65-F5344CB8AC3E}">
        <p14:creationId xmlns:p14="http://schemas.microsoft.com/office/powerpoint/2010/main" val="1257202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A93FAB-9825-414A-86E2-930C6D01E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M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50243E-2786-4EA6-A330-ED1918873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M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4C67468-81A8-4F49-9B54-28B82EBD7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784FDEE-ACDC-4F09-8E04-555A969F1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B284-65A4-4069-A229-376F1CE83C43}" type="datetimeFigureOut">
              <a:rPr lang="fr-CM" smtClean="0"/>
              <a:t>24/06/2022</a:t>
            </a:fld>
            <a:endParaRPr lang="fr-CM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48EF099-4B73-4629-8B2E-0B3C123DE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M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7338452-3115-4098-90A7-2FD1CD838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B1424-75A7-472D-859C-599AE8D1950E}" type="slidenum">
              <a:rPr lang="fr-CM" smtClean="0"/>
              <a:t>‹N°›</a:t>
            </a:fld>
            <a:endParaRPr lang="fr-CM"/>
          </a:p>
        </p:txBody>
      </p:sp>
    </p:spTree>
    <p:extLst>
      <p:ext uri="{BB962C8B-B14F-4D97-AF65-F5344CB8AC3E}">
        <p14:creationId xmlns:p14="http://schemas.microsoft.com/office/powerpoint/2010/main" val="1726295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375776-4090-48FC-A7E8-29846106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M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23B0D0F-B7E8-4324-B6CF-39DCC1F3AB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M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97EF0BE-81C5-4C06-92C6-E749BDC6C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1A92303-2773-46AC-970F-E0E49BFA4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B284-65A4-4069-A229-376F1CE83C43}" type="datetimeFigureOut">
              <a:rPr lang="fr-CM" smtClean="0"/>
              <a:t>24/06/2022</a:t>
            </a:fld>
            <a:endParaRPr lang="fr-CM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6E81CF6-9B94-45B1-8F73-46287A3D6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M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088A6D0-8CE4-4675-A93D-770783374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B1424-75A7-472D-859C-599AE8D1950E}" type="slidenum">
              <a:rPr lang="fr-CM" smtClean="0"/>
              <a:t>‹N°›</a:t>
            </a:fld>
            <a:endParaRPr lang="fr-CM"/>
          </a:p>
        </p:txBody>
      </p:sp>
    </p:spTree>
    <p:extLst>
      <p:ext uri="{BB962C8B-B14F-4D97-AF65-F5344CB8AC3E}">
        <p14:creationId xmlns:p14="http://schemas.microsoft.com/office/powerpoint/2010/main" val="115283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97C6627-EDA6-43D5-9C98-81B749F7C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M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03E4CB-63EE-438D-A722-BBAD0BECD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M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25CDBC-3135-4822-8E42-40B6E27662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7B284-65A4-4069-A229-376F1CE83C43}" type="datetimeFigureOut">
              <a:rPr lang="fr-CM" smtClean="0"/>
              <a:t>24/06/2022</a:t>
            </a:fld>
            <a:endParaRPr lang="fr-CM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0C90A6-1E82-4ADB-811B-39B61B8B8B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M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9AD132-0EBA-4846-AA6D-85109B40A3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B1424-75A7-472D-859C-599AE8D1950E}" type="slidenum">
              <a:rPr lang="fr-CM" smtClean="0"/>
              <a:t>‹N°›</a:t>
            </a:fld>
            <a:endParaRPr lang="fr-CM"/>
          </a:p>
        </p:txBody>
      </p:sp>
    </p:spTree>
    <p:extLst>
      <p:ext uri="{BB962C8B-B14F-4D97-AF65-F5344CB8AC3E}">
        <p14:creationId xmlns:p14="http://schemas.microsoft.com/office/powerpoint/2010/main" val="144892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AC5FE-1A43-4876-86FF-AC0F7E67F23E}" type="datetimeFigureOut">
              <a:rPr lang="fr-FR" smtClean="0"/>
              <a:t>24/06/2022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CCA58-7E7F-44A0-B76F-5507366F9B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736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2FD38D4-0A83-48C7-92AB-A62BFA2392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900" y="914400"/>
            <a:ext cx="4779761" cy="3692762"/>
          </a:xfrm>
        </p:spPr>
        <p:txBody>
          <a:bodyPr anchor="b">
            <a:normAutofit fontScale="90000"/>
          </a:bodyPr>
          <a:lstStyle/>
          <a:p>
            <a:pPr algn="l"/>
            <a:br>
              <a:rPr lang="fr-FR" sz="2300" b="1" dirty="0"/>
            </a:br>
            <a:br>
              <a:rPr lang="fr-FR" sz="2300" b="1" dirty="0"/>
            </a:br>
            <a:br>
              <a:rPr lang="fr-FR" sz="2300" b="1" dirty="0"/>
            </a:br>
            <a:r>
              <a:rPr lang="en-US" sz="4000" b="1" dirty="0">
                <a:solidFill>
                  <a:srgbClr val="DA4908"/>
                </a:solidFill>
              </a:rPr>
              <a:t>Cameroon’s North West and South West protection crisis</a:t>
            </a:r>
            <a:br>
              <a:rPr lang="fr-FR" sz="4400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fr-FR" sz="23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7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Why addressing the needs of adolescent boys and men affected by crises is beneficial to women and society at large</a:t>
            </a:r>
            <a:br>
              <a:rPr lang="fr-FR" sz="2700" b="1" dirty="0"/>
            </a:br>
            <a:endParaRPr lang="fr-CM" sz="27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E86A294-957C-41CB-84F6-1E4AFB85B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3"/>
            <a:ext cx="4023359" cy="582049"/>
          </a:xfrm>
        </p:spPr>
        <p:txBody>
          <a:bodyPr>
            <a:normAutofit/>
          </a:bodyPr>
          <a:lstStyle/>
          <a:p>
            <a:pPr algn="l"/>
            <a:r>
              <a:rPr lang="fr-FR" sz="1600" dirty="0"/>
              <a:t>Delphine Brun, Inter-Agency GenCap </a:t>
            </a:r>
            <a:r>
              <a:rPr lang="fr-FR" sz="1600" dirty="0" err="1"/>
              <a:t>advisor</a:t>
            </a:r>
            <a:endParaRPr lang="fr-FR" sz="16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A3DB4283-CEEB-485D-831F-A333EAE7BE0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848" y="5655090"/>
            <a:ext cx="956932" cy="81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Une image contenant personne, homme, extérieur, vert&#10;&#10;Description générée automatiquement">
            <a:extLst>
              <a:ext uri="{FF2B5EF4-FFF2-40B4-BE49-F238E27FC236}">
                <a16:creationId xmlns:a16="http://schemas.microsoft.com/office/drawing/2014/main" id="{92609CB1-0A78-4376-B269-753F7D99F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638" y="1457118"/>
            <a:ext cx="6374321" cy="424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77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570727E-FD85-408D-A0EF-F1857B5CD1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63" b="3"/>
          <a:stretch/>
        </p:blipFill>
        <p:spPr>
          <a:xfrm>
            <a:off x="20" y="-5"/>
            <a:ext cx="3008356" cy="3236976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AA5D9F4D-8478-4364-9713-947B6D50F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36971"/>
            <a:ext cx="6062472" cy="32534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D382A80-D911-457A-8119-2C8EA49F3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20" y="3118947"/>
            <a:ext cx="5807203" cy="313729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sz="2500" dirty="0"/>
            </a:br>
            <a:br>
              <a:rPr lang="en-US" sz="2500" dirty="0"/>
            </a:br>
            <a:br>
              <a:rPr lang="en-US" sz="2500" dirty="0"/>
            </a:br>
            <a:br>
              <a:rPr lang="en-US" sz="2500" dirty="0"/>
            </a:br>
            <a:br>
              <a:rPr lang="en-US" sz="2500" dirty="0"/>
            </a:br>
            <a:br>
              <a:rPr lang="en-US" sz="2500" dirty="0"/>
            </a:br>
            <a:br>
              <a:rPr lang="en-US" sz="2500" dirty="0"/>
            </a:br>
            <a:br>
              <a:rPr lang="en-US" sz="3100" b="1" dirty="0">
                <a:solidFill>
                  <a:schemeClr val="accent2">
                    <a:lumMod val="50000"/>
                  </a:schemeClr>
                </a:solidFill>
                <a:latin typeface="Agency FB" panose="020B0503020202020204" pitchFamily="34" charset="0"/>
              </a:rPr>
            </a:br>
            <a:r>
              <a:rPr lang="en-US" sz="3100" b="1" dirty="0">
                <a:solidFill>
                  <a:schemeClr val="accent2">
                    <a:lumMod val="50000"/>
                  </a:schemeClr>
                </a:solidFill>
                <a:latin typeface="Agency FB" panose="020B0503020202020204" pitchFamily="34" charset="0"/>
              </a:rPr>
              <a:t>						=</a:t>
            </a:r>
            <a:br>
              <a:rPr lang="en-US" sz="3100" kern="1200" dirty="0">
                <a:solidFill>
                  <a:srgbClr val="002060"/>
                </a:solidFill>
                <a:latin typeface="Agency FB" panose="020B0503020202020204" pitchFamily="34" charset="0"/>
              </a:rPr>
            </a:br>
            <a:br>
              <a:rPr lang="en-US" sz="3100" kern="1200" dirty="0">
                <a:solidFill>
                  <a:srgbClr val="002060"/>
                </a:solidFill>
                <a:latin typeface="Agency FB" panose="020B0503020202020204" pitchFamily="34" charset="0"/>
              </a:rPr>
            </a:br>
            <a:br>
              <a:rPr lang="en-US" sz="3100" kern="1200" dirty="0">
                <a:solidFill>
                  <a:srgbClr val="002060"/>
                </a:solidFill>
                <a:latin typeface="Agency FB" panose="020B0503020202020204" pitchFamily="34" charset="0"/>
              </a:rPr>
            </a:br>
            <a:br>
              <a:rPr lang="en-US" sz="3100" kern="1200" dirty="0">
                <a:solidFill>
                  <a:srgbClr val="002060"/>
                </a:solidFill>
                <a:latin typeface="Agency FB" panose="020B0503020202020204" pitchFamily="34" charset="0"/>
              </a:rPr>
            </a:br>
            <a:r>
              <a:rPr lang="fr-FR" sz="3600" dirty="0">
                <a:solidFill>
                  <a:srgbClr val="DA4908"/>
                </a:solidFill>
                <a:latin typeface="Agency FB" panose="020B0503020202020204" pitchFamily="34" charset="0"/>
              </a:rPr>
              <a:t>14% of GBV </a:t>
            </a:r>
            <a:r>
              <a:rPr lang="fr-FR" sz="3600" dirty="0" err="1">
                <a:solidFill>
                  <a:srgbClr val="DA4908"/>
                </a:solidFill>
                <a:latin typeface="Agency FB" panose="020B0503020202020204" pitchFamily="34" charset="0"/>
              </a:rPr>
              <a:t>survivors</a:t>
            </a:r>
            <a:r>
              <a:rPr lang="fr-FR" sz="3600" dirty="0">
                <a:solidFill>
                  <a:srgbClr val="DA4908"/>
                </a:solidFill>
                <a:latin typeface="Agency FB" panose="020B0503020202020204" pitchFamily="34" charset="0"/>
              </a:rPr>
              <a:t>  are men and boys</a:t>
            </a:r>
            <a:br>
              <a:rPr lang="fr-FR" sz="2700" dirty="0">
                <a:solidFill>
                  <a:srgbClr val="002060"/>
                </a:solidFill>
                <a:latin typeface="Agency FB" panose="020B0503020202020204" pitchFamily="34" charset="0"/>
              </a:rPr>
            </a:br>
            <a:br>
              <a:rPr lang="en-US" sz="2500" kern="1200" dirty="0">
                <a:latin typeface="+mj-lt"/>
                <a:ea typeface="+mj-ea"/>
                <a:cs typeface="+mj-cs"/>
              </a:rPr>
            </a:br>
            <a:br>
              <a:rPr lang="en-US" sz="2500" kern="1200" dirty="0">
                <a:latin typeface="+mj-lt"/>
                <a:ea typeface="+mj-ea"/>
                <a:cs typeface="+mj-cs"/>
              </a:rPr>
            </a:br>
            <a:br>
              <a:rPr lang="en-US" sz="2500" kern="1200" dirty="0">
                <a:latin typeface="+mj-lt"/>
                <a:ea typeface="+mj-ea"/>
                <a:cs typeface="+mj-cs"/>
              </a:rPr>
            </a:br>
            <a:br>
              <a:rPr lang="fr-CM" sz="2800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25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B5A76AA-CD73-4544-8E32-38765192C0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63" r="13508" b="4"/>
          <a:stretch/>
        </p:blipFill>
        <p:spPr>
          <a:xfrm>
            <a:off x="3060132" y="10"/>
            <a:ext cx="3008376" cy="3236966"/>
          </a:xfrm>
          <a:prstGeom prst="rect">
            <a:avLst/>
          </a:prstGeom>
        </p:spPr>
      </p:pic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96612A9-C1DD-4D62-AF4E-F83BCE36FB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04" r="4170" b="2"/>
          <a:stretch/>
        </p:blipFill>
        <p:spPr>
          <a:xfrm>
            <a:off x="6126191" y="-1"/>
            <a:ext cx="3008376" cy="32369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7A3EF67-B77D-44C4-B1F6-BF5CE00CDA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68" r="6" b="6"/>
          <a:stretch/>
        </p:blipFill>
        <p:spPr>
          <a:xfrm>
            <a:off x="9183624" y="10"/>
            <a:ext cx="3008376" cy="3236966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09680270-98BE-4097-8355-7244C9777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4197096"/>
            <a:ext cx="242107" cy="1340860"/>
            <a:chOff x="56167" y="899960"/>
            <a:chExt cx="242107" cy="1340860"/>
          </a:xfrm>
        </p:grpSpPr>
        <p:sp>
          <p:nvSpPr>
            <p:cNvPr id="60" name="Rectangle 2">
              <a:extLst>
                <a:ext uri="{FF2B5EF4-FFF2-40B4-BE49-F238E27FC236}">
                  <a16:creationId xmlns:a16="http://schemas.microsoft.com/office/drawing/2014/main" id="{F0FC7114-19C9-443F-AFE4-309BE7DF4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59">
              <a:extLst>
                <a:ext uri="{FF2B5EF4-FFF2-40B4-BE49-F238E27FC236}">
                  <a16:creationId xmlns:a16="http://schemas.microsoft.com/office/drawing/2014/main" id="{4EB0FD83-542F-4027-95A6-0A367F183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2">
              <a:extLst>
                <a:ext uri="{FF2B5EF4-FFF2-40B4-BE49-F238E27FC236}">
                  <a16:creationId xmlns:a16="http://schemas.microsoft.com/office/drawing/2014/main" id="{65610A25-02A1-43E0-80F6-AEDD22C74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59">
              <a:extLst>
                <a:ext uri="{FF2B5EF4-FFF2-40B4-BE49-F238E27FC236}">
                  <a16:creationId xmlns:a16="http://schemas.microsoft.com/office/drawing/2014/main" id="{60F4EA07-FEDD-4621-A225-0EB15E69F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2">
              <a:extLst>
                <a:ext uri="{FF2B5EF4-FFF2-40B4-BE49-F238E27FC236}">
                  <a16:creationId xmlns:a16="http://schemas.microsoft.com/office/drawing/2014/main" id="{8E368E1C-205F-4C50-8826-5A5C7A541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59">
              <a:extLst>
                <a:ext uri="{FF2B5EF4-FFF2-40B4-BE49-F238E27FC236}">
                  <a16:creationId xmlns:a16="http://schemas.microsoft.com/office/drawing/2014/main" id="{8634CA5A-173A-45DA-AC12-3D2D50241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2">
              <a:extLst>
                <a:ext uri="{FF2B5EF4-FFF2-40B4-BE49-F238E27FC236}">
                  <a16:creationId xmlns:a16="http://schemas.microsoft.com/office/drawing/2014/main" id="{3BC10957-D2BC-4124-B3D2-1D10C2039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59">
              <a:extLst>
                <a:ext uri="{FF2B5EF4-FFF2-40B4-BE49-F238E27FC236}">
                  <a16:creationId xmlns:a16="http://schemas.microsoft.com/office/drawing/2014/main" id="{C026ECC1-17A8-4C8B-99F1-3A452AE68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2">
              <a:extLst>
                <a:ext uri="{FF2B5EF4-FFF2-40B4-BE49-F238E27FC236}">
                  <a16:creationId xmlns:a16="http://schemas.microsoft.com/office/drawing/2014/main" id="{0F8F5206-9FB5-4DD3-B894-6D437F405E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59">
              <a:extLst>
                <a:ext uri="{FF2B5EF4-FFF2-40B4-BE49-F238E27FC236}">
                  <a16:creationId xmlns:a16="http://schemas.microsoft.com/office/drawing/2014/main" id="{79698BD0-CAEC-49FF-A2FF-6FF1431F2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2">
              <a:extLst>
                <a:ext uri="{FF2B5EF4-FFF2-40B4-BE49-F238E27FC236}">
                  <a16:creationId xmlns:a16="http://schemas.microsoft.com/office/drawing/2014/main" id="{954073F6-B439-481E-A507-F8AF47C6B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59">
              <a:extLst>
                <a:ext uri="{FF2B5EF4-FFF2-40B4-BE49-F238E27FC236}">
                  <a16:creationId xmlns:a16="http://schemas.microsoft.com/office/drawing/2014/main" id="{76773632-1309-4C2F-8DA7-055C62899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2">
              <a:extLst>
                <a:ext uri="{FF2B5EF4-FFF2-40B4-BE49-F238E27FC236}">
                  <a16:creationId xmlns:a16="http://schemas.microsoft.com/office/drawing/2014/main" id="{CDA79C99-21F8-4C41-9BBE-52E407AC7E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59">
              <a:extLst>
                <a:ext uri="{FF2B5EF4-FFF2-40B4-BE49-F238E27FC236}">
                  <a16:creationId xmlns:a16="http://schemas.microsoft.com/office/drawing/2014/main" id="{B7CC0B44-6647-42EF-BD38-1E485D61C8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2">
              <a:extLst>
                <a:ext uri="{FF2B5EF4-FFF2-40B4-BE49-F238E27FC236}">
                  <a16:creationId xmlns:a16="http://schemas.microsoft.com/office/drawing/2014/main" id="{FA85E368-6110-4888-AC50-F096D85724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59">
              <a:extLst>
                <a:ext uri="{FF2B5EF4-FFF2-40B4-BE49-F238E27FC236}">
                  <a16:creationId xmlns:a16="http://schemas.microsoft.com/office/drawing/2014/main" id="{F9BA00F3-E7AD-4EE1-8A8C-B831253CA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2">
              <a:extLst>
                <a:ext uri="{FF2B5EF4-FFF2-40B4-BE49-F238E27FC236}">
                  <a16:creationId xmlns:a16="http://schemas.microsoft.com/office/drawing/2014/main" id="{546A5EDD-4FA4-4F2B-A1A1-7463C0A86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59">
              <a:extLst>
                <a:ext uri="{FF2B5EF4-FFF2-40B4-BE49-F238E27FC236}">
                  <a16:creationId xmlns:a16="http://schemas.microsoft.com/office/drawing/2014/main" id="{9B3FABD5-417E-4564-8E78-921562DBF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2">
              <a:extLst>
                <a:ext uri="{FF2B5EF4-FFF2-40B4-BE49-F238E27FC236}">
                  <a16:creationId xmlns:a16="http://schemas.microsoft.com/office/drawing/2014/main" id="{5107A279-1DA2-4DB1-A851-54568C63C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59">
              <a:extLst>
                <a:ext uri="{FF2B5EF4-FFF2-40B4-BE49-F238E27FC236}">
                  <a16:creationId xmlns:a16="http://schemas.microsoft.com/office/drawing/2014/main" id="{3F1471CE-AAEF-4EBD-BA93-5005400A8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14DDEC-43BF-4097-90A6-B3CCBB5F90BE}"/>
              </a:ext>
            </a:extLst>
          </p:cNvPr>
          <p:cNvSpPr/>
          <p:nvPr/>
        </p:nvSpPr>
        <p:spPr>
          <a:xfrm>
            <a:off x="6597748" y="3384450"/>
            <a:ext cx="5355205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gency FB" panose="020B0503020202020204" pitchFamily="34" charset="0"/>
              </a:rPr>
              <a:t>Catched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gency FB" panose="020B0503020202020204" pitchFamily="34" charset="0"/>
              </a:rPr>
              <a:t> in a pincer movement</a:t>
            </a:r>
            <a:endParaRPr lang="fr-FR" sz="2400" b="1" dirty="0">
              <a:solidFill>
                <a:schemeClr val="accent2">
                  <a:lumMod val="50000"/>
                </a:schemeClr>
              </a:solidFill>
              <a:latin typeface="Agency FB" panose="020B0503020202020204" pitchFamily="34" charset="0"/>
            </a:endParaRPr>
          </a:p>
          <a:p>
            <a:endParaRPr lang="fr-FR" sz="900" b="1" dirty="0">
              <a:solidFill>
                <a:schemeClr val="accent2">
                  <a:lumMod val="50000"/>
                </a:schemeClr>
              </a:solidFill>
              <a:latin typeface="Agency FB" panose="020B0503020202020204" pitchFamily="34" charset="0"/>
            </a:endParaRPr>
          </a:p>
          <a:p>
            <a:r>
              <a:rPr lang="fr-FR" sz="3200" i="1" dirty="0">
                <a:solidFill>
                  <a:srgbClr val="002060"/>
                </a:solidFill>
              </a:rPr>
              <a:t>« </a:t>
            </a:r>
            <a:r>
              <a:rPr lang="fr-FR" sz="3200" i="1" dirty="0" err="1">
                <a:solidFill>
                  <a:srgbClr val="002060"/>
                </a:solidFill>
              </a:rPr>
              <a:t>Taking</a:t>
            </a:r>
            <a:r>
              <a:rPr lang="fr-FR" sz="3200" i="1" dirty="0">
                <a:solidFill>
                  <a:srgbClr val="002060"/>
                </a:solidFill>
              </a:rPr>
              <a:t> a neutral stand impossible. </a:t>
            </a:r>
          </a:p>
          <a:p>
            <a:r>
              <a:rPr lang="fr-CM" sz="3200" i="1" dirty="0">
                <a:solidFill>
                  <a:srgbClr val="002060"/>
                </a:solidFill>
              </a:rPr>
              <a:t>There </a:t>
            </a:r>
            <a:r>
              <a:rPr lang="fr-CM" sz="3200" i="1" dirty="0" err="1">
                <a:solidFill>
                  <a:srgbClr val="002060"/>
                </a:solidFill>
              </a:rPr>
              <a:t>is</a:t>
            </a:r>
            <a:r>
              <a:rPr lang="fr-CM" sz="3200" i="1" dirty="0">
                <a:solidFill>
                  <a:srgbClr val="002060"/>
                </a:solidFill>
              </a:rPr>
              <a:t> no </a:t>
            </a:r>
            <a:r>
              <a:rPr lang="fr-CM" sz="3200" i="1" dirty="0" err="1">
                <a:solidFill>
                  <a:srgbClr val="002060"/>
                </a:solidFill>
              </a:rPr>
              <a:t>safe</a:t>
            </a:r>
            <a:r>
              <a:rPr lang="fr-CM" sz="3200" i="1" dirty="0">
                <a:solidFill>
                  <a:srgbClr val="002060"/>
                </a:solidFill>
              </a:rPr>
              <a:t> position </a:t>
            </a:r>
            <a:r>
              <a:rPr lang="fr-CM" sz="3200" i="1" dirty="0" err="1">
                <a:solidFill>
                  <a:srgbClr val="002060"/>
                </a:solidFill>
              </a:rPr>
              <a:t>you</a:t>
            </a:r>
            <a:r>
              <a:rPr lang="fr-CM" sz="3200" i="1" dirty="0">
                <a:solidFill>
                  <a:srgbClr val="002060"/>
                </a:solidFill>
              </a:rPr>
              <a:t> can </a:t>
            </a:r>
            <a:r>
              <a:rPr lang="fr-CM" sz="3200" i="1" dirty="0" err="1">
                <a:solidFill>
                  <a:srgbClr val="002060"/>
                </a:solidFill>
              </a:rPr>
              <a:t>adopt</a:t>
            </a:r>
            <a:r>
              <a:rPr lang="fr-FR" sz="3200" i="1" dirty="0">
                <a:solidFill>
                  <a:srgbClr val="002060"/>
                </a:solidFill>
              </a:rPr>
              <a:t>. »</a:t>
            </a:r>
          </a:p>
          <a:p>
            <a:r>
              <a:rPr lang="fr-FR" sz="1600" i="1" dirty="0">
                <a:solidFill>
                  <a:srgbClr val="002060"/>
                </a:solidFill>
              </a:rPr>
              <a:t>Firmin, IDP, 24 years </a:t>
            </a:r>
            <a:r>
              <a:rPr lang="fr-FR" sz="1600" i="1" dirty="0" err="1">
                <a:solidFill>
                  <a:srgbClr val="002060"/>
                </a:solidFill>
              </a:rPr>
              <a:t>old</a:t>
            </a:r>
            <a:endParaRPr lang="fr-FR" sz="1600" i="1" dirty="0">
              <a:solidFill>
                <a:srgbClr val="00206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E18C15-579F-46E8-B294-E6B825C8CAA2}"/>
              </a:ext>
            </a:extLst>
          </p:cNvPr>
          <p:cNvSpPr/>
          <p:nvPr/>
        </p:nvSpPr>
        <p:spPr>
          <a:xfrm>
            <a:off x="3627156" y="3758823"/>
            <a:ext cx="1723471" cy="182472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9 </a:t>
            </a:r>
            <a:r>
              <a:rPr lang="fr-FR" dirty="0" err="1"/>
              <a:t>victims</a:t>
            </a:r>
            <a:r>
              <a:rPr lang="fr-FR" dirty="0"/>
              <a:t> out of 10 are men and boys</a:t>
            </a:r>
            <a:endParaRPr lang="fr-CM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5B8FAF-868A-473A-8F8D-A383F35634D3}"/>
              </a:ext>
            </a:extLst>
          </p:cNvPr>
          <p:cNvSpPr/>
          <p:nvPr/>
        </p:nvSpPr>
        <p:spPr>
          <a:xfrm>
            <a:off x="358897" y="3750595"/>
            <a:ext cx="3268259" cy="182472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gency FB" panose="020B0503020202020204" pitchFamily="34" charset="0"/>
              </a:rPr>
              <a:t>Arbitrary arrests, beating, illegal detention, torture, abduction, extra judicial killings and men missing</a:t>
            </a:r>
            <a:endParaRPr lang="fr-CM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B7A971-CA4F-4984-BFC0-8CB0265A2A72}"/>
              </a:ext>
            </a:extLst>
          </p:cNvPr>
          <p:cNvSpPr/>
          <p:nvPr/>
        </p:nvSpPr>
        <p:spPr>
          <a:xfrm>
            <a:off x="657172" y="3180781"/>
            <a:ext cx="2831616" cy="3783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gency FB" panose="020B0503020202020204" pitchFamily="34" charset="0"/>
              </a:rPr>
              <a:t>Specific threats</a:t>
            </a:r>
            <a:endParaRPr lang="fr-CM" sz="2800" dirty="0"/>
          </a:p>
        </p:txBody>
      </p:sp>
    </p:spTree>
    <p:extLst>
      <p:ext uri="{BB962C8B-B14F-4D97-AF65-F5344CB8AC3E}">
        <p14:creationId xmlns:p14="http://schemas.microsoft.com/office/powerpoint/2010/main" val="3445416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98283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Poverty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,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insecurity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 and psychosocial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costs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endParaRPr lang="fr-FR" sz="3100" i="1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33278" y="1147361"/>
            <a:ext cx="5930127" cy="2732181"/>
          </a:xfrm>
          <a:ln w="38100">
            <a:solidFill>
              <a:schemeClr val="accent1">
                <a:lumMod val="50000"/>
              </a:schemeClr>
            </a:solidFill>
          </a:ln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IE" sz="9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IE" sz="9600" i="1" dirty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en-US" sz="9600" i="1" dirty="0">
                <a:solidFill>
                  <a:schemeClr val="accent1">
                    <a:lumMod val="50000"/>
                  </a:schemeClr>
                </a:solidFill>
              </a:rPr>
              <a:t>Boys are stuck in their community. They don’t have education, and they have nowhere to go. Without a means to earn a livelihood, they are at great risk of recruitment“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4900" dirty="0" err="1">
                <a:solidFill>
                  <a:schemeClr val="accent1">
                    <a:lumMod val="50000"/>
                  </a:schemeClr>
                </a:solidFill>
              </a:rPr>
              <a:t>Director</a:t>
            </a:r>
            <a:r>
              <a:rPr lang="fr-FR" sz="4900" dirty="0">
                <a:solidFill>
                  <a:schemeClr val="accent1">
                    <a:lumMod val="50000"/>
                  </a:schemeClr>
                </a:solidFill>
              </a:rPr>
              <a:t> of a local NGO, Northwest</a:t>
            </a:r>
            <a:endParaRPr lang="en-IE" sz="4900" i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fr-FR" sz="72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dirty="0"/>
          </a:p>
        </p:txBody>
      </p:sp>
      <p:sp>
        <p:nvSpPr>
          <p:cNvPr id="8" name="Espace réservé du contenu 3"/>
          <p:cNvSpPr txBox="1">
            <a:spLocks/>
          </p:cNvSpPr>
          <p:nvPr/>
        </p:nvSpPr>
        <p:spPr>
          <a:xfrm>
            <a:off x="2414726" y="4715411"/>
            <a:ext cx="9579643" cy="1990455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 Cond Light" panose="020B0604020202020204" pitchFamily="34" charset="0"/>
              </a:rPr>
              <a:t>“I feel powerless and I don’t know what the future looks like. The crisis has postponed so many things I was planning to do,” </a:t>
            </a:r>
            <a:r>
              <a:rPr lang="en-US" sz="1600" dirty="0">
                <a:solidFill>
                  <a:prstClr val="black"/>
                </a:solidFill>
              </a:rPr>
              <a:t>Divine, IDP, 36 years old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5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  <a:t>“Depression has really increased among adolescent boys and men. Addictions are on the rise too. Some face mental illnesses”</a:t>
            </a:r>
            <a:r>
              <a:rPr lang="fr-FR" sz="24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600" i="1" dirty="0" err="1">
                <a:solidFill>
                  <a:schemeClr val="accent4">
                    <a:lumMod val="50000"/>
                  </a:schemeClr>
                </a:solidFill>
              </a:rPr>
              <a:t>Psychiatric</a:t>
            </a:r>
            <a:r>
              <a:rPr lang="fr-FR" sz="1600" i="1" dirty="0">
                <a:solidFill>
                  <a:schemeClr val="accent4">
                    <a:lumMod val="50000"/>
                  </a:schemeClr>
                </a:solidFill>
              </a:rPr>
              <a:t> nurse, Northwest</a:t>
            </a:r>
          </a:p>
        </p:txBody>
      </p:sp>
      <p:pic>
        <p:nvPicPr>
          <p:cNvPr id="5" name="Image 4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73A4A5FA-1F58-465C-9041-8FE6F300F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466" y="747558"/>
            <a:ext cx="5676903" cy="373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84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1745" y="114355"/>
            <a:ext cx="11625793" cy="767639"/>
          </a:xfrm>
        </p:spPr>
        <p:txBody>
          <a:bodyPr>
            <a:normAutofit/>
          </a:bodyPr>
          <a:lstStyle/>
          <a:p>
            <a:r>
              <a:rPr lang="fr-FR" b="1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Feeling 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a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loss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 of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identity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 and shifts in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gender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fr-FR" b="1" dirty="0" err="1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roles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936565" y="988911"/>
            <a:ext cx="5897304" cy="4479734"/>
          </a:xfrm>
          <a:ln w="28575">
            <a:solidFill>
              <a:srgbClr val="DA4908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IE" sz="1100" i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3000" i="1" dirty="0">
                <a:solidFill>
                  <a:schemeClr val="accent1">
                    <a:lumMod val="50000"/>
                  </a:schemeClr>
                </a:solidFill>
              </a:rPr>
              <a:t>“When we grew up, the first thing we had to do as men was get married and look after our wives, our mothers and our siblings... I had a fiancée before the crisis. But she left me because I didn’t have any money anymore. This was very hard.  My mother sees me as a failure. She does not say much, but I can feel it”</a:t>
            </a:r>
            <a:r>
              <a:rPr lang="en-IE" sz="3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E" sz="1600" dirty="0">
                <a:solidFill>
                  <a:schemeClr val="accent1">
                    <a:lumMod val="50000"/>
                  </a:schemeClr>
                </a:solidFill>
              </a:rPr>
              <a:t>Georges, IDP, 35 years old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88718" y="4944862"/>
            <a:ext cx="5564012" cy="169277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accent2">
                    <a:lumMod val="75000"/>
                  </a:schemeClr>
                </a:solidFill>
                <a:latin typeface="Agency FB" panose="020B0503020202020204" pitchFamily="34" charset="0"/>
              </a:rPr>
              <a:t>““At my place, I had a job. Here, I have nothing. I feel pain. I feel I am not man enough to look after my family” </a:t>
            </a:r>
          </a:p>
          <a:p>
            <a:r>
              <a:rPr lang="fr-FR" sz="2000" dirty="0">
                <a:solidFill>
                  <a:schemeClr val="accent2">
                    <a:lumMod val="75000"/>
                  </a:schemeClr>
                </a:solidFill>
                <a:latin typeface="Agency FB" panose="020B0503020202020204" pitchFamily="34" charset="0"/>
              </a:rPr>
              <a:t>John, IDP, 36 years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  <a:latin typeface="Agency FB" panose="020B0503020202020204" pitchFamily="34" charset="0"/>
              </a:rPr>
              <a:t>old</a:t>
            </a:r>
            <a:endParaRPr lang="fr-FR" sz="2000" dirty="0">
              <a:solidFill>
                <a:schemeClr val="accent2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14" name="Espace réservé du contenu 3">
            <a:extLst>
              <a:ext uri="{FF2B5EF4-FFF2-40B4-BE49-F238E27FC236}">
                <a16:creationId xmlns:a16="http://schemas.microsoft.com/office/drawing/2014/main" id="{D7D77041-A13E-4FEC-95A1-CFE2DABCE3D4}"/>
              </a:ext>
            </a:extLst>
          </p:cNvPr>
          <p:cNvSpPr txBox="1">
            <a:spLocks/>
          </p:cNvSpPr>
          <p:nvPr/>
        </p:nvSpPr>
        <p:spPr>
          <a:xfrm>
            <a:off x="5936565" y="5663953"/>
            <a:ext cx="5897303" cy="1079692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i="1" dirty="0">
                <a:latin typeface="Agency FB" panose="020B0503020202020204" pitchFamily="34" charset="0"/>
              </a:rPr>
              <a:t>“ 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 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Women can move where men used to go”</a:t>
            </a:r>
            <a:endParaRPr lang="fr-FR" sz="2100" i="1" dirty="0">
              <a:solidFill>
                <a:prstClr val="black"/>
              </a:solidFill>
              <a:latin typeface="Agency FB" panose="020B0503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r-FR" sz="1800" dirty="0">
                <a:solidFill>
                  <a:prstClr val="black"/>
                </a:solidFill>
                <a:latin typeface="Agency FB" panose="020B0503020202020204" pitchFamily="34" charset="0"/>
              </a:rPr>
              <a:t>Protection staff, INGO, </a:t>
            </a:r>
            <a:r>
              <a:rPr lang="fr-FR" sz="1800" dirty="0" err="1">
                <a:solidFill>
                  <a:prstClr val="black"/>
                </a:solidFill>
                <a:latin typeface="Agency FB" panose="020B0503020202020204" pitchFamily="34" charset="0"/>
              </a:rPr>
              <a:t>SouthWest</a:t>
            </a:r>
            <a:endParaRPr lang="en-US" sz="1800" dirty="0">
              <a:latin typeface="Agency FB" panose="020B0503020202020204" pitchFamily="34" charset="0"/>
            </a:endParaRPr>
          </a:p>
        </p:txBody>
      </p:sp>
      <p:pic>
        <p:nvPicPr>
          <p:cNvPr id="7" name="Picture 1" descr="Buea, Cameroon/OCHA/Giles Clarke">
            <a:extLst>
              <a:ext uri="{FF2B5EF4-FFF2-40B4-BE49-F238E27FC236}">
                <a16:creationId xmlns:a16="http://schemas.microsoft.com/office/drawing/2014/main" id="{28E47F0F-8F65-40D2-90A8-FECB470000D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88717" y="881994"/>
            <a:ext cx="5564012" cy="396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85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ulle narrative : rectangle 4">
            <a:extLst>
              <a:ext uri="{FF2B5EF4-FFF2-40B4-BE49-F238E27FC236}">
                <a16:creationId xmlns:a16="http://schemas.microsoft.com/office/drawing/2014/main" id="{F1B91622-856E-47B0-937C-A1878A4C42CB}"/>
              </a:ext>
            </a:extLst>
          </p:cNvPr>
          <p:cNvSpPr/>
          <p:nvPr/>
        </p:nvSpPr>
        <p:spPr>
          <a:xfrm>
            <a:off x="3203870" y="960610"/>
            <a:ext cx="4445391" cy="1441278"/>
          </a:xfrm>
          <a:prstGeom prst="wedgeRectCallou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solidFill>
                <a:schemeClr val="tx2">
                  <a:lumMod val="75000"/>
                </a:schemeClr>
              </a:solidFill>
              <a:latin typeface="Agency FB" panose="020B0503020202020204" pitchFamily="34" charset="0"/>
            </a:endParaRPr>
          </a:p>
          <a:p>
            <a:pPr algn="ctr"/>
            <a:r>
              <a:rPr lang="fr-FR" sz="3200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fr-FR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« </a:t>
            </a:r>
            <a:r>
              <a:rPr lang="fr-FR" sz="32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Women</a:t>
            </a:r>
            <a:r>
              <a:rPr lang="fr-FR" sz="32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 and </a:t>
            </a:r>
            <a:r>
              <a:rPr lang="fr-FR" sz="32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children</a:t>
            </a:r>
            <a:r>
              <a:rPr lang="fr-FR" sz="32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 first</a:t>
            </a:r>
            <a:r>
              <a:rPr lang="fr-FR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 »</a:t>
            </a:r>
          </a:p>
          <a:p>
            <a:pPr algn="ctr"/>
            <a:endParaRPr lang="fr-CM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9D7CD8B-F0E1-4D17-8485-9EF07A32F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468" y="960610"/>
            <a:ext cx="1824402" cy="1441278"/>
          </a:xfrm>
          <a:prstGeom prst="rect">
            <a:avLst/>
          </a:prstGeom>
          <a:ln w="19050">
            <a:solidFill>
              <a:srgbClr val="DA4908"/>
            </a:solidFill>
          </a:ln>
        </p:spPr>
      </p:pic>
      <p:sp>
        <p:nvSpPr>
          <p:cNvPr id="8" name="Bulle narrative : ronde 7">
            <a:extLst>
              <a:ext uri="{FF2B5EF4-FFF2-40B4-BE49-F238E27FC236}">
                <a16:creationId xmlns:a16="http://schemas.microsoft.com/office/drawing/2014/main" id="{ED0DF941-81F8-4444-AD3D-B2119FBF7FD2}"/>
              </a:ext>
            </a:extLst>
          </p:cNvPr>
          <p:cNvSpPr/>
          <p:nvPr/>
        </p:nvSpPr>
        <p:spPr>
          <a:xfrm rot="16200000">
            <a:off x="8818304" y="-191916"/>
            <a:ext cx="2640914" cy="3174611"/>
          </a:xfrm>
          <a:prstGeom prst="wedgeEllipse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M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FD7B7C3-46CD-48D8-AFFA-C97A67B08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337" y="672619"/>
            <a:ext cx="2286849" cy="1538178"/>
          </a:xfrm>
          <a:prstGeom prst="rect">
            <a:avLst/>
          </a:prstGeom>
          <a:gradFill flip="none" rotWithShape="1">
            <a:gsLst>
              <a:gs pos="80500">
                <a:schemeClr val="bg2"/>
              </a:gs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rgbClr val="DA4908"/>
              </a:gs>
            </a:gsLst>
            <a:path path="circle">
              <a:fillToRect l="50000" t="-80000" r="50000" b="180000"/>
            </a:path>
            <a:tileRect/>
          </a:gradFill>
          <a:effectLst>
            <a:glow rad="12700">
              <a:schemeClr val="accent1">
                <a:lumMod val="75000"/>
                <a:alpha val="40000"/>
              </a:schemeClr>
            </a:glow>
          </a:effectLst>
        </p:spPr>
      </p:pic>
      <p:sp>
        <p:nvSpPr>
          <p:cNvPr id="13" name="Phylactère : pensées 12">
            <a:extLst>
              <a:ext uri="{FF2B5EF4-FFF2-40B4-BE49-F238E27FC236}">
                <a16:creationId xmlns:a16="http://schemas.microsoft.com/office/drawing/2014/main" id="{D9EF0E8C-C284-49F0-9947-3BBB99FD1F27}"/>
              </a:ext>
            </a:extLst>
          </p:cNvPr>
          <p:cNvSpPr/>
          <p:nvPr/>
        </p:nvSpPr>
        <p:spPr>
          <a:xfrm>
            <a:off x="3532858" y="2571761"/>
            <a:ext cx="4116403" cy="2301494"/>
          </a:xfrm>
          <a:prstGeom prst="cloudCallou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M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718D3B6-E4F2-4B4E-A86B-6BAE3D885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359" y="2837441"/>
            <a:ext cx="2057400" cy="1638300"/>
          </a:xfrm>
          <a:prstGeom prst="rect">
            <a:avLst/>
          </a:prstGeom>
        </p:spPr>
      </p:pic>
      <p:sp>
        <p:nvSpPr>
          <p:cNvPr id="16" name="Bulle narrative : rectangle à coins arrondis 15">
            <a:extLst>
              <a:ext uri="{FF2B5EF4-FFF2-40B4-BE49-F238E27FC236}">
                <a16:creationId xmlns:a16="http://schemas.microsoft.com/office/drawing/2014/main" id="{B342B26F-0515-493E-8E8A-684343A4F687}"/>
              </a:ext>
            </a:extLst>
          </p:cNvPr>
          <p:cNvSpPr/>
          <p:nvPr/>
        </p:nvSpPr>
        <p:spPr>
          <a:xfrm>
            <a:off x="183123" y="2776077"/>
            <a:ext cx="3094893" cy="1288550"/>
          </a:xfrm>
          <a:prstGeom prst="wedgeRoundRectCallou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i="1" dirty="0"/>
              <a:t>“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</a:rPr>
              <a:t>Supporting men and boys comes at a risk”</a:t>
            </a:r>
            <a:endParaRPr lang="fr-CM" sz="24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Bulle narrative : rectangle à coins arrondis 19">
            <a:extLst>
              <a:ext uri="{FF2B5EF4-FFF2-40B4-BE49-F238E27FC236}">
                <a16:creationId xmlns:a16="http://schemas.microsoft.com/office/drawing/2014/main" id="{E0D60C20-DE86-4EFE-BF37-3A4F68AE2A8A}"/>
              </a:ext>
            </a:extLst>
          </p:cNvPr>
          <p:cNvSpPr/>
          <p:nvPr/>
        </p:nvSpPr>
        <p:spPr>
          <a:xfrm rot="16200000">
            <a:off x="1434337" y="4348270"/>
            <a:ext cx="2301493" cy="2411230"/>
          </a:xfrm>
          <a:prstGeom prst="wedgeRoundRectCallou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DA49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Cater</a:t>
            </a:r>
            <a:endParaRPr lang="fr-CM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CBFD9F7-BE26-4D5C-A036-40D2476368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7251" y="4528516"/>
            <a:ext cx="1608114" cy="1634585"/>
          </a:xfrm>
          <a:prstGeom prst="rect">
            <a:avLst/>
          </a:prstGeom>
        </p:spPr>
      </p:pic>
      <p:sp>
        <p:nvSpPr>
          <p:cNvPr id="25" name="Bulle narrative : rectangle 24">
            <a:extLst>
              <a:ext uri="{FF2B5EF4-FFF2-40B4-BE49-F238E27FC236}">
                <a16:creationId xmlns:a16="http://schemas.microsoft.com/office/drawing/2014/main" id="{DC45EB3C-24AC-46C9-8D88-0B75E2AF3CE5}"/>
              </a:ext>
            </a:extLst>
          </p:cNvPr>
          <p:cNvSpPr/>
          <p:nvPr/>
        </p:nvSpPr>
        <p:spPr>
          <a:xfrm>
            <a:off x="5738030" y="5349897"/>
            <a:ext cx="4116403" cy="1227442"/>
          </a:xfrm>
          <a:prstGeom prst="wedgeRectCallou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M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C76BD685-877E-40D2-8D4C-FE6514F2F4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9277" y="5435310"/>
            <a:ext cx="1101770" cy="1056615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AFF2F143-4D90-4EC9-97EE-FD6717C51CBB}"/>
              </a:ext>
            </a:extLst>
          </p:cNvPr>
          <p:cNvSpPr txBox="1">
            <a:spLocks/>
          </p:cNvSpPr>
          <p:nvPr/>
        </p:nvSpPr>
        <p:spPr>
          <a:xfrm>
            <a:off x="183123" y="124349"/>
            <a:ext cx="9116000" cy="74558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« </a:t>
            </a:r>
            <a:r>
              <a:rPr lang="fr-FR" sz="3200" b="1" i="1" dirty="0" err="1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Who</a:t>
            </a:r>
            <a:r>
              <a:rPr lang="fr-FR" sz="3200" b="1" i="1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fr-FR" sz="3200" b="1" i="1" dirty="0" err="1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should</a:t>
            </a:r>
            <a:r>
              <a:rPr lang="fr-FR" sz="3200" b="1" i="1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fr-FR" sz="3200" b="1" i="1" dirty="0" err="1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we</a:t>
            </a:r>
            <a:r>
              <a:rPr lang="fr-FR" sz="3200" b="1" i="1" dirty="0">
                <a:solidFill>
                  <a:schemeClr val="bg1">
                    <a:lumMod val="50000"/>
                  </a:schemeClr>
                </a:solidFill>
                <a:latin typeface="Agency FB" panose="020B0503020202020204" pitchFamily="34" charset="0"/>
              </a:rPr>
              <a:t> assist ? » </a:t>
            </a:r>
            <a:r>
              <a:rPr lang="fr-FR" sz="3200" b="1" i="1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: </a:t>
            </a:r>
            <a:r>
              <a:rPr lang="fr-FR" sz="3200" b="1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Perceptions, </a:t>
            </a:r>
            <a:r>
              <a:rPr lang="fr-FR" sz="3200" b="1" dirty="0" err="1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myths</a:t>
            </a:r>
            <a:r>
              <a:rPr lang="fr-FR" sz="3200" b="1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 et practices :</a:t>
            </a:r>
            <a:br>
              <a:rPr lang="fr-FR" sz="3200" b="1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</a:br>
            <a:endParaRPr lang="fr-FR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1C9261F-9F7C-40CA-9017-5AF215596A31}"/>
              </a:ext>
            </a:extLst>
          </p:cNvPr>
          <p:cNvSpPr/>
          <p:nvPr/>
        </p:nvSpPr>
        <p:spPr>
          <a:xfrm>
            <a:off x="1851918" y="6065878"/>
            <a:ext cx="1864694" cy="4447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dirty="0" err="1">
                <a:solidFill>
                  <a:srgbClr val="DA49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Categorization</a:t>
            </a:r>
            <a:r>
              <a:rPr lang="fr-FR" sz="1600" dirty="0">
                <a:solidFill>
                  <a:srgbClr val="DA49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at-</a:t>
            </a:r>
            <a:r>
              <a:rPr lang="fr-FR" sz="1600" dirty="0" err="1">
                <a:solidFill>
                  <a:srgbClr val="DA49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lang="fr-FR" sz="1600" dirty="0">
                <a:solidFill>
                  <a:srgbClr val="DA49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groups</a:t>
            </a:r>
            <a:endParaRPr lang="fr-CM" sz="1600" dirty="0">
              <a:solidFill>
                <a:srgbClr val="DA49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3C3EBD0-1FD8-40AA-ABEE-63488B2B5C90}"/>
              </a:ext>
            </a:extLst>
          </p:cNvPr>
          <p:cNvSpPr/>
          <p:nvPr/>
        </p:nvSpPr>
        <p:spPr>
          <a:xfrm>
            <a:off x="6931047" y="5519770"/>
            <a:ext cx="2650356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 err="1">
                <a:solidFill>
                  <a:srgbClr val="DA4908"/>
                </a:solidFill>
              </a:rPr>
              <a:t>Lack</a:t>
            </a:r>
            <a:r>
              <a:rPr lang="fr-FR" sz="2000" dirty="0">
                <a:solidFill>
                  <a:srgbClr val="DA4908"/>
                </a:solidFill>
              </a:rPr>
              <a:t> of </a:t>
            </a:r>
            <a:r>
              <a:rPr lang="fr-FR" sz="2000" dirty="0" err="1">
                <a:solidFill>
                  <a:srgbClr val="DA4908"/>
                </a:solidFill>
              </a:rPr>
              <a:t>prioritization</a:t>
            </a:r>
            <a:r>
              <a:rPr lang="fr-FR" sz="2000" dirty="0">
                <a:solidFill>
                  <a:srgbClr val="DA4908"/>
                </a:solidFill>
              </a:rPr>
              <a:t> </a:t>
            </a:r>
            <a:r>
              <a:rPr lang="fr-FR" sz="2000" dirty="0" err="1">
                <a:solidFill>
                  <a:srgbClr val="DA4908"/>
                </a:solidFill>
              </a:rPr>
              <a:t>Inadequate</a:t>
            </a:r>
            <a:r>
              <a:rPr lang="fr-FR" sz="2000" dirty="0">
                <a:solidFill>
                  <a:srgbClr val="DA4908"/>
                </a:solidFill>
              </a:rPr>
              <a:t> services</a:t>
            </a:r>
            <a:endParaRPr lang="fr-CM" sz="2000" dirty="0">
              <a:solidFill>
                <a:srgbClr val="DA4908"/>
              </a:solidFill>
            </a:endParaRPr>
          </a:p>
        </p:txBody>
      </p:sp>
      <p:sp>
        <p:nvSpPr>
          <p:cNvPr id="2" name="Bulle narrative : rectangle à coins arrondis 1">
            <a:extLst>
              <a:ext uri="{FF2B5EF4-FFF2-40B4-BE49-F238E27FC236}">
                <a16:creationId xmlns:a16="http://schemas.microsoft.com/office/drawing/2014/main" id="{FA42B593-E698-4200-B22C-541A8D62287C}"/>
              </a:ext>
            </a:extLst>
          </p:cNvPr>
          <p:cNvSpPr/>
          <p:nvPr/>
        </p:nvSpPr>
        <p:spPr>
          <a:xfrm>
            <a:off x="7892475" y="3192489"/>
            <a:ext cx="4116402" cy="1336027"/>
          </a:xfrm>
          <a:prstGeom prst="wedgeRoundRect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M" sz="3200" i="1" dirty="0"/>
              <a:t>« Men </a:t>
            </a:r>
            <a:r>
              <a:rPr lang="fr-CM" sz="3200" i="1" dirty="0" err="1"/>
              <a:t>can’t</a:t>
            </a:r>
            <a:r>
              <a:rPr lang="fr-CM" sz="3200" i="1" dirty="0"/>
              <a:t> </a:t>
            </a:r>
            <a:r>
              <a:rPr lang="fr-CM" sz="3200" i="1" dirty="0" err="1"/>
              <a:t>be</a:t>
            </a:r>
            <a:r>
              <a:rPr lang="fr-CM" sz="3200" i="1" dirty="0"/>
              <a:t> </a:t>
            </a:r>
            <a:r>
              <a:rPr lang="fr-CM" sz="3200" i="1" dirty="0" err="1"/>
              <a:t>raped</a:t>
            </a:r>
            <a:r>
              <a:rPr lang="fr-CM" sz="3200" i="1" dirty="0"/>
              <a:t> »</a:t>
            </a:r>
          </a:p>
        </p:txBody>
      </p:sp>
    </p:spTree>
    <p:extLst>
      <p:ext uri="{BB962C8B-B14F-4D97-AF65-F5344CB8AC3E}">
        <p14:creationId xmlns:p14="http://schemas.microsoft.com/office/powerpoint/2010/main" val="1444622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1598" y="122830"/>
            <a:ext cx="10515600" cy="791570"/>
          </a:xfrm>
        </p:spPr>
        <p:txBody>
          <a:bodyPr>
            <a:normAutofit/>
          </a:bodyPr>
          <a:lstStyle/>
          <a:p>
            <a:r>
              <a:rPr lang="en-IE" b="1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Recommendations</a:t>
            </a: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3F7ABDC-7867-443E-B584-709225895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447" y="914400"/>
            <a:ext cx="5701239" cy="5820770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Ensure your response is based on facts, not assumptions: Needs assessments and protection audits should review risks facing boys and men.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Identify existing networks where women and men can safely reflect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about how they feel about societal expectations in terms of the “proper” behavior for females and for males and how they deal with not living up to such standards. 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Gender-based violence against adolescent boys and men is a reality. Consider the specific barriers they face in accessing GBV services. </a:t>
            </a:r>
            <a:r>
              <a:rPr lang="en-IE" sz="2400" dirty="0">
                <a:solidFill>
                  <a:schemeClr val="bg2">
                    <a:lumMod val="25000"/>
                  </a:schemeClr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Train protection and psychosocial staff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effectLst/>
                <a:ea typeface="CIDFont+F1"/>
                <a:cs typeface="Arial" panose="020B0604020202020204" pitchFamily="34" charset="0"/>
              </a:rPr>
              <a:t>to provide high-quality, age-appropriate, stigma-free, male-friendly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2400" dirty="0">
                <a:solidFill>
                  <a:schemeClr val="bg2">
                    <a:lumMod val="25000"/>
                  </a:schemeClr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services.</a:t>
            </a:r>
            <a:endParaRPr lang="fr-CM" sz="2400" dirty="0">
              <a:solidFill>
                <a:schemeClr val="bg2">
                  <a:lumMod val="25000"/>
                </a:schemeClr>
              </a:solidFill>
              <a:effectLst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n-IE" sz="2400" dirty="0">
              <a:solidFill>
                <a:schemeClr val="bg2">
                  <a:lumMod val="25000"/>
                </a:schemeClr>
              </a:solidFill>
              <a:ea typeface="PMingLiU" panose="02020500000000000000" pitchFamily="18" charset="-120"/>
            </a:endParaRPr>
          </a:p>
          <a:p>
            <a:pPr marL="514350" indent="-514350">
              <a:buAutoNum type="arabicPeriod"/>
            </a:pP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  <a:p>
            <a:endParaRPr lang="fr-CM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984B9379-5C5B-486E-81EC-B48DC057D7EF}"/>
              </a:ext>
            </a:extLst>
          </p:cNvPr>
          <p:cNvSpPr txBox="1">
            <a:spLocks/>
          </p:cNvSpPr>
          <p:nvPr/>
        </p:nvSpPr>
        <p:spPr>
          <a:xfrm>
            <a:off x="5862403" y="133722"/>
            <a:ext cx="6185921" cy="205673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</a:rPr>
              <a:t>“When men are affected, women are the indirect victims”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GBV staff, INGO, </a:t>
            </a:r>
            <a:r>
              <a:rPr lang="en-US" sz="1400" b="1" dirty="0" err="1">
                <a:solidFill>
                  <a:schemeClr val="bg1"/>
                </a:solidFill>
              </a:rPr>
              <a:t>NorthWest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4" name="Image 3" descr="Une image contenant mur, intérieur, personne&#10;&#10;Description générée automatiquement">
            <a:extLst>
              <a:ext uri="{FF2B5EF4-FFF2-40B4-BE49-F238E27FC236}">
                <a16:creationId xmlns:a16="http://schemas.microsoft.com/office/drawing/2014/main" id="{699CCC91-3F93-4130-A0E8-A73FACE73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403" y="2190458"/>
            <a:ext cx="6277150" cy="413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8021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</TotalTime>
  <Words>569</Words>
  <Application>Microsoft Office PowerPoint</Application>
  <PresentationFormat>Grand écran</PresentationFormat>
  <Paragraphs>51</Paragraphs>
  <Slides>6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</vt:i4>
      </vt:variant>
    </vt:vector>
  </HeadingPairs>
  <TitlesOfParts>
    <vt:vector size="13" baseType="lpstr">
      <vt:lpstr>Agency FB</vt:lpstr>
      <vt:lpstr>Arial</vt:lpstr>
      <vt:lpstr>Arial Nova Cond Light</vt:lpstr>
      <vt:lpstr>Calibri</vt:lpstr>
      <vt:lpstr>Calibri Light</vt:lpstr>
      <vt:lpstr>Thème Office</vt:lpstr>
      <vt:lpstr>1_Thème Office</vt:lpstr>
      <vt:lpstr>   Cameroon’s North West and South West protection crisis  Why addressing the needs of adolescent boys and men affected by crises is beneficial to women and society at large </vt:lpstr>
      <vt:lpstr>              =    14% of GBV survivors  are men and boys     </vt:lpstr>
      <vt:lpstr>Poverty, insecurity and psychosocial costs </vt:lpstr>
      <vt:lpstr>Feeling a loss of identity and shifts in gender roles </vt:lpstr>
      <vt:lpstr>Présentation PowerPoint</vt:lpstr>
      <vt:lpstr>Recommendations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Delphine Brun</dc:creator>
  <cp:lastModifiedBy>Delphine Brun</cp:lastModifiedBy>
  <cp:revision>80</cp:revision>
  <cp:lastPrinted>2021-12-16T11:08:48Z</cp:lastPrinted>
  <dcterms:created xsi:type="dcterms:W3CDTF">2021-05-27T15:33:24Z</dcterms:created>
  <dcterms:modified xsi:type="dcterms:W3CDTF">2022-06-24T11:59:02Z</dcterms:modified>
</cp:coreProperties>
</file>