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Nunito" pitchFamily="2" charset="77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grlXRqoa6m/XtYwDnk1sZ5lRb2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35212ddc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35212ddc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135212ddc9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-tête de section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gbvguidelines.org/en/documents/%20cash-voucher-assistance-and-gbv-%20compendium-practical/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globalprotectioncluster.org/wp-content/uploads/GPC-TTC4P-COVID-19-Tip-Sheet.pdf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hyperlink" Target="https://gbvaor.net/node/160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bvguidelines.org/wp/wp-content/uploads/2018/03/GBV_PocketGuide021718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gbvguidelines.org/wp/wp-content/uploads/2020/10/GBV-and-CBI-Guidance-Rakhine-State-July-2020-FINAL.pdf" TargetMode="External"/><Relationship Id="rId13" Type="http://schemas.openxmlformats.org/officeDocument/2006/relationships/image" Target="../media/image1.png"/><Relationship Id="rId3" Type="http://schemas.openxmlformats.org/officeDocument/2006/relationships/hyperlink" Target="https://www.calpnetwork.org/publication/establishing-a-cash-working-group-and-gbv-sub-cluster-task-force-nw-syria-case-study/" TargetMode="External"/><Relationship Id="rId7" Type="http://schemas.openxmlformats.org/officeDocument/2006/relationships/hyperlink" Target="https://www.calpnetwork.org/publication/burundi-case-study-how-can-we-reduce-gbv-risks-in-cash-and-voucher-assistance/" TargetMode="Externa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calpnetwork.org/publication/somalia-cva-case-study-cash-and-voucher-assistance-and-gender-based-violence-risk-mitigation/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s://reliefweb.int/report/ukraine/gender-based-violence-gbv-risk-analysis-cash-and-voucher-assistance-cva-ukraine" TargetMode="External"/><Relationship Id="rId10" Type="http://schemas.openxmlformats.org/officeDocument/2006/relationships/image" Target="../media/image16.png"/><Relationship Id="rId4" Type="http://schemas.openxmlformats.org/officeDocument/2006/relationships/hyperlink" Target="https://gbvaor.net/sites/default/files/2022-04/GBV%20Considerations%20for%20Women%20and%20Girls%20-%20Cash%20in%20Ukraine%20and%20the%20Regional%20Refugee%20Response%20final%20-%20March%2022.pdf" TargetMode="External"/><Relationship Id="rId9" Type="http://schemas.openxmlformats.org/officeDocument/2006/relationships/image" Target="../media/image15.png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25" y="5796474"/>
            <a:ext cx="1354275" cy="802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 descr="UNFPA logo original 600dpi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29123" y="5881146"/>
            <a:ext cx="1354281" cy="633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Kabita Darlami.jpg"/>
          <p:cNvPicPr preferRelativeResize="0"/>
          <p:nvPr/>
        </p:nvPicPr>
        <p:blipFill rotWithShape="1">
          <a:blip r:embed="rId5">
            <a:alphaModFix/>
          </a:blip>
          <a:srcRect t="10000"/>
          <a:stretch/>
        </p:blipFill>
        <p:spPr>
          <a:xfrm>
            <a:off x="0" y="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/>
          <p:nvPr/>
        </p:nvSpPr>
        <p:spPr>
          <a:xfrm>
            <a:off x="-149" y="3883861"/>
            <a:ext cx="9144150" cy="1600200"/>
          </a:xfrm>
          <a:prstGeom prst="rect">
            <a:avLst/>
          </a:prstGeom>
          <a:solidFill>
            <a:schemeClr val="lt1">
              <a:alpha val="5372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>
            <a:spLocks noGrp="1"/>
          </p:cNvSpPr>
          <p:nvPr>
            <p:ph type="ctrTitle"/>
          </p:nvPr>
        </p:nvSpPr>
        <p:spPr>
          <a:xfrm>
            <a:off x="-75" y="3739125"/>
            <a:ext cx="9144000" cy="17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4400"/>
              <a:buFont typeface="Calibri"/>
              <a:buNone/>
            </a:pPr>
            <a:r>
              <a:rPr lang="fr-FR" b="1" dirty="0">
                <a:solidFill>
                  <a:srgbClr val="660066"/>
                </a:solidFill>
                <a:latin typeface="Nunito"/>
                <a:ea typeface="Nunito"/>
                <a:cs typeface="Nunito"/>
                <a:sym typeface="Nunito"/>
              </a:rPr>
              <a:t>How to </a:t>
            </a:r>
            <a:r>
              <a:rPr lang="fr-FR" b="1" dirty="0" err="1">
                <a:solidFill>
                  <a:srgbClr val="660066"/>
                </a:solidFill>
                <a:latin typeface="Nunito"/>
                <a:ea typeface="Nunito"/>
                <a:cs typeface="Nunito"/>
                <a:sym typeface="Nunito"/>
              </a:rPr>
              <a:t>mitigate</a:t>
            </a:r>
            <a:r>
              <a:rPr lang="fr-FR" b="1" dirty="0">
                <a:solidFill>
                  <a:srgbClr val="660066"/>
                </a:solidFill>
                <a:latin typeface="Nunito"/>
                <a:ea typeface="Nunito"/>
                <a:cs typeface="Nunito"/>
                <a:sym typeface="Nunito"/>
              </a:rPr>
              <a:t> GBV </a:t>
            </a:r>
            <a:r>
              <a:rPr lang="fr-FR" b="1" dirty="0" err="1">
                <a:solidFill>
                  <a:srgbClr val="660066"/>
                </a:solidFill>
                <a:latin typeface="Nunito"/>
                <a:ea typeface="Nunito"/>
                <a:cs typeface="Nunito"/>
                <a:sym typeface="Nunito"/>
              </a:rPr>
              <a:t>risks</a:t>
            </a:r>
            <a:r>
              <a:rPr lang="fr-FR" b="1" dirty="0">
                <a:latin typeface="Nunito"/>
                <a:ea typeface="Nunito"/>
                <a:cs typeface="Nunito"/>
                <a:sym typeface="Nunito"/>
              </a:rPr>
              <a:t> </a:t>
            </a:r>
            <a:br>
              <a:rPr lang="fr-FR" b="1" dirty="0">
                <a:latin typeface="Nunito"/>
                <a:ea typeface="Nunito"/>
                <a:cs typeface="Nunito"/>
                <a:sym typeface="Nunito"/>
              </a:rPr>
            </a:br>
            <a:r>
              <a:rPr lang="fr-FR" b="1" dirty="0">
                <a:latin typeface="Nunito"/>
                <a:ea typeface="Nunito"/>
                <a:cs typeface="Nunito"/>
                <a:sym typeface="Nunito"/>
              </a:rPr>
              <a:t>in Cash and Voucher Assistance?</a:t>
            </a:r>
            <a:r>
              <a:rPr lang="fr-FR" sz="2800" b="1" i="1" dirty="0">
                <a:latin typeface="Nunito"/>
                <a:ea typeface="Nunito"/>
                <a:cs typeface="Nunito"/>
                <a:sym typeface="Nunito"/>
              </a:rPr>
              <a:t> </a:t>
            </a:r>
            <a:endParaRPr sz="2000" b="1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2400750" y="5843749"/>
            <a:ext cx="4572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Introduction to (</a:t>
            </a:r>
            <a:r>
              <a:rPr lang="fr-FR" sz="2000" i="1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country name</a:t>
            </a:r>
            <a:r>
              <a:rPr lang="fr-FR" sz="20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) CWG</a:t>
            </a:r>
            <a:br>
              <a:rPr lang="fr-FR" sz="20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fr-FR" sz="20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(</a:t>
            </a:r>
            <a:r>
              <a:rPr lang="fr-FR" sz="2000" i="1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date &amp; place)</a:t>
            </a:r>
            <a:endParaRPr sz="20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"/>
          <p:cNvSpPr/>
          <p:nvPr/>
        </p:nvSpPr>
        <p:spPr>
          <a:xfrm>
            <a:off x="4694475" y="4180875"/>
            <a:ext cx="3966900" cy="1919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660066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0"/>
          <p:cNvSpPr/>
          <p:nvPr/>
        </p:nvSpPr>
        <p:spPr>
          <a:xfrm>
            <a:off x="-50" y="0"/>
            <a:ext cx="9144000" cy="1448100"/>
          </a:xfrm>
          <a:prstGeom prst="rect">
            <a:avLst/>
          </a:prstGeom>
          <a:solidFill>
            <a:srgbClr val="ECE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0"/>
          <p:cNvSpPr txBox="1">
            <a:spLocks noGrp="1"/>
          </p:cNvSpPr>
          <p:nvPr>
            <p:ph type="title"/>
          </p:nvPr>
        </p:nvSpPr>
        <p:spPr>
          <a:xfrm>
            <a:off x="525025" y="448050"/>
            <a:ext cx="37611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2800"/>
              <a:buFont typeface="Calibri"/>
              <a:buNone/>
            </a:pPr>
            <a:r>
              <a:rPr lang="fr-FR" sz="2700" b="1">
                <a:solidFill>
                  <a:srgbClr val="660066"/>
                </a:solidFill>
                <a:latin typeface="Nunito"/>
                <a:ea typeface="Nunito"/>
                <a:cs typeface="Nunito"/>
                <a:sym typeface="Nunito"/>
              </a:rPr>
              <a:t>Key resources</a:t>
            </a:r>
            <a:endParaRPr sz="2700" b="1">
              <a:solidFill>
                <a:srgbClr val="6600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3" name="Google Shape;203;p10"/>
          <p:cNvSpPr txBox="1">
            <a:spLocks noGrp="1"/>
          </p:cNvSpPr>
          <p:nvPr>
            <p:ph type="body" idx="1"/>
          </p:nvPr>
        </p:nvSpPr>
        <p:spPr>
          <a:xfrm>
            <a:off x="380575" y="1912500"/>
            <a:ext cx="4050000" cy="14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500"/>
              </a:spcBef>
              <a:spcAft>
                <a:spcPts val="0"/>
              </a:spcAft>
              <a:buClr>
                <a:srgbClr val="660066"/>
              </a:buClr>
              <a:buSzPts val="1600"/>
              <a:buFont typeface="Nunito"/>
              <a:buChar char="➔"/>
            </a:pPr>
            <a:r>
              <a:rPr lang="fr-FR" sz="1600" u="sng">
                <a:solidFill>
                  <a:srgbClr val="0097A7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CVA and GBV Compendium (Practical guide)</a:t>
            </a:r>
            <a:endParaRPr sz="1600" u="sng">
              <a:solidFill>
                <a:srgbClr val="0097A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0" indent="-317500" algn="l" rtl="0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1400"/>
              <a:buFont typeface="Nunito"/>
              <a:buChar char="●"/>
            </a:pPr>
            <a:r>
              <a:rPr lang="fr-FR" sz="14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See page 50 for the GBV risk evaluation matrix</a:t>
            </a:r>
            <a:endParaRPr sz="14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0" indent="-317500" algn="l" rtl="0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1400"/>
              <a:buFont typeface="Nunito"/>
              <a:buChar char="●"/>
            </a:pPr>
            <a:r>
              <a:rPr lang="fr-FR" sz="14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Available in many languages</a:t>
            </a:r>
            <a:endParaRPr sz="14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5240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2000">
              <a:solidFill>
                <a:srgbClr val="0000FF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u="sng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None/>
            </a:pPr>
            <a:endParaRPr sz="1000"/>
          </a:p>
        </p:txBody>
      </p:sp>
      <p:pic>
        <p:nvPicPr>
          <p:cNvPr id="204" name="Google Shape;20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68900" y="4345844"/>
            <a:ext cx="1869193" cy="1589481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0"/>
          <p:cNvSpPr/>
          <p:nvPr/>
        </p:nvSpPr>
        <p:spPr>
          <a:xfrm rot="-8240400">
            <a:off x="2807023" y="6330278"/>
            <a:ext cx="550730" cy="28324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4A7D6"/>
          </a:solidFill>
          <a:ln w="9525" cap="flat" cmpd="sng">
            <a:solidFill>
              <a:srgbClr val="8E7C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0"/>
          <p:cNvSpPr txBox="1"/>
          <p:nvPr/>
        </p:nvSpPr>
        <p:spPr>
          <a:xfrm>
            <a:off x="4572000" y="1748575"/>
            <a:ext cx="3966900" cy="21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1800"/>
              <a:buFont typeface="Nunito"/>
              <a:buChar char="➔"/>
            </a:pPr>
            <a:r>
              <a:rPr lang="fr-FR" sz="18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Your</a:t>
            </a:r>
            <a:r>
              <a:rPr lang="fr-FR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GBV / Protection colleagues!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marR="0" lvl="0" indent="-323850" algn="l" rtl="0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1500"/>
              <a:buFont typeface="Nunito"/>
              <a:buChar char="●"/>
            </a:pPr>
            <a:r>
              <a:rPr lang="fr-FR"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GBV Sub-cluster/coordination group </a:t>
            </a:r>
            <a:r>
              <a:rPr lang="fr-FR" sz="1500" i="1">
                <a:solidFill>
                  <a:schemeClr val="dk1"/>
                </a:solidFill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</a:rPr>
              <a:t>(insert names + contact details)</a:t>
            </a:r>
            <a:endParaRPr sz="1500" i="1">
              <a:solidFill>
                <a:schemeClr val="dk1"/>
              </a:solidFill>
              <a:highlight>
                <a:srgbClr val="FFFF00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914400" marR="0" lvl="0" indent="-323850" algn="l" rtl="0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1500"/>
              <a:buFont typeface="Nunito"/>
              <a:buChar char="●"/>
            </a:pPr>
            <a:r>
              <a:rPr lang="fr-FR" sz="1500" i="1">
                <a:solidFill>
                  <a:schemeClr val="dk1"/>
                </a:solidFill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</a:rPr>
              <a:t>Insert link to GBV pocket guide in your language</a:t>
            </a:r>
            <a:endParaRPr sz="1500" i="1">
              <a:solidFill>
                <a:schemeClr val="dk1"/>
              </a:solidFill>
              <a:highlight>
                <a:srgbClr val="FFFF00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07" name="Google Shape;207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5021" y="4692900"/>
            <a:ext cx="1617329" cy="2069227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0"/>
          <p:cNvSpPr txBox="1"/>
          <p:nvPr/>
        </p:nvSpPr>
        <p:spPr>
          <a:xfrm>
            <a:off x="380575" y="2961313"/>
            <a:ext cx="3761100" cy="13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97A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1600"/>
              <a:buFont typeface="Nunito"/>
              <a:buChar char="➔"/>
            </a:pPr>
            <a:r>
              <a:rPr lang="fr-FR" sz="1600" u="sng">
                <a:solidFill>
                  <a:srgbClr val="0097A7"/>
                </a:solidFill>
                <a:latin typeface="Nunito"/>
                <a:ea typeface="Nunito"/>
                <a:cs typeface="Nunito"/>
                <a:sym typeface="Nuni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COVID-19 Pandemic Cash and Voucher Assistance for Protection Considerations</a:t>
            </a:r>
            <a:r>
              <a:rPr lang="fr-FR" sz="1600" u="sng">
                <a:solidFill>
                  <a:srgbClr val="0097A7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600">
              <a:solidFill>
                <a:srgbClr val="0097A7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9" name="Google Shape;209;p10"/>
          <p:cNvSpPr txBox="1"/>
          <p:nvPr/>
        </p:nvSpPr>
        <p:spPr>
          <a:xfrm>
            <a:off x="4738875" y="4586475"/>
            <a:ext cx="3878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 i="1">
                <a:solidFill>
                  <a:srgbClr val="660066"/>
                </a:solidFill>
                <a:latin typeface="Nunito"/>
                <a:ea typeface="Nunito"/>
                <a:cs typeface="Nunito"/>
                <a:sym typeface="Nunito"/>
              </a:rPr>
              <a:t>Thank you for your time and interest! </a:t>
            </a:r>
            <a:endParaRPr sz="3000" b="1" i="1">
              <a:solidFill>
                <a:srgbClr val="6600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10" name="Google Shape;210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83925" y="80863"/>
            <a:ext cx="870986" cy="5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060926" y="121826"/>
            <a:ext cx="956124" cy="43415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0"/>
          <p:cNvSpPr txBox="1"/>
          <p:nvPr/>
        </p:nvSpPr>
        <p:spPr>
          <a:xfrm>
            <a:off x="380575" y="1553325"/>
            <a:ext cx="3106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1600"/>
              <a:buFont typeface="Nunito"/>
              <a:buChar char="➔"/>
            </a:pPr>
            <a:r>
              <a:rPr lang="fr-FR" sz="1600" b="1" u="sng">
                <a:solidFill>
                  <a:srgbClr val="0097A7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TOOLKIT</a:t>
            </a:r>
            <a:endParaRPr>
              <a:solidFill>
                <a:srgbClr val="0097A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"/>
          <p:cNvSpPr/>
          <p:nvPr/>
        </p:nvSpPr>
        <p:spPr>
          <a:xfrm>
            <a:off x="-50" y="0"/>
            <a:ext cx="9144000" cy="1448100"/>
          </a:xfrm>
          <a:prstGeom prst="rect">
            <a:avLst/>
          </a:prstGeom>
          <a:solidFill>
            <a:srgbClr val="ECE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8" name="Google Shape;21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8150" y="3429000"/>
            <a:ext cx="4775846" cy="3433997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8"/>
          <p:cNvSpPr txBox="1">
            <a:spLocks noGrp="1"/>
          </p:cNvSpPr>
          <p:nvPr>
            <p:ph type="title"/>
          </p:nvPr>
        </p:nvSpPr>
        <p:spPr>
          <a:xfrm>
            <a:off x="311700" y="3266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2800"/>
              <a:buFont typeface="Calibri"/>
              <a:buNone/>
            </a:pPr>
            <a:r>
              <a:rPr lang="fr-FR" sz="2700" b="1">
                <a:solidFill>
                  <a:srgbClr val="660066"/>
                </a:solidFill>
                <a:latin typeface="Nunito"/>
                <a:ea typeface="Nunito"/>
                <a:cs typeface="Nunito"/>
                <a:sym typeface="Nunito"/>
              </a:rPr>
              <a:t>Group work</a:t>
            </a:r>
            <a:endParaRPr sz="2700" b="1">
              <a:solidFill>
                <a:srgbClr val="6600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0" name="Google Shape;220;p8"/>
          <p:cNvSpPr txBox="1"/>
          <p:nvPr/>
        </p:nvSpPr>
        <p:spPr>
          <a:xfrm>
            <a:off x="236475" y="3627475"/>
            <a:ext cx="3991200" cy="26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u="sng">
                <a:solidFill>
                  <a:srgbClr val="660066"/>
                </a:solidFill>
                <a:latin typeface="Nunito"/>
                <a:ea typeface="Nunito"/>
                <a:cs typeface="Nunito"/>
                <a:sym typeface="Nunito"/>
              </a:rPr>
              <a:t>Step 1</a:t>
            </a:r>
            <a:r>
              <a:rPr lang="fr-FR" sz="1600">
                <a:solidFill>
                  <a:srgbClr val="660066"/>
                </a:solidFill>
                <a:latin typeface="Nunito"/>
                <a:ea typeface="Nunito"/>
                <a:cs typeface="Nunito"/>
                <a:sym typeface="Nunito"/>
              </a:rPr>
              <a:t>:</a:t>
            </a:r>
            <a:r>
              <a:rPr lang="fr-FR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Analyze the GBV risks in the scenario, using the IASC CVA and GBV risk matrix tool to guide your discussion. 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u="sng">
                <a:solidFill>
                  <a:srgbClr val="660066"/>
                </a:solidFill>
                <a:latin typeface="Nunito"/>
                <a:ea typeface="Nunito"/>
                <a:cs typeface="Nunito"/>
                <a:sym typeface="Nunito"/>
              </a:rPr>
              <a:t>Step 2</a:t>
            </a:r>
            <a:r>
              <a:rPr lang="fr-FR" sz="1600">
                <a:solidFill>
                  <a:srgbClr val="660066"/>
                </a:solidFill>
                <a:latin typeface="Nunito"/>
                <a:ea typeface="Nunito"/>
                <a:cs typeface="Nunito"/>
                <a:sym typeface="Nunito"/>
              </a:rPr>
              <a:t>: </a:t>
            </a:r>
            <a:r>
              <a:rPr lang="fr-FR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Discuss some actions you can take to address those risks.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8"/>
          <p:cNvSpPr txBox="1"/>
          <p:nvPr/>
        </p:nvSpPr>
        <p:spPr>
          <a:xfrm>
            <a:off x="236475" y="1629100"/>
            <a:ext cx="8132400" cy="16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700" b="1">
                <a:solidFill>
                  <a:srgbClr val="660066"/>
                </a:solidFill>
                <a:latin typeface="Nunito"/>
                <a:ea typeface="Nunito"/>
                <a:cs typeface="Nunito"/>
                <a:sym typeface="Nunito"/>
              </a:rPr>
              <a:t>Scenario:</a:t>
            </a:r>
            <a:endParaRPr sz="1700" b="1">
              <a:solidFill>
                <a:srgbClr val="66006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30200" algn="l" rtl="0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1600"/>
              <a:buFont typeface="Nunito"/>
              <a:buChar char="➔"/>
            </a:pPr>
            <a:r>
              <a:rPr lang="fr-FR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You are planning on using e-transfers in urban areas. Because you had a gender equity  component in your programme you decided to target only women for a cash distribution. After the first distribution you hear back from some communities that women were experiencing tensions in their households.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22" name="Google Shape;22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3925" y="80863"/>
            <a:ext cx="870986" cy="5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60926" y="121826"/>
            <a:ext cx="956124" cy="43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/>
          <p:nvPr/>
        </p:nvSpPr>
        <p:spPr>
          <a:xfrm>
            <a:off x="-50" y="0"/>
            <a:ext cx="9144000" cy="1448100"/>
          </a:xfrm>
          <a:prstGeom prst="rect">
            <a:avLst/>
          </a:prstGeom>
          <a:solidFill>
            <a:srgbClr val="ECE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" name="Google Shape;103;p2"/>
          <p:cNvPicPr preferRelativeResize="0"/>
          <p:nvPr/>
        </p:nvPicPr>
        <p:blipFill rotWithShape="1">
          <a:blip r:embed="rId3">
            <a:alphaModFix/>
          </a:blip>
          <a:srcRect l="-3011" t="3388" r="177" b="24796"/>
          <a:stretch/>
        </p:blipFill>
        <p:spPr>
          <a:xfrm>
            <a:off x="-183925" y="0"/>
            <a:ext cx="617832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/>
          <p:nvPr/>
        </p:nvSpPr>
        <p:spPr>
          <a:xfrm>
            <a:off x="4724400" y="2226700"/>
            <a:ext cx="4419600" cy="3297900"/>
          </a:xfrm>
          <a:prstGeom prst="rect">
            <a:avLst/>
          </a:prstGeom>
          <a:solidFill>
            <a:schemeClr val="lt1">
              <a:alpha val="5372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 txBox="1">
            <a:spLocks noGrp="1"/>
          </p:cNvSpPr>
          <p:nvPr>
            <p:ph type="body" idx="1"/>
          </p:nvPr>
        </p:nvSpPr>
        <p:spPr>
          <a:xfrm>
            <a:off x="4794250" y="1676400"/>
            <a:ext cx="4192200" cy="3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 b="1">
                <a:solidFill>
                  <a:srgbClr val="660066"/>
                </a:solidFill>
                <a:latin typeface="Nunito"/>
                <a:ea typeface="Nunito"/>
                <a:cs typeface="Nunito"/>
                <a:sym typeface="Nunito"/>
              </a:rPr>
              <a:t>Agenda</a:t>
            </a:r>
            <a:endParaRPr>
              <a:solidFill>
                <a:srgbClr val="66006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660066"/>
              </a:buClr>
              <a:buSzPts val="2000"/>
              <a:buFont typeface="Nunito"/>
              <a:buChar char="•"/>
            </a:pPr>
            <a:r>
              <a:rPr lang="fr-FR" sz="2000" b="1">
                <a:latin typeface="Nunito"/>
                <a:ea typeface="Nunito"/>
                <a:cs typeface="Nunito"/>
                <a:sym typeface="Nunito"/>
              </a:rPr>
              <a:t>What is Gender–based violence (GBV)?</a:t>
            </a:r>
            <a:endParaRPr sz="2000" b="1">
              <a:latin typeface="Nunito"/>
              <a:ea typeface="Nunito"/>
              <a:cs typeface="Nunito"/>
              <a:sym typeface="Nunito"/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660066"/>
              </a:buClr>
              <a:buSzPts val="2000"/>
              <a:buFont typeface="Nunito"/>
              <a:buChar char="•"/>
            </a:pPr>
            <a:r>
              <a:rPr lang="fr-FR" sz="2000" b="1">
                <a:latin typeface="Nunito"/>
                <a:ea typeface="Nunito"/>
                <a:cs typeface="Nunito"/>
                <a:sym typeface="Nunito"/>
              </a:rPr>
              <a:t>Why is GBV risk mitigation required for CVA? </a:t>
            </a:r>
            <a:endParaRPr sz="2000" b="1">
              <a:latin typeface="Nunito"/>
              <a:ea typeface="Nunito"/>
              <a:cs typeface="Nunito"/>
              <a:sym typeface="Nunito"/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660066"/>
              </a:buClr>
              <a:buSzPts val="2000"/>
              <a:buFont typeface="Nunito"/>
              <a:buChar char="•"/>
            </a:pPr>
            <a:r>
              <a:rPr lang="fr-FR" sz="2000" b="1">
                <a:latin typeface="Nunito"/>
                <a:ea typeface="Nunito"/>
                <a:cs typeface="Nunito"/>
                <a:sym typeface="Nunito"/>
              </a:rPr>
              <a:t>Identifying GBV risks in CVA intervention and </a:t>
            </a:r>
            <a:r>
              <a:rPr lang="fr-FR" sz="2000" b="1" i="1">
                <a:latin typeface="Nunito"/>
                <a:ea typeface="Nunito"/>
                <a:cs typeface="Nunito"/>
                <a:sym typeface="Nunito"/>
              </a:rPr>
              <a:t>what to do as cash actor</a:t>
            </a:r>
            <a:endParaRPr sz="2000" b="1" i="1">
              <a:latin typeface="Nunito"/>
              <a:ea typeface="Nunito"/>
              <a:cs typeface="Nunito"/>
              <a:sym typeface="Nunito"/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660066"/>
              </a:buClr>
              <a:buSzPts val="2000"/>
              <a:buFont typeface="Nunito"/>
              <a:buChar char="•"/>
            </a:pPr>
            <a:r>
              <a:rPr lang="fr-FR" sz="2000" b="1">
                <a:latin typeface="Nunito"/>
                <a:ea typeface="Nunito"/>
                <a:cs typeface="Nunito"/>
                <a:sym typeface="Nunito"/>
              </a:rPr>
              <a:t>Key Resources</a:t>
            </a:r>
            <a:endParaRPr sz="2000" b="1">
              <a:latin typeface="Nunito"/>
              <a:ea typeface="Nunito"/>
              <a:cs typeface="Nunito"/>
              <a:sym typeface="Nunito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06" name="Google Shape;10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5087" y="129902"/>
            <a:ext cx="1135338" cy="672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45400" y="177300"/>
            <a:ext cx="1272673" cy="57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/>
          <p:nvPr/>
        </p:nvSpPr>
        <p:spPr>
          <a:xfrm>
            <a:off x="-50" y="0"/>
            <a:ext cx="9144000" cy="1448100"/>
          </a:xfrm>
          <a:prstGeom prst="rect">
            <a:avLst/>
          </a:prstGeom>
          <a:solidFill>
            <a:srgbClr val="ECE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"/>
          <p:cNvSpPr/>
          <p:nvPr/>
        </p:nvSpPr>
        <p:spPr>
          <a:xfrm>
            <a:off x="451400" y="1592592"/>
            <a:ext cx="8380800" cy="878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660066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1" u="none" strike="noStrike" cap="none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 GBV:</a:t>
            </a:r>
            <a:r>
              <a:rPr lang="fr-FR" sz="1800" i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fr-FR" sz="1800" b="0" i="1" u="none" strike="noStrike" cap="none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An umbrella term for any harmful act that is perpetrated against a person’s will, and that is based on socially ascribed differences between males and females</a:t>
            </a:r>
            <a:r>
              <a:rPr lang="fr-FR" sz="1800" i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r>
              <a:rPr lang="fr-FR" sz="1400" b="0" i="1" u="none" strike="noStrike" cap="none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(IASC def</a:t>
            </a:r>
            <a:r>
              <a:rPr lang="fr-FR" i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inition)</a:t>
            </a:r>
            <a:r>
              <a:rPr lang="fr-FR" sz="1400" b="0" i="1" u="none" strike="noStrike" cap="none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400" b="0" i="1" u="none" strike="noStrike" cap="none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 txBox="1">
            <a:spLocks noGrp="1"/>
          </p:cNvSpPr>
          <p:nvPr>
            <p:ph type="title"/>
          </p:nvPr>
        </p:nvSpPr>
        <p:spPr>
          <a:xfrm>
            <a:off x="153975" y="60211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fr-FR" sz="2700" b="1">
                <a:solidFill>
                  <a:srgbClr val="660066"/>
                </a:solidFill>
                <a:latin typeface="Nunito"/>
                <a:ea typeface="Nunito"/>
                <a:cs typeface="Nunito"/>
                <a:sym typeface="Nunito"/>
              </a:rPr>
              <a:t>Key concepts of GBV (Gender-based Violence)</a:t>
            </a:r>
            <a:endParaRPr sz="2700" b="1">
              <a:solidFill>
                <a:srgbClr val="6600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5" name="Google Shape;115;p3"/>
          <p:cNvSpPr txBox="1">
            <a:spLocks noGrp="1"/>
          </p:cNvSpPr>
          <p:nvPr>
            <p:ph type="body" idx="1"/>
          </p:nvPr>
        </p:nvSpPr>
        <p:spPr>
          <a:xfrm>
            <a:off x="451400" y="2615325"/>
            <a:ext cx="6971400" cy="3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1800"/>
              <a:buFont typeface="Nunito"/>
              <a:buChar char="•"/>
            </a:pPr>
            <a:r>
              <a:rPr lang="fr-FR" sz="18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Different types or forms of violence: (1) sexual; (2) physical; (3) harmful traditional practices; (4) socio-economic; and (5) emotional and psychological. Includes: </a:t>
            </a:r>
            <a:endParaRPr sz="1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Char char="○"/>
            </a:pPr>
            <a:r>
              <a:rPr lang="fr-FR" sz="16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Intimate Partner Violence (IPV) </a:t>
            </a:r>
            <a:endParaRPr sz="16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Char char="○"/>
            </a:pPr>
            <a:r>
              <a:rPr lang="fr-FR" sz="16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Early marriage </a:t>
            </a:r>
            <a:endParaRPr sz="16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Char char="○"/>
            </a:pPr>
            <a:r>
              <a:rPr lang="fr-FR" sz="16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Sexual exploitation and abuse </a:t>
            </a:r>
            <a:endParaRPr sz="16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Char char="○"/>
            </a:pPr>
            <a:r>
              <a:rPr lang="fr-FR" sz="16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Etc.</a:t>
            </a:r>
            <a:endParaRPr sz="16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2000"/>
              <a:buFont typeface="Nunito"/>
              <a:buChar char="•"/>
            </a:pPr>
            <a:r>
              <a:rPr lang="fr-FR" sz="20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Humanitarian crisis = increase in GBV 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Char char="○"/>
            </a:pPr>
            <a:r>
              <a:rPr lang="fr-FR" sz="16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Majority of displaced are women single heads of households, more vulnerable and taking risks to get access to food/water</a:t>
            </a:r>
            <a:endParaRPr sz="16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Char char="○"/>
            </a:pPr>
            <a:r>
              <a:rPr lang="fr-FR" sz="16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Increase of domestic violence, early marriage/pregnancies, sexual exploitation, etc.</a:t>
            </a:r>
            <a:endParaRPr sz="16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59690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sz="2100">
              <a:solidFill>
                <a:srgbClr val="000000"/>
              </a:solidFill>
            </a:endParaRPr>
          </a:p>
          <a:p>
            <a:pPr marL="13970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sz="2000" b="1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3593" y="3213100"/>
            <a:ext cx="1658707" cy="207518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/>
          <p:cNvSpPr/>
          <p:nvPr/>
        </p:nvSpPr>
        <p:spPr>
          <a:xfrm>
            <a:off x="692150" y="6122625"/>
            <a:ext cx="7899300" cy="660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660066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i="1" u="none" strike="noStrike" cap="none">
                <a:solidFill>
                  <a:srgbClr val="660066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fr-FR" sz="2000" b="1">
                <a:solidFill>
                  <a:srgbClr val="660066"/>
                </a:solidFill>
                <a:latin typeface="Nunito"/>
                <a:ea typeface="Nunito"/>
                <a:cs typeface="Nunito"/>
                <a:sym typeface="Nunito"/>
              </a:rPr>
              <a:t>GBV is one of the most prevalent violations of human rights.</a:t>
            </a:r>
            <a:endParaRPr sz="1800" i="1">
              <a:solidFill>
                <a:srgbClr val="6600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18" name="Google Shape;11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3925" y="80863"/>
            <a:ext cx="870986" cy="5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60926" y="121826"/>
            <a:ext cx="956124" cy="43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/>
          <p:nvPr/>
        </p:nvSpPr>
        <p:spPr>
          <a:xfrm>
            <a:off x="-50" y="0"/>
            <a:ext cx="9144000" cy="1448100"/>
          </a:xfrm>
          <a:prstGeom prst="rect">
            <a:avLst/>
          </a:prstGeom>
          <a:solidFill>
            <a:srgbClr val="ECE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"/>
          <p:cNvSpPr txBox="1"/>
          <p:nvPr/>
        </p:nvSpPr>
        <p:spPr>
          <a:xfrm>
            <a:off x="4224650" y="2209868"/>
            <a:ext cx="2408400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1600"/>
              <a:buFont typeface="Nunito"/>
              <a:buChar char="➔"/>
            </a:pPr>
            <a:r>
              <a:rPr lang="fr-FR" sz="16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Ensure proper and real access for vulnerable people to your services</a:t>
            </a:r>
            <a:endParaRPr sz="16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Clr>
                <a:srgbClr val="660066"/>
              </a:buClr>
              <a:buSzPts val="1600"/>
              <a:buFont typeface="Nunito"/>
              <a:buChar char="➔"/>
            </a:pPr>
            <a:r>
              <a:rPr lang="fr-FR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Ensure your programmes do not cause GBV or create more GBV risks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4468100" y="1019950"/>
            <a:ext cx="4610100" cy="1176000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9525" cap="flat" cmpd="sng">
            <a:solidFill>
              <a:srgbClr val="66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"/>
          <p:cNvSpPr txBox="1"/>
          <p:nvPr/>
        </p:nvSpPr>
        <p:spPr>
          <a:xfrm>
            <a:off x="4468100" y="919475"/>
            <a:ext cx="19215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800" b="1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“Do No Harm” </a:t>
            </a:r>
            <a:endParaRPr sz="1800" b="1" i="0" u="none" strike="noStrike" cap="none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800" b="1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“Centrality of Protection”</a:t>
            </a:r>
            <a:endParaRPr sz="1800" b="1" i="0" u="none" strike="noStrike" cap="none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6466" y="3726843"/>
            <a:ext cx="846033" cy="1166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82595" y="2485716"/>
            <a:ext cx="1257679" cy="1161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54890" y="2649399"/>
            <a:ext cx="1155710" cy="1166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33038" y="3385871"/>
            <a:ext cx="939475" cy="115132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 txBox="1"/>
          <p:nvPr/>
        </p:nvSpPr>
        <p:spPr>
          <a:xfrm>
            <a:off x="611450" y="241300"/>
            <a:ext cx="3363650" cy="5113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660066"/>
              </a:buClr>
              <a:buSzPts val="2800"/>
              <a:buFont typeface="Calibri"/>
              <a:buNone/>
            </a:pPr>
            <a:r>
              <a:rPr lang="fr-FR" sz="2700" b="1" i="0" u="none" strike="noStrike" cap="none">
                <a:solidFill>
                  <a:srgbClr val="660066"/>
                </a:solidFill>
                <a:latin typeface="Nunito"/>
                <a:ea typeface="Nunito"/>
                <a:cs typeface="Nunito"/>
                <a:sym typeface="Nunito"/>
              </a:rPr>
              <a:t>GBV risk mitigation in CVA: Why?</a:t>
            </a:r>
            <a:endParaRPr sz="2700" b="1" i="0" u="none" strike="noStrike" cap="none">
              <a:solidFill>
                <a:srgbClr val="66006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660066"/>
              </a:buClr>
              <a:buSzPts val="1600"/>
              <a:buFont typeface="Nunito"/>
              <a:buChar char="➔"/>
            </a:pPr>
            <a:r>
              <a:rPr lang="fr-FR" sz="16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Beneficiaries are households, vulnerable individuals – including women and girls, with disabilities, older women… many at heightened risk of GBV.</a:t>
            </a:r>
            <a:endParaRPr sz="16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1600"/>
              <a:buFont typeface="Nunito"/>
              <a:buChar char="➔"/>
            </a:pPr>
            <a:r>
              <a:rPr lang="fr-FR" sz="16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Cash cannot contribute to self-reliance and resilience if it exacerbates risks.</a:t>
            </a:r>
            <a:endParaRPr sz="16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1600"/>
              <a:buFont typeface="Nunito"/>
              <a:buChar char="➔"/>
            </a:pPr>
            <a:r>
              <a:rPr lang="fr-FR" sz="16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Better programming for better outcomes and results!</a:t>
            </a:r>
            <a:endParaRPr sz="16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1578825" y="5354447"/>
            <a:ext cx="6307800" cy="1340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660066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1627575" y="5354461"/>
            <a:ext cx="6210300" cy="13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60066"/>
              </a:buClr>
              <a:buSzPts val="1600"/>
              <a:buFont typeface="Calibri"/>
              <a:buNone/>
            </a:pPr>
            <a:r>
              <a:rPr lang="fr-FR" sz="1600" i="1" u="none" strike="noStrike" cap="none">
                <a:solidFill>
                  <a:srgbClr val="660066"/>
                </a:solidFill>
                <a:latin typeface="Nunito"/>
                <a:ea typeface="Nunito"/>
                <a:cs typeface="Nunito"/>
                <a:sym typeface="Nunito"/>
              </a:rPr>
              <a:t>Any humanitarian worker has a role of prevention and mitigation of GBV risks which is </a:t>
            </a:r>
            <a:r>
              <a:rPr lang="fr-FR" sz="1600" b="1" i="1" u="none" strike="noStrike" cap="none">
                <a:solidFill>
                  <a:srgbClr val="660066"/>
                </a:solidFill>
                <a:latin typeface="Nunito"/>
                <a:ea typeface="Nunito"/>
                <a:cs typeface="Nunito"/>
                <a:sym typeface="Nunito"/>
              </a:rPr>
              <a:t>complementary</a:t>
            </a:r>
            <a:r>
              <a:rPr lang="fr-FR" sz="1600" i="1" u="none" strike="noStrike" cap="none">
                <a:solidFill>
                  <a:srgbClr val="660066"/>
                </a:solidFill>
                <a:latin typeface="Nunito"/>
                <a:ea typeface="Nunito"/>
                <a:cs typeface="Nunito"/>
                <a:sym typeface="Nunito"/>
              </a:rPr>
              <a:t> to the work of GBV specialists who respond and manage GBV cases and their consequences.</a:t>
            </a:r>
            <a:endParaRPr sz="1600" i="1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35" name="Google Shape;135;p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11600" y="1148120"/>
            <a:ext cx="1023550" cy="489775"/>
          </a:xfrm>
          <a:prstGeom prst="rect">
            <a:avLst/>
          </a:prstGeom>
          <a:noFill/>
          <a:ln w="9525" cap="flat" cmpd="sng">
            <a:solidFill>
              <a:srgbClr val="6600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6" name="Google Shape;136;p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80863" y="1122070"/>
            <a:ext cx="939475" cy="838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083925" y="80863"/>
            <a:ext cx="870986" cy="5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060926" y="121826"/>
            <a:ext cx="956124" cy="43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/>
          <p:nvPr/>
        </p:nvSpPr>
        <p:spPr>
          <a:xfrm>
            <a:off x="-50" y="0"/>
            <a:ext cx="9144000" cy="1448100"/>
          </a:xfrm>
          <a:prstGeom prst="rect">
            <a:avLst/>
          </a:prstGeom>
          <a:solidFill>
            <a:srgbClr val="ECE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48100"/>
            <a:ext cx="9143999" cy="54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 txBox="1">
            <a:spLocks noGrp="1"/>
          </p:cNvSpPr>
          <p:nvPr>
            <p:ph type="title"/>
          </p:nvPr>
        </p:nvSpPr>
        <p:spPr>
          <a:xfrm>
            <a:off x="298575" y="197725"/>
            <a:ext cx="83244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660066"/>
              </a:buClr>
              <a:buSzPts val="2800"/>
              <a:buFont typeface="Calibri"/>
              <a:buNone/>
            </a:pPr>
            <a:r>
              <a:rPr lang="fr-FR" sz="2700" b="1">
                <a:solidFill>
                  <a:srgbClr val="660066"/>
                </a:solidFill>
                <a:latin typeface="Nunito"/>
                <a:ea typeface="Nunito"/>
                <a:cs typeface="Nunito"/>
                <a:sym typeface="Nunito"/>
              </a:rPr>
              <a:t>GBV Risk Mitigation in CVA:</a:t>
            </a:r>
            <a:br>
              <a:rPr lang="fr-FR" sz="2700" b="1">
                <a:solidFill>
                  <a:srgbClr val="660066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fr-FR" sz="2700" b="1" i="1">
                <a:solidFill>
                  <a:srgbClr val="660066"/>
                </a:solidFill>
                <a:latin typeface="Nunito"/>
                <a:ea typeface="Nunito"/>
                <a:cs typeface="Nunito"/>
                <a:sym typeface="Nunito"/>
              </a:rPr>
              <a:t>What could go wrong?</a:t>
            </a:r>
            <a:endParaRPr sz="2700" b="1">
              <a:solidFill>
                <a:srgbClr val="6600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46" name="Google Shape;14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3925" y="80863"/>
            <a:ext cx="870986" cy="5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60926" y="121826"/>
            <a:ext cx="956124" cy="43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/>
          <p:nvPr/>
        </p:nvSpPr>
        <p:spPr>
          <a:xfrm>
            <a:off x="-50" y="0"/>
            <a:ext cx="9144000" cy="1448100"/>
          </a:xfrm>
          <a:prstGeom prst="rect">
            <a:avLst/>
          </a:prstGeom>
          <a:solidFill>
            <a:srgbClr val="ECE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"/>
          <p:cNvSpPr txBox="1">
            <a:spLocks noGrp="1"/>
          </p:cNvSpPr>
          <p:nvPr>
            <p:ph type="body" idx="1"/>
          </p:nvPr>
        </p:nvSpPr>
        <p:spPr>
          <a:xfrm>
            <a:off x="774700" y="1037900"/>
            <a:ext cx="5943600" cy="17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660066"/>
              </a:buClr>
              <a:buSzPts val="1800"/>
              <a:buNone/>
            </a:pPr>
            <a:endParaRPr sz="2400" b="1">
              <a:solidFill>
                <a:srgbClr val="66006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36550" algn="l" rtl="0">
              <a:spcBef>
                <a:spcPts val="600"/>
              </a:spcBef>
              <a:spcAft>
                <a:spcPts val="0"/>
              </a:spcAft>
              <a:buClr>
                <a:srgbClr val="660066"/>
              </a:buClr>
              <a:buSzPts val="1700"/>
              <a:buFont typeface="Nunito"/>
              <a:buChar char="➔"/>
            </a:pPr>
            <a:r>
              <a:rPr lang="fr-FR"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Rushing the design phase - no GBV/Protection</a:t>
            </a:r>
            <a:r>
              <a:rPr lang="fr-FR" sz="170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fr-FR"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analysis, overlooking:</a:t>
            </a:r>
            <a:r>
              <a:rPr lang="fr-FR" sz="1700">
                <a:latin typeface="Nunito"/>
                <a:ea typeface="Nunito"/>
                <a:cs typeface="Nunito"/>
                <a:sym typeface="Nunito"/>
              </a:rPr>
              <a:t>	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◆"/>
            </a:pPr>
            <a:r>
              <a:rPr lang="fr-FR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Household dynamics 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◆"/>
            </a:pPr>
            <a:r>
              <a:rPr lang="fr-FR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Community pre-crisis gender dynamics 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◆"/>
            </a:pPr>
            <a:r>
              <a:rPr lang="fr-FR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Ensuring modality/delivery mechanism is </a:t>
            </a: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accessible</a:t>
            </a:r>
            <a:r>
              <a:rPr lang="fr-FR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◆"/>
            </a:pPr>
            <a:r>
              <a:rPr lang="fr-FR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Risks of abuse of power / fraud, sexual exploitation &amp; abuse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None/>
            </a:pPr>
            <a:endParaRPr sz="1300"/>
          </a:p>
        </p:txBody>
      </p:sp>
      <p:sp>
        <p:nvSpPr>
          <p:cNvPr id="154" name="Google Shape;154;p6"/>
          <p:cNvSpPr txBox="1"/>
          <p:nvPr/>
        </p:nvSpPr>
        <p:spPr>
          <a:xfrm>
            <a:off x="2515275" y="3595400"/>
            <a:ext cx="6901200" cy="3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400" b="1" i="0" u="none" strike="noStrike" cap="none">
                <a:solidFill>
                  <a:srgbClr val="660066"/>
                </a:solidFill>
                <a:latin typeface="Nunito"/>
                <a:ea typeface="Nunito"/>
                <a:cs typeface="Nunito"/>
                <a:sym typeface="Nunito"/>
              </a:rPr>
              <a:t>So, what to do?</a:t>
            </a:r>
            <a:endParaRPr sz="2400" b="1" i="0" u="none" strike="noStrike" cap="none">
              <a:solidFill>
                <a:srgbClr val="66006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1600"/>
              <a:buFont typeface="Nunito"/>
              <a:buChar char="➔"/>
            </a:pPr>
            <a:r>
              <a:rPr lang="fr-FR" sz="16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Start every design of a CVA by a GBV/Protection Risk Analysis</a:t>
            </a:r>
            <a:endParaRPr sz="16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1600"/>
              <a:buFont typeface="Nunito"/>
              <a:buChar char="➔"/>
            </a:pPr>
            <a:r>
              <a:rPr lang="fr-FR" sz="16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Make sure to have in place: 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◆"/>
            </a:pPr>
            <a:r>
              <a:rPr lang="fr-FR" sz="16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 strong feedback mechanisms (talk to beneficiaries!)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◆"/>
            </a:pPr>
            <a:r>
              <a:rPr lang="fr-FR" sz="16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Listen to needs / priorities of most vulnerable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◆"/>
            </a:pPr>
            <a:r>
              <a:rPr lang="fr-FR" sz="16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Link to GBV referral pathway</a:t>
            </a:r>
            <a:r>
              <a:rPr lang="fr-FR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◆"/>
            </a:pPr>
            <a:r>
              <a:rPr lang="fr-FR" sz="16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Ensure your teams (incl. private mobile companies) have been trained + signed a Codes of Conduct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◆"/>
            </a:pPr>
            <a:r>
              <a:rPr lang="fr-FR" sz="16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Women personnel in your front line teams</a:t>
            </a:r>
            <a:endParaRPr sz="16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1600"/>
              <a:buFont typeface="Nunito"/>
              <a:buChar char="➔"/>
            </a:pPr>
            <a:r>
              <a:rPr lang="fr-FR" sz="16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Monitor regularly</a:t>
            </a:r>
            <a:endParaRPr sz="16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5" name="Google Shape;155;p6"/>
          <p:cNvSpPr/>
          <p:nvPr/>
        </p:nvSpPr>
        <p:spPr>
          <a:xfrm rot="-1628827">
            <a:off x="776553" y="3291929"/>
            <a:ext cx="1069745" cy="2395888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674E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6790850" y="1806725"/>
            <a:ext cx="1714500" cy="1841700"/>
          </a:xfrm>
          <a:prstGeom prst="triangle">
            <a:avLst>
              <a:gd name="adj" fmla="val 50000"/>
            </a:avLst>
          </a:prstGeom>
          <a:solidFill>
            <a:srgbClr val="B2A0C7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6"/>
          <p:cNvSpPr txBox="1"/>
          <p:nvPr/>
        </p:nvSpPr>
        <p:spPr>
          <a:xfrm>
            <a:off x="7216250" y="2148801"/>
            <a:ext cx="8637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8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/>
          <p:cNvSpPr txBox="1"/>
          <p:nvPr/>
        </p:nvSpPr>
        <p:spPr>
          <a:xfrm>
            <a:off x="289025" y="423900"/>
            <a:ext cx="6227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660066"/>
              </a:buClr>
              <a:buSzPts val="1800"/>
              <a:buFont typeface="Arial"/>
              <a:buNone/>
            </a:pPr>
            <a:r>
              <a:rPr lang="fr-FR" sz="2700" b="1">
                <a:solidFill>
                  <a:srgbClr val="660066"/>
                </a:solidFill>
                <a:latin typeface="Nunito"/>
                <a:ea typeface="Nunito"/>
                <a:cs typeface="Nunito"/>
                <a:sym typeface="Nunito"/>
              </a:rPr>
              <a:t>Potential sources of GBV risks in CVA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3925" y="80863"/>
            <a:ext cx="870986" cy="5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60926" y="121826"/>
            <a:ext cx="956124" cy="43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"/>
          <p:cNvSpPr/>
          <p:nvPr/>
        </p:nvSpPr>
        <p:spPr>
          <a:xfrm>
            <a:off x="-50" y="0"/>
            <a:ext cx="9144000" cy="1448100"/>
          </a:xfrm>
          <a:prstGeom prst="rect">
            <a:avLst/>
          </a:prstGeom>
          <a:solidFill>
            <a:srgbClr val="ECE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 txBox="1">
            <a:spLocks noGrp="1"/>
          </p:cNvSpPr>
          <p:nvPr>
            <p:ph type="title"/>
          </p:nvPr>
        </p:nvSpPr>
        <p:spPr>
          <a:xfrm>
            <a:off x="533400" y="342242"/>
            <a:ext cx="8298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2800"/>
              <a:buFont typeface="Calibri"/>
              <a:buNone/>
            </a:pPr>
            <a:r>
              <a:rPr lang="fr-FR" sz="2700" b="1">
                <a:solidFill>
                  <a:srgbClr val="660066"/>
                </a:solidFill>
                <a:latin typeface="Nunito"/>
                <a:ea typeface="Nunito"/>
                <a:cs typeface="Nunito"/>
                <a:sym typeface="Nunito"/>
              </a:rPr>
              <a:t>Template GBV Risk Analysis for CVA</a:t>
            </a:r>
            <a:br>
              <a:rPr lang="fr-FR" sz="2700" b="1">
                <a:solidFill>
                  <a:srgbClr val="660066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700" b="1">
              <a:solidFill>
                <a:srgbClr val="6600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67" name="Google Shape;167;p7" descr="Capture d’écran 2020-12-01 à 07.44.49.png"/>
          <p:cNvPicPr preferRelativeResize="0"/>
          <p:nvPr/>
        </p:nvPicPr>
        <p:blipFill rotWithShape="1">
          <a:blip r:embed="rId3">
            <a:alphaModFix/>
          </a:blip>
          <a:srcRect t="4814"/>
          <a:stretch/>
        </p:blipFill>
        <p:spPr>
          <a:xfrm>
            <a:off x="533400" y="1255175"/>
            <a:ext cx="7362250" cy="5602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3925" y="80863"/>
            <a:ext cx="870986" cy="5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60926" y="121826"/>
            <a:ext cx="956124" cy="43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"/>
          <p:cNvSpPr/>
          <p:nvPr/>
        </p:nvSpPr>
        <p:spPr>
          <a:xfrm>
            <a:off x="381000" y="5247000"/>
            <a:ext cx="8447700" cy="1448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660066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9"/>
          <p:cNvSpPr/>
          <p:nvPr/>
        </p:nvSpPr>
        <p:spPr>
          <a:xfrm>
            <a:off x="381000" y="5274750"/>
            <a:ext cx="8447700" cy="1392600"/>
          </a:xfrm>
          <a:prstGeom prst="rect">
            <a:avLst/>
          </a:prstGeom>
          <a:solidFill>
            <a:schemeClr val="lt1">
              <a:alpha val="5372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For more info on this: check </a:t>
            </a:r>
            <a:r>
              <a:rPr lang="fr-FR" sz="1600" u="sng">
                <a:solidFill>
                  <a:srgbClr val="0097A7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GBV pocket guide</a:t>
            </a:r>
            <a:r>
              <a:rPr lang="fr-FR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(available in many languages &amp; as an App!)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… and make sure you have consulted GBV or protection colleagues before you undertake any evaluation / field visit / FGD, etc!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9"/>
          <p:cNvSpPr txBox="1">
            <a:spLocks noGrp="1"/>
          </p:cNvSpPr>
          <p:nvPr>
            <p:ph type="body" idx="1"/>
          </p:nvPr>
        </p:nvSpPr>
        <p:spPr>
          <a:xfrm>
            <a:off x="315200" y="1638300"/>
            <a:ext cx="45327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fr-FR" sz="18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Non-protection specialists should </a:t>
            </a:r>
            <a:r>
              <a:rPr lang="fr-FR" sz="1800" b="1" i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never</a:t>
            </a:r>
            <a:r>
              <a:rPr lang="fr-FR" sz="1800" i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fr-FR" sz="18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ask beneficiaries about any kind of personal experience of violence (GBV, domestic violence, sexual assault, etc.)</a:t>
            </a:r>
            <a:endParaRPr sz="1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0" indent="-330200" algn="l" rtl="0">
              <a:spcBef>
                <a:spcPts val="1600"/>
              </a:spcBef>
              <a:spcAft>
                <a:spcPts val="0"/>
              </a:spcAft>
              <a:buClr>
                <a:srgbClr val="660066"/>
              </a:buClr>
              <a:buSzPts val="1600"/>
              <a:buFont typeface="Nunito"/>
              <a:buChar char="➔"/>
            </a:pPr>
            <a:r>
              <a:rPr lang="fr-FR" sz="16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Ask question about general risks, trends or individual/community coping mechanisms</a:t>
            </a:r>
            <a:endParaRPr sz="16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0" indent="-330200" algn="l" rtl="0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1600"/>
              <a:buFont typeface="Nunito"/>
              <a:buChar char="➔"/>
            </a:pPr>
            <a:r>
              <a:rPr lang="fr-FR" sz="16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Should someone tell you about a GBV incident or report a case - do not handle it but provide the person contact details of specialised service(s)</a:t>
            </a:r>
            <a:endParaRPr sz="16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177" name="Google Shape;177;p9"/>
          <p:cNvSpPr/>
          <p:nvPr/>
        </p:nvSpPr>
        <p:spPr>
          <a:xfrm>
            <a:off x="-50" y="0"/>
            <a:ext cx="9144000" cy="1448100"/>
          </a:xfrm>
          <a:prstGeom prst="rect">
            <a:avLst/>
          </a:prstGeom>
          <a:solidFill>
            <a:srgbClr val="ECE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9"/>
          <p:cNvSpPr txBox="1"/>
          <p:nvPr/>
        </p:nvSpPr>
        <p:spPr>
          <a:xfrm>
            <a:off x="630625" y="423900"/>
            <a:ext cx="45327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1800"/>
              <a:buFont typeface="Arial"/>
              <a:buNone/>
            </a:pPr>
            <a:r>
              <a:rPr lang="fr-FR" sz="2700" b="1">
                <a:solidFill>
                  <a:srgbClr val="660066"/>
                </a:solidFill>
                <a:latin typeface="Nunito"/>
                <a:ea typeface="Nunito"/>
                <a:cs typeface="Nunito"/>
                <a:sym typeface="Nunito"/>
              </a:rPr>
              <a:t>Key considerations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9" descr="picture hands copi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5875" y="1772037"/>
            <a:ext cx="4296100" cy="315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83925" y="80863"/>
            <a:ext cx="870986" cy="5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60926" y="121826"/>
            <a:ext cx="956124" cy="43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35212ddc91_0_0"/>
          <p:cNvSpPr/>
          <p:nvPr/>
        </p:nvSpPr>
        <p:spPr>
          <a:xfrm>
            <a:off x="-50" y="0"/>
            <a:ext cx="9144000" cy="1448100"/>
          </a:xfrm>
          <a:prstGeom prst="rect">
            <a:avLst/>
          </a:prstGeom>
          <a:solidFill>
            <a:srgbClr val="ECE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135212ddc91_0_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700" b="1">
                <a:solidFill>
                  <a:srgbClr val="660066"/>
                </a:solidFill>
                <a:latin typeface="Nunito"/>
                <a:ea typeface="Nunito"/>
                <a:cs typeface="Nunito"/>
                <a:sym typeface="Nunito"/>
              </a:rPr>
              <a:t>Learning from the field</a:t>
            </a:r>
            <a:endParaRPr sz="2700" b="1">
              <a:solidFill>
                <a:srgbClr val="66006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135212ddc91_0_0"/>
          <p:cNvSpPr txBox="1">
            <a:spLocks noGrp="1"/>
          </p:cNvSpPr>
          <p:nvPr>
            <p:ph type="body" idx="1"/>
          </p:nvPr>
        </p:nvSpPr>
        <p:spPr>
          <a:xfrm>
            <a:off x="211625" y="1689900"/>
            <a:ext cx="4894800" cy="49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1600"/>
              <a:buFont typeface="Nunito"/>
              <a:buChar char="●"/>
            </a:pPr>
            <a:r>
              <a:rPr lang="fr-FR" sz="1600" u="sng">
                <a:solidFill>
                  <a:srgbClr val="0097A7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NW Syria</a:t>
            </a: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: CWG - GBV wg taskforce (SoPs for referral of GBV cases to CVA, contribute to CVA feasibility assessment, etc.)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1600"/>
              <a:buFont typeface="Nunito"/>
              <a:buChar char="●"/>
            </a:pPr>
            <a:r>
              <a:rPr lang="fr-FR" sz="1600" u="sng">
                <a:solidFill>
                  <a:srgbClr val="0097A7"/>
                </a:solid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Ukraine &amp; Moldova</a:t>
            </a: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: GBV-CVA task force for Ukraine, revision of tools (PDM, Market analysis, CoC for hosting families, </a:t>
            </a:r>
            <a:r>
              <a:rPr lang="fr-FR" sz="1600" u="sng">
                <a:solidFill>
                  <a:srgbClr val="0097A7"/>
                </a:solidFill>
                <a:latin typeface="Nunito"/>
                <a:ea typeface="Nunito"/>
                <a:cs typeface="Nunito"/>
                <a:sym typeface="Nuni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joint risk analysis</a:t>
            </a: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, etc.)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1600"/>
              <a:buFont typeface="Nunito"/>
              <a:buChar char="●"/>
            </a:pP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Iraq: GBV-CVA task force and upcoming joint workshop (this June)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1600"/>
              <a:buFont typeface="Nunito"/>
              <a:buChar char="●"/>
            </a:pP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Afghanistan: tipsheet for cash actors, revision of interagency PDM, training of FSPs, checklist with success indicators, etc.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1600"/>
              <a:buFont typeface="Nunito"/>
              <a:buChar char="●"/>
            </a:pP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Also </a:t>
            </a:r>
            <a:r>
              <a:rPr lang="fr-FR" sz="1600" u="sng">
                <a:solidFill>
                  <a:srgbClr val="0097A7"/>
                </a:solidFill>
                <a:latin typeface="Nunito"/>
                <a:ea typeface="Nunito"/>
                <a:cs typeface="Nunito"/>
                <a:sym typeface="Nuni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Somalia</a:t>
            </a:r>
            <a:r>
              <a:rPr lang="fr-FR" sz="1600">
                <a:solidFill>
                  <a:srgbClr val="7F7F7F"/>
                </a:solidFill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fr-FR" sz="1600" u="sng">
                <a:solidFill>
                  <a:srgbClr val="0097A7"/>
                </a:solidFill>
                <a:latin typeface="Nunito"/>
                <a:ea typeface="Nunito"/>
                <a:cs typeface="Nunito"/>
                <a:sym typeface="Nunit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Burundi</a:t>
            </a: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fr-FR" sz="1600" u="sng">
                <a:solidFill>
                  <a:srgbClr val="0097A7"/>
                </a:solidFill>
                <a:latin typeface="Nunito"/>
                <a:ea typeface="Nunito"/>
                <a:cs typeface="Nunito"/>
                <a:sym typeface="Nunito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Myanmar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90" name="Google Shape;190;g135212ddc91_0_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061650" y="4142600"/>
            <a:ext cx="1844422" cy="237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135212ddc91_0_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106425" y="4087575"/>
            <a:ext cx="1744551" cy="2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135212ddc91_0_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106425" y="1578969"/>
            <a:ext cx="1683575" cy="2377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135212ddc91_0_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142076" y="1560525"/>
            <a:ext cx="1683575" cy="2378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135212ddc91_0_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083925" y="80863"/>
            <a:ext cx="870986" cy="5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135212ddc91_0_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060926" y="121826"/>
            <a:ext cx="956124" cy="43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850</Words>
  <Application>Microsoft Macintosh PowerPoint</Application>
  <PresentationFormat>On-screen Show (4:3)</PresentationFormat>
  <Paragraphs>86</Paragraphs>
  <Slides>11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Arial</vt:lpstr>
      <vt:lpstr>Nunito</vt:lpstr>
      <vt:lpstr>Thème Office</vt:lpstr>
      <vt:lpstr>How to mitigate GBV risks  in Cash and Voucher Assistance? </vt:lpstr>
      <vt:lpstr>PowerPoint Presentation</vt:lpstr>
      <vt:lpstr>Key concepts of GBV (Gender-based Violence)</vt:lpstr>
      <vt:lpstr>PowerPoint Presentation</vt:lpstr>
      <vt:lpstr>GBV Risk Mitigation in CVA: What could go wrong?</vt:lpstr>
      <vt:lpstr>PowerPoint Presentation</vt:lpstr>
      <vt:lpstr>Template GBV Risk Analysis for CVA </vt:lpstr>
      <vt:lpstr>PowerPoint Presentation</vt:lpstr>
      <vt:lpstr>Learning from the field </vt:lpstr>
      <vt:lpstr>Key resources</vt:lpstr>
      <vt:lpstr>Group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mitigate GBV risks  in Cash and Voucher Assistance? </dc:title>
  <dc:creator>Luana de Souza</dc:creator>
  <cp:lastModifiedBy>Madeline Dement</cp:lastModifiedBy>
  <cp:revision>1</cp:revision>
  <dcterms:created xsi:type="dcterms:W3CDTF">2020-11-26T08:25:09Z</dcterms:created>
  <dcterms:modified xsi:type="dcterms:W3CDTF">2022-09-05T09:23:15Z</dcterms:modified>
</cp:coreProperties>
</file>