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
      <p:font typeface="Nuni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gk6BJo1gWswWnRHJ20J31hNzcjr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17" Type="http://schemas.openxmlformats.org/officeDocument/2006/relationships/font" Target="fonts/Nunito-bold.fntdata"/><Relationship Id="rId16" Type="http://schemas.openxmlformats.org/officeDocument/2006/relationships/font" Target="fonts/Nunito-regular.fntdata"/><Relationship Id="rId5" Type="http://schemas.openxmlformats.org/officeDocument/2006/relationships/notesMaster" Target="notesMasters/notesMaster1.xml"/><Relationship Id="rId19" Type="http://schemas.openxmlformats.org/officeDocument/2006/relationships/font" Target="fonts/Nunito-boldItalic.fntdata"/><Relationship Id="rId6" Type="http://schemas.openxmlformats.org/officeDocument/2006/relationships/slide" Target="slides/slide1.xml"/><Relationship Id="rId18" Type="http://schemas.openxmlformats.org/officeDocument/2006/relationships/font" Target="fonts/Nuni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0" name="Google Shape;60;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p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b921a72911_0_6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 name="Google Shape;76;g1b921a72911_0_6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1"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p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5" name="Google Shape;105;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8"/>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8"/>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7"/>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7"/>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13" name="Shape 13"/>
        <p:cNvGrpSpPr/>
        <p:nvPr/>
      </p:nvGrpSpPr>
      <p:grpSpPr>
        <a:xfrm>
          <a:off x="0" y="0"/>
          <a:ext cx="0" cy="0"/>
          <a:chOff x="0" y="0"/>
          <a:chExt cx="0" cy="0"/>
        </a:xfrm>
      </p:grpSpPr>
      <p:sp>
        <p:nvSpPr>
          <p:cNvPr id="14" name="Google Shape;14;p1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1"/>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6" name="Google Shape;16;p11"/>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17" name="Google Shape;17;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0" name="Google Shape;20;p9"/>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1" name="Google Shape;21;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10"/>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 name="Google Shape;24;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12"/>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13"/>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13"/>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4"/>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5"/>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5"/>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5"/>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5"/>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6"/>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7"/>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A4C2F4"/>
        </a:solidFill>
      </p:bgPr>
    </p:bg>
    <p:spTree>
      <p:nvGrpSpPr>
        <p:cNvPr id="53" name="Shape 53"/>
        <p:cNvGrpSpPr/>
        <p:nvPr/>
      </p:nvGrpSpPr>
      <p:grpSpPr>
        <a:xfrm>
          <a:off x="0" y="0"/>
          <a:ext cx="0" cy="0"/>
          <a:chOff x="0" y="0"/>
          <a:chExt cx="0" cy="0"/>
        </a:xfrm>
      </p:grpSpPr>
      <p:sp>
        <p:nvSpPr>
          <p:cNvPr id="54" name="Google Shape;54;p1"/>
          <p:cNvSpPr txBox="1"/>
          <p:nvPr>
            <p:ph type="ctrTitle"/>
          </p:nvPr>
        </p:nvSpPr>
        <p:spPr>
          <a:xfrm>
            <a:off x="311700" y="904050"/>
            <a:ext cx="8520600" cy="1539000"/>
          </a:xfrm>
          <a:prstGeom prst="rect">
            <a:avLst/>
          </a:prstGeom>
          <a:solidFill>
            <a:srgbClr val="C9DAF8"/>
          </a:solidFill>
          <a:ln>
            <a:noFill/>
          </a:ln>
        </p:spPr>
        <p:txBody>
          <a:bodyPr anchorCtr="0" anchor="b" bIns="91425" lIns="91425" spcFirstLastPara="1" rIns="91425" wrap="square" tIns="91425">
            <a:normAutofit fontScale="90000"/>
          </a:bodyPr>
          <a:lstStyle/>
          <a:p>
            <a:pPr indent="0" lvl="0" marL="0" rtl="1" algn="ctr">
              <a:spcBef>
                <a:spcPts val="0"/>
              </a:spcBef>
              <a:spcAft>
                <a:spcPts val="0"/>
              </a:spcAft>
              <a:buSzPct val="111111"/>
              <a:buNone/>
            </a:pPr>
            <a:r>
              <a:rPr b="1" lang="en">
                <a:solidFill>
                  <a:srgbClr val="FF9900"/>
                </a:solidFill>
                <a:latin typeface="Nunito"/>
                <a:ea typeface="Nunito"/>
                <a:cs typeface="Nunito"/>
                <a:sym typeface="Nunito"/>
              </a:rPr>
              <a:t>دورة تدريبية موجزة لموزِّعي الاستحقاقات النقدية</a:t>
            </a:r>
            <a:endParaRPr b="1">
              <a:solidFill>
                <a:srgbClr val="FF9900"/>
              </a:solidFill>
              <a:latin typeface="Nunito"/>
              <a:ea typeface="Nunito"/>
              <a:cs typeface="Nunito"/>
              <a:sym typeface="Nunito"/>
            </a:endParaRPr>
          </a:p>
        </p:txBody>
      </p:sp>
      <p:sp>
        <p:nvSpPr>
          <p:cNvPr id="55" name="Google Shape;55;p1"/>
          <p:cNvSpPr txBox="1"/>
          <p:nvPr>
            <p:ph idx="1" type="subTitle"/>
          </p:nvPr>
        </p:nvSpPr>
        <p:spPr>
          <a:xfrm>
            <a:off x="311700" y="2834125"/>
            <a:ext cx="8520600" cy="1539000"/>
          </a:xfrm>
          <a:prstGeom prst="rect">
            <a:avLst/>
          </a:prstGeom>
          <a:solidFill>
            <a:srgbClr val="C9DAF8"/>
          </a:solidFill>
          <a:ln>
            <a:noFill/>
          </a:ln>
        </p:spPr>
        <p:txBody>
          <a:bodyPr anchorCtr="0" anchor="t" bIns="91425" lIns="91425" spcFirstLastPara="1" rIns="91425" wrap="square" tIns="91425">
            <a:normAutofit fontScale="92500"/>
          </a:bodyPr>
          <a:lstStyle/>
          <a:p>
            <a:pPr indent="0" lvl="0" marL="0" rtl="1" algn="ctr">
              <a:spcBef>
                <a:spcPts val="0"/>
              </a:spcBef>
              <a:spcAft>
                <a:spcPts val="0"/>
              </a:spcAft>
              <a:buClr>
                <a:srgbClr val="000000"/>
              </a:buClr>
              <a:buSzPct val="100000"/>
              <a:buFont typeface="Arial"/>
              <a:buNone/>
            </a:pPr>
            <a:r>
              <a:rPr b="1" i="1" lang="en">
                <a:solidFill>
                  <a:srgbClr val="1C4587"/>
                </a:solidFill>
                <a:latin typeface="Nunito"/>
                <a:ea typeface="Nunito"/>
                <a:cs typeface="Nunito"/>
                <a:sym typeface="Nunito"/>
              </a:rPr>
              <a:t>أساسيَّات الحدِّ من مخاطر العنف القائم على النوع الاجتماعي  </a:t>
            </a:r>
            <a:endParaRPr b="1" i="1">
              <a:solidFill>
                <a:srgbClr val="1C4587"/>
              </a:solidFill>
              <a:latin typeface="Nunito"/>
              <a:ea typeface="Nunito"/>
              <a:cs typeface="Nunito"/>
              <a:sym typeface="Nunito"/>
            </a:endParaRPr>
          </a:p>
          <a:p>
            <a:pPr indent="0" lvl="0" marL="0" rtl="1" algn="ctr">
              <a:spcBef>
                <a:spcPts val="0"/>
              </a:spcBef>
              <a:spcAft>
                <a:spcPts val="0"/>
              </a:spcAft>
              <a:buSzPct val="100000"/>
              <a:buNone/>
            </a:pPr>
            <a:r>
              <a:rPr b="1" i="1" lang="en">
                <a:solidFill>
                  <a:srgbClr val="1C4587"/>
                </a:solidFill>
                <a:latin typeface="Nunito"/>
                <a:ea typeface="Nunito"/>
                <a:cs typeface="Nunito"/>
                <a:sym typeface="Nunito"/>
              </a:rPr>
              <a:t>والحماية من الاستغلال الجنسي، </a:t>
            </a:r>
            <a:endParaRPr b="1" i="1">
              <a:solidFill>
                <a:srgbClr val="1C4587"/>
              </a:solidFill>
              <a:latin typeface="Nunito"/>
              <a:ea typeface="Nunito"/>
              <a:cs typeface="Nunito"/>
              <a:sym typeface="Nunito"/>
            </a:endParaRPr>
          </a:p>
          <a:p>
            <a:pPr indent="0" lvl="0" marL="0" rtl="1" algn="ctr">
              <a:spcBef>
                <a:spcPts val="0"/>
              </a:spcBef>
              <a:spcAft>
                <a:spcPts val="0"/>
              </a:spcAft>
              <a:buClr>
                <a:srgbClr val="000000"/>
              </a:buClr>
              <a:buSzPct val="100000"/>
              <a:buFont typeface="Arial"/>
              <a:buNone/>
            </a:pPr>
            <a:r>
              <a:rPr b="1" i="1" lang="en">
                <a:solidFill>
                  <a:srgbClr val="1C4587"/>
                </a:solidFill>
                <a:latin typeface="Nunito"/>
                <a:ea typeface="Nunito"/>
                <a:cs typeface="Nunito"/>
                <a:sym typeface="Nunito"/>
              </a:rPr>
              <a:t>والانتهاك الجنسي والتحرُّش الجنسي </a:t>
            </a:r>
            <a:endParaRPr b="1" i="1">
              <a:solidFill>
                <a:srgbClr val="1C4587"/>
              </a:solidFill>
              <a:latin typeface="Nunito"/>
              <a:ea typeface="Nunito"/>
              <a:cs typeface="Nunito"/>
              <a:sym typeface="Nunito"/>
            </a:endParaRPr>
          </a:p>
        </p:txBody>
      </p:sp>
      <p:pic>
        <p:nvPicPr>
          <p:cNvPr id="56" name="Google Shape;56;p1"/>
          <p:cNvPicPr preferRelativeResize="0"/>
          <p:nvPr/>
        </p:nvPicPr>
        <p:blipFill rotWithShape="1">
          <a:blip r:embed="rId3">
            <a:alphaModFix/>
          </a:blip>
          <a:srcRect b="0" l="0" r="0" t="0"/>
          <a:stretch/>
        </p:blipFill>
        <p:spPr>
          <a:xfrm>
            <a:off x="7888725" y="4546425"/>
            <a:ext cx="943575" cy="428474"/>
          </a:xfrm>
          <a:prstGeom prst="rect">
            <a:avLst/>
          </a:prstGeom>
          <a:noFill/>
          <a:ln>
            <a:noFill/>
          </a:ln>
        </p:spPr>
      </p:pic>
      <p:pic>
        <p:nvPicPr>
          <p:cNvPr id="57" name="Google Shape;57;p1"/>
          <p:cNvPicPr preferRelativeResize="0"/>
          <p:nvPr/>
        </p:nvPicPr>
        <p:blipFill rotWithShape="1">
          <a:blip r:embed="rId4">
            <a:alphaModFix/>
          </a:blip>
          <a:srcRect b="0" l="0" r="0" t="0"/>
          <a:stretch/>
        </p:blipFill>
        <p:spPr>
          <a:xfrm>
            <a:off x="6803250" y="4528734"/>
            <a:ext cx="916977" cy="463852"/>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2"/>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2"/>
          <p:cNvSpPr txBox="1"/>
          <p:nvPr>
            <p:ph type="title"/>
          </p:nvPr>
        </p:nvSpPr>
        <p:spPr>
          <a:xfrm>
            <a:off x="311700" y="599550"/>
            <a:ext cx="8520600" cy="572700"/>
          </a:xfrm>
          <a:prstGeom prst="rect">
            <a:avLst/>
          </a:prstGeom>
          <a:noFill/>
          <a:ln>
            <a:noFill/>
          </a:ln>
        </p:spPr>
        <p:txBody>
          <a:bodyPr anchorCtr="0" anchor="b" bIns="91425" lIns="91425" spcFirstLastPara="1" rIns="91425" wrap="square" tIns="91425">
            <a:noAutofit/>
          </a:bodyPr>
          <a:lstStyle/>
          <a:p>
            <a:pPr indent="0" lvl="0" marL="0" rtl="1" algn="r">
              <a:spcBef>
                <a:spcPts val="0"/>
              </a:spcBef>
              <a:spcAft>
                <a:spcPts val="0"/>
              </a:spcAft>
              <a:buSzPts val="2400"/>
              <a:buNone/>
            </a:pPr>
            <a:r>
              <a:rPr b="1" i="1" lang="en" sz="2400">
                <a:solidFill>
                  <a:srgbClr val="1C4587"/>
                </a:solidFill>
                <a:latin typeface="Nunito"/>
                <a:ea typeface="Nunito"/>
                <a:cs typeface="Nunito"/>
                <a:sym typeface="Nunito"/>
              </a:rPr>
              <a:t>مسؤولياتك تِجاه النساء والأشخاص الآخرين الأكثر عرضةً للانتهاك والاستغلال</a:t>
            </a:r>
            <a:endParaRPr b="1" i="1" sz="2400">
              <a:solidFill>
                <a:srgbClr val="1C4587"/>
              </a:solidFill>
              <a:latin typeface="Nunito"/>
              <a:ea typeface="Nunito"/>
              <a:cs typeface="Nunito"/>
              <a:sym typeface="Nunito"/>
            </a:endParaRPr>
          </a:p>
        </p:txBody>
      </p:sp>
      <p:sp>
        <p:nvSpPr>
          <p:cNvPr id="64" name="Google Shape;64;p2"/>
          <p:cNvSpPr txBox="1"/>
          <p:nvPr>
            <p:ph idx="1" type="body"/>
          </p:nvPr>
        </p:nvSpPr>
        <p:spPr>
          <a:xfrm>
            <a:off x="311700" y="1419350"/>
            <a:ext cx="3999900" cy="3416400"/>
          </a:xfrm>
          <a:prstGeom prst="rect">
            <a:avLst/>
          </a:prstGeom>
          <a:solidFill>
            <a:srgbClr val="C9DAF8"/>
          </a:solidFill>
          <a:ln>
            <a:noFill/>
          </a:ln>
        </p:spPr>
        <p:txBody>
          <a:bodyPr anchorCtr="0" anchor="t" bIns="91425" lIns="91425" spcFirstLastPara="1" rIns="91425" wrap="square" tIns="91425">
            <a:normAutofit/>
          </a:bodyPr>
          <a:lstStyle/>
          <a:p>
            <a:pPr indent="0" lvl="0" marL="0" rtl="1" algn="r">
              <a:spcBef>
                <a:spcPts val="0"/>
              </a:spcBef>
              <a:spcAft>
                <a:spcPts val="0"/>
              </a:spcAft>
              <a:buClr>
                <a:schemeClr val="dk1"/>
              </a:buClr>
              <a:buSzPts val="990"/>
              <a:buFont typeface="Arial"/>
              <a:buNone/>
            </a:pPr>
            <a:r>
              <a:rPr lang="en" sz="1800">
                <a:solidFill>
                  <a:schemeClr val="dk1"/>
                </a:solidFill>
                <a:latin typeface="Nunito"/>
                <a:ea typeface="Nunito"/>
                <a:cs typeface="Nunito"/>
                <a:sym typeface="Nunito"/>
              </a:rPr>
              <a:t>خلال توزيع المستحقات النقدية، قد تكون بعض الفئات السكانية - مثل ربَّات الأسر المعيشية، والنساء الأرامل، والأطفال، والأشخاص ذوي الإعاقة - أكثر عرضةً بكثير من سواها للإساءة، أو سرقة أموالها، أو صعوبة وصولها إلى موقع التوزيع.  </a:t>
            </a:r>
            <a:r>
              <a:rPr b="1" lang="en" sz="1800">
                <a:solidFill>
                  <a:srgbClr val="1C4587"/>
                </a:solidFill>
                <a:latin typeface="Nunito"/>
                <a:ea typeface="Nunito"/>
                <a:cs typeface="Nunito"/>
                <a:sym typeface="Nunito"/>
              </a:rPr>
              <a:t>كما تتحمَّل الشركات الخاصة العاملة في مجال الاستجابة الإنسانية المسؤولية عن:</a:t>
            </a:r>
            <a:endParaRPr b="1" sz="1800">
              <a:solidFill>
                <a:srgbClr val="1C4587"/>
              </a:solidFill>
              <a:latin typeface="Nunito"/>
              <a:ea typeface="Nunito"/>
              <a:cs typeface="Nunito"/>
              <a:sym typeface="Nunito"/>
            </a:endParaRPr>
          </a:p>
          <a:p>
            <a:pPr indent="0" lvl="0" marL="0" rtl="0" algn="l">
              <a:lnSpc>
                <a:spcPct val="115000"/>
              </a:lnSpc>
              <a:spcBef>
                <a:spcPts val="0"/>
              </a:spcBef>
              <a:spcAft>
                <a:spcPts val="0"/>
              </a:spcAft>
              <a:buSzPts val="1400"/>
              <a:buNone/>
            </a:pPr>
            <a:r>
              <a:t/>
            </a:r>
            <a:endParaRPr>
              <a:latin typeface="Nunito"/>
              <a:ea typeface="Nunito"/>
              <a:cs typeface="Nunito"/>
              <a:sym typeface="Nunito"/>
            </a:endParaRPr>
          </a:p>
        </p:txBody>
      </p:sp>
      <p:sp>
        <p:nvSpPr>
          <p:cNvPr id="65" name="Google Shape;65;p2"/>
          <p:cNvSpPr txBox="1"/>
          <p:nvPr>
            <p:ph idx="2" type="body"/>
          </p:nvPr>
        </p:nvSpPr>
        <p:spPr>
          <a:xfrm>
            <a:off x="4832400" y="1419350"/>
            <a:ext cx="3999900" cy="3416400"/>
          </a:xfrm>
          <a:prstGeom prst="rect">
            <a:avLst/>
          </a:prstGeom>
          <a:noFill/>
          <a:ln>
            <a:noFill/>
          </a:ln>
        </p:spPr>
        <p:txBody>
          <a:bodyPr anchorCtr="0" anchor="t" bIns="91425" lIns="91425" spcFirstLastPara="1" rIns="91425" wrap="square" tIns="91425">
            <a:normAutofit/>
          </a:bodyPr>
          <a:lstStyle/>
          <a:p>
            <a:pPr indent="-330200" lvl="0" marL="457200" rtl="1" algn="r">
              <a:spcBef>
                <a:spcPts val="0"/>
              </a:spcBef>
              <a:spcAft>
                <a:spcPts val="0"/>
              </a:spcAft>
              <a:buClr>
                <a:schemeClr val="dk1"/>
              </a:buClr>
              <a:buSzPts val="1600"/>
              <a:buFont typeface="Nunito"/>
              <a:buChar char="➔"/>
            </a:pPr>
            <a:r>
              <a:rPr lang="en" sz="1600">
                <a:solidFill>
                  <a:schemeClr val="dk1"/>
                </a:solidFill>
              </a:rPr>
              <a:t>تقليل هذه المخاطر قدر الإمكان</a:t>
            </a:r>
            <a:endParaRPr sz="1600">
              <a:solidFill>
                <a:schemeClr val="dk1"/>
              </a:solidFill>
              <a:latin typeface="Nunito"/>
              <a:ea typeface="Nunito"/>
              <a:cs typeface="Nunito"/>
              <a:sym typeface="Nunito"/>
            </a:endParaRPr>
          </a:p>
          <a:p>
            <a:pPr indent="-330200" lvl="0" marL="457200" rtl="1" algn="r">
              <a:spcBef>
                <a:spcPts val="0"/>
              </a:spcBef>
              <a:spcAft>
                <a:spcPts val="0"/>
              </a:spcAft>
              <a:buClr>
                <a:schemeClr val="dk1"/>
              </a:buClr>
              <a:buSzPts val="1600"/>
              <a:buChar char="➔"/>
            </a:pPr>
            <a:r>
              <a:rPr lang="en" sz="1600">
                <a:solidFill>
                  <a:schemeClr val="dk1"/>
                </a:solidFill>
              </a:rPr>
              <a:t>معاملة جميع المستفيدين دائماً</a:t>
            </a:r>
            <a:r>
              <a:rPr lang="en" sz="1600">
                <a:solidFill>
                  <a:srgbClr val="1C4587"/>
                </a:solidFill>
              </a:rPr>
              <a:t> </a:t>
            </a:r>
            <a:r>
              <a:rPr b="1" lang="en" sz="1600">
                <a:solidFill>
                  <a:srgbClr val="1C4587"/>
                </a:solidFill>
              </a:rPr>
              <a:t>بأسلوبٍ يتَّسم بالاحترام ويحفظ كرامتهم</a:t>
            </a:r>
            <a:r>
              <a:rPr lang="en" sz="1600">
                <a:solidFill>
                  <a:srgbClr val="1C4587"/>
                </a:solidFill>
              </a:rPr>
              <a:t>  </a:t>
            </a:r>
            <a:endParaRPr b="1" sz="1600">
              <a:solidFill>
                <a:srgbClr val="1C4587"/>
              </a:solidFill>
              <a:latin typeface="Nunito"/>
              <a:ea typeface="Nunito"/>
              <a:cs typeface="Nunito"/>
              <a:sym typeface="Nunito"/>
            </a:endParaRPr>
          </a:p>
          <a:p>
            <a:pPr indent="-330200" lvl="0" marL="457200" rtl="1" algn="r">
              <a:spcBef>
                <a:spcPts val="0"/>
              </a:spcBef>
              <a:spcAft>
                <a:spcPts val="0"/>
              </a:spcAft>
              <a:buClr>
                <a:schemeClr val="dk1"/>
              </a:buClr>
              <a:buSzPts val="1600"/>
              <a:buChar char="➔"/>
            </a:pPr>
            <a:r>
              <a:rPr lang="en" sz="1600">
                <a:solidFill>
                  <a:schemeClr val="dk1"/>
                </a:solidFill>
              </a:rPr>
              <a:t>الالتزام بقاعدة </a:t>
            </a:r>
            <a:r>
              <a:rPr lang="en" sz="1600">
                <a:solidFill>
                  <a:srgbClr val="1C4587"/>
                </a:solidFill>
              </a:rPr>
              <a:t>"</a:t>
            </a:r>
            <a:r>
              <a:rPr b="1" lang="en" sz="1600">
                <a:solidFill>
                  <a:srgbClr val="1C4587"/>
                </a:solidFill>
              </a:rPr>
              <a:t>عدم التسامح إطلاقاً مع الاستغلال والانتهاك الجنسيين والتحرش الجنسي</a:t>
            </a:r>
            <a:r>
              <a:rPr lang="en" sz="1600">
                <a:solidFill>
                  <a:srgbClr val="1C4587"/>
                </a:solidFill>
              </a:rPr>
              <a:t>"</a:t>
            </a:r>
            <a:r>
              <a:rPr lang="en" sz="1600">
                <a:solidFill>
                  <a:schemeClr val="dk1"/>
                </a:solidFill>
              </a:rPr>
              <a:t> خلال جميع أنواع التعامل بين موظفي منظمتك أو شركتك والمستفيدين.</a:t>
            </a:r>
            <a:r>
              <a:rPr b="1" lang="en" sz="1600">
                <a:solidFill>
                  <a:srgbClr val="FF9900"/>
                </a:solidFill>
              </a:rPr>
              <a:t> ويعني ذلك عدم التسامح مع أي "</a:t>
            </a:r>
            <a:r>
              <a:rPr b="1" i="1" lang="en" sz="1600">
                <a:solidFill>
                  <a:srgbClr val="FF9900"/>
                </a:solidFill>
              </a:rPr>
              <a:t>انتهاك فعلي أو محاولة انتهاك من أجل الحصول على خدمات جنسية مقابل تقديم المساعدة</a:t>
            </a:r>
            <a:r>
              <a:rPr b="1" lang="en" sz="1600">
                <a:solidFill>
                  <a:srgbClr val="FF9900"/>
                </a:solidFill>
              </a:rPr>
              <a:t>" من قِبلك أو من قِبل أي شخص آخر يعملُ معك بأيِّ صفةٍ كانت.</a:t>
            </a:r>
            <a:endParaRPr b="1">
              <a:solidFill>
                <a:srgbClr val="FF9900"/>
              </a:solidFill>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3"/>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1" name="Google Shape;71;p3"/>
          <p:cNvSpPr txBox="1"/>
          <p:nvPr>
            <p:ph type="title"/>
          </p:nvPr>
        </p:nvSpPr>
        <p:spPr>
          <a:xfrm>
            <a:off x="202350" y="267200"/>
            <a:ext cx="8739300" cy="699600"/>
          </a:xfrm>
          <a:prstGeom prst="rect">
            <a:avLst/>
          </a:prstGeom>
          <a:noFill/>
          <a:ln>
            <a:noFill/>
          </a:ln>
        </p:spPr>
        <p:txBody>
          <a:bodyPr anchorCtr="0" anchor="t" bIns="91425" lIns="91425" spcFirstLastPara="1" rIns="91425" wrap="square" tIns="91425">
            <a:noAutofit/>
          </a:bodyPr>
          <a:lstStyle/>
          <a:p>
            <a:pPr indent="0" lvl="0" marL="0" rtl="1" algn="r">
              <a:spcBef>
                <a:spcPts val="0"/>
              </a:spcBef>
              <a:spcAft>
                <a:spcPts val="0"/>
              </a:spcAft>
              <a:buClr>
                <a:schemeClr val="dk1"/>
              </a:buClr>
              <a:buSzPts val="990"/>
              <a:buFont typeface="Arial"/>
              <a:buNone/>
            </a:pPr>
            <a:r>
              <a:rPr b="1" i="1" lang="en" sz="2250">
                <a:solidFill>
                  <a:srgbClr val="1C4587"/>
                </a:solidFill>
                <a:latin typeface="Nunito"/>
                <a:ea typeface="Nunito"/>
                <a:cs typeface="Nunito"/>
                <a:sym typeface="Nunito"/>
              </a:rPr>
              <a:t>ماذا يعني الحدُّ من مخاطر العنف القائم على النوع الاجتماعي والحماية من الاستغلال والانتهاك الجنسيين عملياً بالنسبة لك؟</a:t>
            </a:r>
            <a:endParaRPr b="1" i="1" sz="2250">
              <a:solidFill>
                <a:srgbClr val="1C4587"/>
              </a:solidFill>
              <a:latin typeface="Nunito"/>
              <a:ea typeface="Nunito"/>
              <a:cs typeface="Nunito"/>
              <a:sym typeface="Nunito"/>
            </a:endParaRPr>
          </a:p>
        </p:txBody>
      </p:sp>
      <p:sp>
        <p:nvSpPr>
          <p:cNvPr id="72" name="Google Shape;72;p3"/>
          <p:cNvSpPr txBox="1"/>
          <p:nvPr/>
        </p:nvSpPr>
        <p:spPr>
          <a:xfrm>
            <a:off x="250800" y="1461200"/>
            <a:ext cx="8642400" cy="2610300"/>
          </a:xfrm>
          <a:prstGeom prst="rect">
            <a:avLst/>
          </a:prstGeom>
          <a:noFill/>
          <a:ln>
            <a:noFill/>
          </a:ln>
        </p:spPr>
        <p:txBody>
          <a:bodyPr anchorCtr="0" anchor="t" bIns="91425" lIns="91425" spcFirstLastPara="1" rIns="91425" wrap="square" tIns="91425">
            <a:spAutoFit/>
          </a:bodyPr>
          <a:lstStyle/>
          <a:p>
            <a:pPr indent="-342900" lvl="0" marL="457200" rtl="1" algn="r">
              <a:lnSpc>
                <a:spcPct val="115000"/>
              </a:lnSpc>
              <a:spcBef>
                <a:spcPts val="0"/>
              </a:spcBef>
              <a:spcAft>
                <a:spcPts val="0"/>
              </a:spcAft>
              <a:buClr>
                <a:schemeClr val="dk1"/>
              </a:buClr>
              <a:buSzPts val="1800"/>
              <a:buAutoNum type="arabicPeriod"/>
            </a:pPr>
            <a:r>
              <a:rPr lang="en" sz="1800">
                <a:solidFill>
                  <a:schemeClr val="dk1"/>
                </a:solidFill>
                <a:latin typeface="Nunito"/>
                <a:ea typeface="Nunito"/>
                <a:cs typeface="Nunito"/>
                <a:sym typeface="Nunito"/>
              </a:rPr>
              <a:t>إعلامُ جميع المستفيدين بأن </a:t>
            </a:r>
            <a:r>
              <a:rPr b="1" lang="en" sz="1800">
                <a:solidFill>
                  <a:srgbClr val="FF9900"/>
                </a:solidFill>
                <a:latin typeface="Nunito"/>
                <a:ea typeface="Nunito"/>
                <a:cs typeface="Nunito"/>
                <a:sym typeface="Nunito"/>
              </a:rPr>
              <a:t>"المساعدة مجانية"</a:t>
            </a:r>
            <a:r>
              <a:rPr lang="en" sz="1800">
                <a:solidFill>
                  <a:schemeClr val="dk1"/>
                </a:solidFill>
                <a:latin typeface="Nunito"/>
                <a:ea typeface="Nunito"/>
                <a:cs typeface="Nunito"/>
                <a:sym typeface="Nunito"/>
              </a:rPr>
              <a:t> - أي إنها لا تتطلب أي دفعات مالية أو خدماتٍ من أي نوع</a:t>
            </a:r>
            <a:endParaRPr i="0" sz="1800" u="none" cap="none" strike="noStrike">
              <a:solidFill>
                <a:schemeClr val="dk1"/>
              </a:solidFill>
              <a:latin typeface="Nunito"/>
              <a:ea typeface="Nunito"/>
              <a:cs typeface="Nunito"/>
              <a:sym typeface="Nunito"/>
            </a:endParaRPr>
          </a:p>
          <a:p>
            <a:pPr indent="-342900" lvl="0" marL="457200" rtl="1" algn="r">
              <a:lnSpc>
                <a:spcPct val="115000"/>
              </a:lnSpc>
              <a:spcBef>
                <a:spcPts val="0"/>
              </a:spcBef>
              <a:spcAft>
                <a:spcPts val="0"/>
              </a:spcAft>
              <a:buClr>
                <a:schemeClr val="dk1"/>
              </a:buClr>
              <a:buSzPts val="1800"/>
              <a:buFont typeface="Nunito"/>
              <a:buAutoNum type="arabicPeriod"/>
            </a:pPr>
            <a:r>
              <a:rPr lang="en" sz="1800">
                <a:solidFill>
                  <a:schemeClr val="dk1"/>
                </a:solidFill>
                <a:latin typeface="Nunito"/>
                <a:ea typeface="Nunito"/>
                <a:cs typeface="Nunito"/>
                <a:sym typeface="Nunito"/>
              </a:rPr>
              <a:t>احرِص </a:t>
            </a:r>
            <a:r>
              <a:rPr b="1" lang="en" sz="1800">
                <a:solidFill>
                  <a:srgbClr val="FF9900"/>
                </a:solidFill>
                <a:latin typeface="Nunito"/>
                <a:ea typeface="Nunito"/>
                <a:cs typeface="Nunito"/>
                <a:sym typeface="Nunito"/>
              </a:rPr>
              <a:t>على وضعِ آلية لتقديم الشكاوى والآراء</a:t>
            </a:r>
            <a:r>
              <a:rPr lang="en" sz="1800">
                <a:solidFill>
                  <a:schemeClr val="dk1"/>
                </a:solidFill>
                <a:latin typeface="Nunito"/>
                <a:ea typeface="Nunito"/>
                <a:cs typeface="Nunito"/>
                <a:sym typeface="Nunito"/>
              </a:rPr>
              <a:t> (مثل مكتبٍ للحماية أو خطٍّ هاتفي ساخن أو جهات تنسيق مجتمعية، إلخ.) بحيث تكون معروفةً بشكلٍ جيد لدى المستفيدين، واحرِص على أن يُدرك المستفيدون حقَّهم في إبداء آرائهم من دون خشية التعرض لأي عقوبة، بما فيه فقدان المساعدة.</a:t>
            </a:r>
            <a:endParaRPr sz="1800">
              <a:solidFill>
                <a:schemeClr val="dk1"/>
              </a:solidFill>
              <a:latin typeface="Nunito"/>
              <a:ea typeface="Nunito"/>
              <a:cs typeface="Nunito"/>
              <a:sym typeface="Nunito"/>
            </a:endParaRPr>
          </a:p>
          <a:p>
            <a:pPr indent="0" lvl="0" marL="0" marR="0" rtl="0" algn="l">
              <a:lnSpc>
                <a:spcPct val="115000"/>
              </a:lnSpc>
              <a:spcBef>
                <a:spcPts val="0"/>
              </a:spcBef>
              <a:spcAft>
                <a:spcPts val="0"/>
              </a:spcAft>
              <a:buClr>
                <a:srgbClr val="000000"/>
              </a:buClr>
              <a:buSzPts val="1700"/>
              <a:buFont typeface="Arial"/>
              <a:buNone/>
            </a:pPr>
            <a:r>
              <a:t/>
            </a:r>
            <a:endParaRPr b="0" i="0" sz="1700" u="none" cap="none" strike="noStrike">
              <a:solidFill>
                <a:schemeClr val="dk1"/>
              </a:solidFill>
              <a:latin typeface="Nunito"/>
              <a:ea typeface="Nunito"/>
              <a:cs typeface="Nunito"/>
              <a:sym typeface="Nunito"/>
            </a:endParaRPr>
          </a:p>
          <a:p>
            <a:pPr indent="0" lvl="0" marL="0" marR="0" rtl="0" algn="l">
              <a:lnSpc>
                <a:spcPct val="115000"/>
              </a:lnSpc>
              <a:spcBef>
                <a:spcPts val="1000"/>
              </a:spcBef>
              <a:spcAft>
                <a:spcPts val="0"/>
              </a:spcAft>
              <a:buClr>
                <a:srgbClr val="000000"/>
              </a:buClr>
              <a:buSzPts val="800"/>
              <a:buFont typeface="Arial"/>
              <a:buNone/>
            </a:pPr>
            <a:r>
              <a:t/>
            </a:r>
            <a:endParaRPr b="0" i="0" sz="800" u="none" cap="none" strike="noStrike">
              <a:solidFill>
                <a:schemeClr val="dk1"/>
              </a:solidFill>
              <a:latin typeface="Nunito"/>
              <a:ea typeface="Nunito"/>
              <a:cs typeface="Nunito"/>
              <a:sym typeface="Nunito"/>
            </a:endParaRPr>
          </a:p>
          <a:p>
            <a:pPr indent="0" lvl="0" marL="0" marR="0" rtl="0" algn="l">
              <a:lnSpc>
                <a:spcPct val="115000"/>
              </a:lnSpc>
              <a:spcBef>
                <a:spcPts val="0"/>
              </a:spcBef>
              <a:spcAft>
                <a:spcPts val="0"/>
              </a:spcAft>
              <a:buClr>
                <a:srgbClr val="000000"/>
              </a:buClr>
              <a:buSzPts val="1700"/>
              <a:buFont typeface="Arial"/>
              <a:buNone/>
            </a:pPr>
            <a:r>
              <a:t/>
            </a:r>
            <a:endParaRPr b="1" i="0" sz="1700" u="none" cap="none" strike="noStrike">
              <a:solidFill>
                <a:schemeClr val="dk1"/>
              </a:solidFill>
              <a:highlight>
                <a:schemeClr val="accent6"/>
              </a:highlight>
              <a:latin typeface="Nunito"/>
              <a:ea typeface="Nunito"/>
              <a:cs typeface="Nunito"/>
              <a:sym typeface="Nunito"/>
            </a:endParaRPr>
          </a:p>
        </p:txBody>
      </p:sp>
      <p:sp>
        <p:nvSpPr>
          <p:cNvPr id="73" name="Google Shape;73;p3"/>
          <p:cNvSpPr txBox="1"/>
          <p:nvPr/>
        </p:nvSpPr>
        <p:spPr>
          <a:xfrm>
            <a:off x="941100" y="3834575"/>
            <a:ext cx="7079100" cy="747300"/>
          </a:xfrm>
          <a:prstGeom prst="rect">
            <a:avLst/>
          </a:prstGeom>
          <a:solidFill>
            <a:srgbClr val="FCE5CD"/>
          </a:solidFill>
          <a:ln>
            <a:noFill/>
          </a:ln>
        </p:spPr>
        <p:txBody>
          <a:bodyPr anchorCtr="0" anchor="t" bIns="91425" lIns="91425" spcFirstLastPara="1" rIns="91425" wrap="square" tIns="91425">
            <a:spAutoFit/>
          </a:bodyPr>
          <a:lstStyle/>
          <a:p>
            <a:pPr indent="0" lvl="0" marL="0" rtl="1" algn="ctr">
              <a:lnSpc>
                <a:spcPct val="115000"/>
              </a:lnSpc>
              <a:spcBef>
                <a:spcPts val="0"/>
              </a:spcBef>
              <a:spcAft>
                <a:spcPts val="0"/>
              </a:spcAft>
              <a:buClr>
                <a:schemeClr val="dk1"/>
              </a:buClr>
              <a:buSzPts val="1700"/>
              <a:buFont typeface="Arial"/>
              <a:buNone/>
            </a:pPr>
            <a:r>
              <a:rPr lang="en" sz="1700">
                <a:solidFill>
                  <a:schemeClr val="dk1"/>
                </a:solidFill>
                <a:latin typeface="Nunito"/>
                <a:ea typeface="Nunito"/>
                <a:cs typeface="Nunito"/>
                <a:sym typeface="Nunito"/>
              </a:rPr>
              <a:t>يمكن نشرُ هذه الرسائل ومعلومات الاتصال الخاصة بوسائل تقديم الآراء والشكاوى على ملصقات إعلانية، كما يمكن إعلام الأشخاص الأميِّين بها خلال المحادثات وجهاً لوجه.</a:t>
            </a:r>
            <a:endParaRPr sz="1700">
              <a:solidFill>
                <a:schemeClr val="dk1"/>
              </a:solidFill>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g1b921a72911_0_68"/>
          <p:cNvSpPr txBox="1"/>
          <p:nvPr/>
        </p:nvSpPr>
        <p:spPr>
          <a:xfrm>
            <a:off x="0" y="-14050"/>
            <a:ext cx="9158100" cy="1046700"/>
          </a:xfrm>
          <a:prstGeom prst="rect">
            <a:avLst/>
          </a:prstGeom>
          <a:solidFill>
            <a:srgbClr val="C9DAF8"/>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9" name="Google Shape;79;g1b921a72911_0_68"/>
          <p:cNvSpPr txBox="1"/>
          <p:nvPr/>
        </p:nvSpPr>
        <p:spPr>
          <a:xfrm>
            <a:off x="2822400" y="4630400"/>
            <a:ext cx="3513300" cy="423300"/>
          </a:xfrm>
          <a:prstGeom prst="rect">
            <a:avLst/>
          </a:prstGeom>
          <a:noFill/>
          <a:ln>
            <a:noFill/>
          </a:ln>
        </p:spPr>
        <p:txBody>
          <a:bodyPr anchorCtr="0" anchor="t" bIns="91425" lIns="91425" spcFirstLastPara="1" rIns="91425" wrap="square" tIns="91425">
            <a:spAutoFit/>
          </a:bodyPr>
          <a:lstStyle/>
          <a:p>
            <a:pPr indent="0" lvl="0" marL="0" marR="0" rtl="1" algn="l">
              <a:lnSpc>
                <a:spcPct val="100000"/>
              </a:lnSpc>
              <a:spcBef>
                <a:spcPts val="0"/>
              </a:spcBef>
              <a:spcAft>
                <a:spcPts val="0"/>
              </a:spcAft>
              <a:buClr>
                <a:srgbClr val="000000"/>
              </a:buClr>
              <a:buSzPts val="1550"/>
              <a:buFont typeface="Arial"/>
              <a:buNone/>
            </a:pPr>
            <a:r>
              <a:t/>
            </a:r>
            <a:endParaRPr b="0" i="0" sz="1550" u="none" cap="none" strike="noStrike">
              <a:solidFill>
                <a:srgbClr val="FF00FF"/>
              </a:solidFill>
              <a:latin typeface="Roboto"/>
              <a:ea typeface="Roboto"/>
              <a:cs typeface="Roboto"/>
              <a:sym typeface="Roboto"/>
            </a:endParaRPr>
          </a:p>
        </p:txBody>
      </p:sp>
      <p:sp>
        <p:nvSpPr>
          <p:cNvPr id="80" name="Google Shape;80;g1b921a72911_0_68"/>
          <p:cNvSpPr txBox="1"/>
          <p:nvPr/>
        </p:nvSpPr>
        <p:spPr>
          <a:xfrm>
            <a:off x="269656" y="278455"/>
            <a:ext cx="8490000" cy="461700"/>
          </a:xfrm>
          <a:prstGeom prst="rect">
            <a:avLst/>
          </a:prstGeom>
          <a:noFill/>
          <a:ln>
            <a:noFill/>
          </a:ln>
        </p:spPr>
        <p:txBody>
          <a:bodyPr anchorCtr="0" anchor="t" bIns="45700" lIns="91425" spcFirstLastPara="1" rIns="91425" wrap="square" tIns="45700">
            <a:spAutoFit/>
          </a:bodyPr>
          <a:lstStyle/>
          <a:p>
            <a:pPr indent="0" lvl="0" marL="0" marR="0" rtl="1" algn="ctr">
              <a:lnSpc>
                <a:spcPct val="100000"/>
              </a:lnSpc>
              <a:spcBef>
                <a:spcPts val="0"/>
              </a:spcBef>
              <a:spcAft>
                <a:spcPts val="0"/>
              </a:spcAft>
              <a:buNone/>
            </a:pPr>
            <a:r>
              <a:rPr b="1" i="1" lang="en" sz="2400" u="none" cap="none" strike="noStrike">
                <a:solidFill>
                  <a:srgbClr val="1C4587"/>
                </a:solidFill>
                <a:latin typeface="Nunito"/>
                <a:ea typeface="Nunito"/>
                <a:cs typeface="Nunito"/>
                <a:sym typeface="Nunito"/>
              </a:rPr>
              <a:t>ستة مبادئ أساسية تتعلق بالاستغلال والانتهاك الجنسيين (SEA) </a:t>
            </a:r>
            <a:endParaRPr b="1" i="1">
              <a:solidFill>
                <a:srgbClr val="1C4587"/>
              </a:solidFill>
              <a:latin typeface="Nunito"/>
              <a:ea typeface="Nunito"/>
              <a:cs typeface="Nunito"/>
              <a:sym typeface="Nunito"/>
            </a:endParaRPr>
          </a:p>
        </p:txBody>
      </p:sp>
      <p:grpSp>
        <p:nvGrpSpPr>
          <p:cNvPr id="81" name="Google Shape;81;g1b921a72911_0_68"/>
          <p:cNvGrpSpPr/>
          <p:nvPr/>
        </p:nvGrpSpPr>
        <p:grpSpPr>
          <a:xfrm>
            <a:off x="384363" y="1052040"/>
            <a:ext cx="8375287" cy="3558967"/>
            <a:chOff x="0" y="43527"/>
            <a:chExt cx="8375287" cy="3558967"/>
          </a:xfrm>
        </p:grpSpPr>
        <p:sp>
          <p:nvSpPr>
            <p:cNvPr id="82" name="Google Shape;82;g1b921a72911_0_68"/>
            <p:cNvSpPr/>
            <p:nvPr/>
          </p:nvSpPr>
          <p:spPr>
            <a:xfrm>
              <a:off x="2879043" y="43527"/>
              <a:ext cx="2617200" cy="1570500"/>
            </a:xfrm>
            <a:prstGeom prst="rect">
              <a:avLst/>
            </a:prstGeom>
            <a:solidFill>
              <a:schemeClr val="accent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g1b921a72911_0_68"/>
            <p:cNvSpPr txBox="1"/>
            <p:nvPr/>
          </p:nvSpPr>
          <p:spPr>
            <a:xfrm>
              <a:off x="2879043" y="43527"/>
              <a:ext cx="2617200" cy="1570500"/>
            </a:xfrm>
            <a:prstGeom prst="rect">
              <a:avLst/>
            </a:prstGeom>
            <a:solidFill>
              <a:srgbClr val="F9CB9C"/>
            </a:solidFill>
            <a:ln>
              <a:noFill/>
            </a:ln>
          </p:spPr>
          <p:txBody>
            <a:bodyPr anchorCtr="0" anchor="ctr" bIns="57150" lIns="57150" spcFirstLastPara="1" rIns="57150" wrap="square" tIns="57150">
              <a:noAutofit/>
            </a:bodyPr>
            <a:lstStyle/>
            <a:p>
              <a:pPr indent="0" lvl="0" marL="0" marR="0" rtl="1" algn="ctr">
                <a:lnSpc>
                  <a:spcPct val="90000"/>
                </a:lnSpc>
                <a:spcBef>
                  <a:spcPts val="0"/>
                </a:spcBef>
                <a:spcAft>
                  <a:spcPts val="0"/>
                </a:spcAft>
                <a:buClr>
                  <a:srgbClr val="000000"/>
                </a:buClr>
                <a:buSzPts val="1500"/>
                <a:buFont typeface="Arial"/>
                <a:buNone/>
              </a:pPr>
              <a:r>
                <a:rPr i="0" lang="en" sz="1500" u="none" cap="none" strike="noStrike">
                  <a:solidFill>
                    <a:schemeClr val="dk1"/>
                  </a:solidFill>
                  <a:latin typeface="Nunito"/>
                  <a:ea typeface="Nunito"/>
                  <a:cs typeface="Nunito"/>
                  <a:sym typeface="Nunito"/>
                </a:rPr>
                <a:t>2- يحظر النشاط الجنسي مع الأطفال (&lt;18 سنة).</a:t>
              </a:r>
              <a:endParaRPr i="0" sz="1500" u="none" cap="none" strike="noStrike">
                <a:solidFill>
                  <a:schemeClr val="dk1"/>
                </a:solidFill>
                <a:latin typeface="Nunito"/>
                <a:ea typeface="Nunito"/>
                <a:cs typeface="Nunito"/>
                <a:sym typeface="Nunito"/>
              </a:endParaRPr>
            </a:p>
            <a:p>
              <a:pPr indent="0" lvl="0" marL="0" marR="0" rtl="1" algn="ctr">
                <a:lnSpc>
                  <a:spcPct val="90000"/>
                </a:lnSpc>
                <a:spcBef>
                  <a:spcPts val="525"/>
                </a:spcBef>
                <a:spcAft>
                  <a:spcPts val="0"/>
                </a:spcAft>
                <a:buClr>
                  <a:srgbClr val="000000"/>
                </a:buClr>
                <a:buSzPts val="1800"/>
                <a:buFont typeface="Arial"/>
                <a:buNone/>
              </a:pPr>
              <a:r>
                <a:rPr b="1" i="0" lang="en" sz="1800" u="none" cap="none" strike="noStrike">
                  <a:solidFill>
                    <a:schemeClr val="dk1"/>
                  </a:solidFill>
                  <a:latin typeface="Nunito"/>
                  <a:ea typeface="Nunito"/>
                  <a:cs typeface="Nunito"/>
                  <a:sym typeface="Nunito"/>
                </a:rPr>
                <a:t>ممنوع ممارسة الجنس مع الأطفال</a:t>
              </a:r>
              <a:endParaRPr b="1" i="0" sz="1800" u="none" cap="none" strike="noStrike">
                <a:solidFill>
                  <a:schemeClr val="dk1"/>
                </a:solidFill>
                <a:latin typeface="Nunito"/>
                <a:ea typeface="Nunito"/>
                <a:cs typeface="Nunito"/>
                <a:sym typeface="Nunito"/>
              </a:endParaRPr>
            </a:p>
          </p:txBody>
        </p:sp>
        <p:sp>
          <p:nvSpPr>
            <p:cNvPr id="84" name="Google Shape;84;g1b921a72911_0_68"/>
            <p:cNvSpPr/>
            <p:nvPr/>
          </p:nvSpPr>
          <p:spPr>
            <a:xfrm>
              <a:off x="5758087" y="43527"/>
              <a:ext cx="2617200" cy="1570500"/>
            </a:xfrm>
            <a:prstGeom prst="rect">
              <a:avLst/>
            </a:prstGeom>
            <a:solidFill>
              <a:srgbClr val="69B1A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g1b921a72911_0_68"/>
            <p:cNvSpPr txBox="1"/>
            <p:nvPr/>
          </p:nvSpPr>
          <p:spPr>
            <a:xfrm>
              <a:off x="5758087" y="43527"/>
              <a:ext cx="2617200" cy="1570500"/>
            </a:xfrm>
            <a:prstGeom prst="rect">
              <a:avLst/>
            </a:prstGeom>
            <a:solidFill>
              <a:srgbClr val="F9CB9C"/>
            </a:solidFill>
            <a:ln>
              <a:noFill/>
            </a:ln>
          </p:spPr>
          <p:txBody>
            <a:bodyPr anchorCtr="0" anchor="ctr" bIns="57150" lIns="57150" spcFirstLastPara="1" rIns="57150" wrap="square" tIns="57150">
              <a:noAutofit/>
            </a:bodyPr>
            <a:lstStyle/>
            <a:p>
              <a:pPr indent="0" lvl="0" marL="0" marR="0" rtl="1" algn="ctr">
                <a:lnSpc>
                  <a:spcPct val="90000"/>
                </a:lnSpc>
                <a:spcBef>
                  <a:spcPts val="0"/>
                </a:spcBef>
                <a:spcAft>
                  <a:spcPts val="0"/>
                </a:spcAft>
                <a:buClr>
                  <a:srgbClr val="000000"/>
                </a:buClr>
                <a:buSzPts val="1500"/>
                <a:buFont typeface="Arial"/>
                <a:buNone/>
              </a:pPr>
              <a:r>
                <a:rPr i="0" lang="en" sz="1500" u="none" cap="none" strike="noStrike">
                  <a:solidFill>
                    <a:schemeClr val="dk1"/>
                  </a:solidFill>
                  <a:latin typeface="Nunito"/>
                  <a:ea typeface="Nunito"/>
                  <a:cs typeface="Nunito"/>
                  <a:sym typeface="Nunito"/>
                </a:rPr>
                <a:t>1- يشكل الاستغلال والانتهاك الجنسيين أفعالا من سوء السلوك الجسيم وسببا لإنهاء العمل.</a:t>
              </a:r>
              <a:endParaRPr i="0" sz="1500" u="none" cap="none" strike="noStrike">
                <a:solidFill>
                  <a:schemeClr val="dk1"/>
                </a:solidFill>
                <a:latin typeface="Nunito"/>
                <a:ea typeface="Nunito"/>
                <a:cs typeface="Nunito"/>
                <a:sym typeface="Nunito"/>
              </a:endParaRPr>
            </a:p>
            <a:p>
              <a:pPr indent="0" lvl="0" marL="0" marR="0" rtl="1" algn="ctr">
                <a:lnSpc>
                  <a:spcPct val="90000"/>
                </a:lnSpc>
                <a:spcBef>
                  <a:spcPts val="525"/>
                </a:spcBef>
                <a:spcAft>
                  <a:spcPts val="0"/>
                </a:spcAft>
                <a:buClr>
                  <a:srgbClr val="000000"/>
                </a:buClr>
                <a:buSzPts val="1800"/>
                <a:buFont typeface="Arial"/>
                <a:buNone/>
              </a:pPr>
              <a:r>
                <a:rPr b="1" i="0" lang="en" sz="1800" u="none" cap="none" strike="noStrike">
                  <a:solidFill>
                    <a:schemeClr val="dk1"/>
                  </a:solidFill>
                  <a:latin typeface="Nunito"/>
                  <a:ea typeface="Nunito"/>
                  <a:cs typeface="Nunito"/>
                  <a:sym typeface="Nunito"/>
                </a:rPr>
                <a:t>لا توجد فرص ثانية</a:t>
              </a:r>
              <a:endParaRPr b="1" i="0" sz="1800" u="none" cap="none" strike="noStrike">
                <a:solidFill>
                  <a:schemeClr val="dk1"/>
                </a:solidFill>
                <a:latin typeface="Nunito"/>
                <a:ea typeface="Nunito"/>
                <a:cs typeface="Nunito"/>
                <a:sym typeface="Nunito"/>
              </a:endParaRPr>
            </a:p>
          </p:txBody>
        </p:sp>
        <p:sp>
          <p:nvSpPr>
            <p:cNvPr id="86" name="Google Shape;86;g1b921a72911_0_68"/>
            <p:cNvSpPr/>
            <p:nvPr/>
          </p:nvSpPr>
          <p:spPr>
            <a:xfrm>
              <a:off x="0" y="43527"/>
              <a:ext cx="2617200" cy="1570500"/>
            </a:xfrm>
            <a:prstGeom prst="rect">
              <a:avLst/>
            </a:prstGeom>
            <a:solidFill>
              <a:srgbClr val="5CC774"/>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g1b921a72911_0_68"/>
            <p:cNvSpPr txBox="1"/>
            <p:nvPr/>
          </p:nvSpPr>
          <p:spPr>
            <a:xfrm>
              <a:off x="0" y="43527"/>
              <a:ext cx="2617200" cy="1570500"/>
            </a:xfrm>
            <a:prstGeom prst="rect">
              <a:avLst/>
            </a:prstGeom>
            <a:solidFill>
              <a:srgbClr val="F9CB9C"/>
            </a:solidFill>
            <a:ln>
              <a:noFill/>
            </a:ln>
          </p:spPr>
          <p:txBody>
            <a:bodyPr anchorCtr="0" anchor="ctr" bIns="49525" lIns="49525" spcFirstLastPara="1" rIns="49525" wrap="square" tIns="49525">
              <a:noAutofit/>
            </a:bodyPr>
            <a:lstStyle/>
            <a:p>
              <a:pPr indent="0" lvl="0" marL="0" marR="0" rtl="1" algn="ctr">
                <a:lnSpc>
                  <a:spcPct val="90000"/>
                </a:lnSpc>
                <a:spcBef>
                  <a:spcPts val="0"/>
                </a:spcBef>
                <a:spcAft>
                  <a:spcPts val="0"/>
                </a:spcAft>
                <a:buClr>
                  <a:srgbClr val="000000"/>
                </a:buClr>
                <a:buSzPts val="1300"/>
                <a:buFont typeface="Arial"/>
                <a:buNone/>
              </a:pPr>
              <a:r>
                <a:rPr i="0" lang="en" sz="1300" u="none" cap="none" strike="noStrike">
                  <a:solidFill>
                    <a:schemeClr val="dk1"/>
                  </a:solidFill>
                  <a:latin typeface="Nunito"/>
                  <a:ea typeface="Nunito"/>
                  <a:cs typeface="Nunito"/>
                  <a:sym typeface="Nunito"/>
                </a:rPr>
                <a:t>3- تبادل المال والعمالة والسلع مقابل الخدمات الجنسية</a:t>
              </a:r>
              <a:endParaRPr i="0" sz="1300" u="none" cap="none" strike="noStrike">
                <a:solidFill>
                  <a:schemeClr val="dk1"/>
                </a:solidFill>
                <a:latin typeface="Nunito"/>
                <a:ea typeface="Nunito"/>
                <a:cs typeface="Nunito"/>
                <a:sym typeface="Nunito"/>
              </a:endParaRPr>
            </a:p>
            <a:p>
              <a:pPr indent="0" lvl="0" marL="0" marR="0" rtl="1" algn="ctr">
                <a:lnSpc>
                  <a:spcPct val="90000"/>
                </a:lnSpc>
                <a:spcBef>
                  <a:spcPts val="455"/>
                </a:spcBef>
                <a:spcAft>
                  <a:spcPts val="0"/>
                </a:spcAft>
                <a:buClr>
                  <a:srgbClr val="000000"/>
                </a:buClr>
                <a:buSzPts val="1300"/>
                <a:buFont typeface="Arial"/>
                <a:buNone/>
              </a:pPr>
              <a:r>
                <a:rPr i="0" lang="en" sz="1300" u="none" cap="none" strike="noStrike">
                  <a:solidFill>
                    <a:schemeClr val="dk1"/>
                  </a:solidFill>
                  <a:latin typeface="Nunito"/>
                  <a:ea typeface="Nunito"/>
                  <a:cs typeface="Nunito"/>
                  <a:sym typeface="Nunito"/>
                </a:rPr>
                <a:t>ممنوع ، بما في ذلك توظيف البغايا.</a:t>
              </a:r>
              <a:endParaRPr i="0" sz="1300" u="none" cap="none" strike="noStrike">
                <a:solidFill>
                  <a:schemeClr val="dk1"/>
                </a:solidFill>
                <a:latin typeface="Nunito"/>
                <a:ea typeface="Nunito"/>
                <a:cs typeface="Nunito"/>
                <a:sym typeface="Nunito"/>
              </a:endParaRPr>
            </a:p>
            <a:p>
              <a:pPr indent="0" lvl="0" marL="0" marR="0" rtl="1" algn="ctr">
                <a:lnSpc>
                  <a:spcPct val="90000"/>
                </a:lnSpc>
                <a:spcBef>
                  <a:spcPts val="455"/>
                </a:spcBef>
                <a:spcAft>
                  <a:spcPts val="0"/>
                </a:spcAft>
                <a:buClr>
                  <a:srgbClr val="000000"/>
                </a:buClr>
                <a:buSzPts val="1800"/>
                <a:buFont typeface="Arial"/>
                <a:buNone/>
              </a:pPr>
              <a:r>
                <a:rPr b="1" i="0" lang="en" sz="1800" u="none" cap="none" strike="noStrike">
                  <a:solidFill>
                    <a:schemeClr val="dk1"/>
                  </a:solidFill>
                  <a:latin typeface="Nunito"/>
                  <a:ea typeface="Nunito"/>
                  <a:cs typeface="Nunito"/>
                  <a:sym typeface="Nunito"/>
                </a:rPr>
                <a:t>لا تستأجر / أو ترشي أي شخص لممارسة الجنس</a:t>
              </a:r>
              <a:endParaRPr b="1" i="0" sz="2800" u="none" cap="none" strike="noStrike">
                <a:solidFill>
                  <a:schemeClr val="dk1"/>
                </a:solidFill>
                <a:latin typeface="Nunito"/>
                <a:ea typeface="Nunito"/>
                <a:cs typeface="Nunito"/>
                <a:sym typeface="Nunito"/>
              </a:endParaRPr>
            </a:p>
          </p:txBody>
        </p:sp>
        <p:sp>
          <p:nvSpPr>
            <p:cNvPr id="88" name="Google Shape;88;g1b921a72911_0_68"/>
            <p:cNvSpPr/>
            <p:nvPr/>
          </p:nvSpPr>
          <p:spPr>
            <a:xfrm>
              <a:off x="5758087" y="2031994"/>
              <a:ext cx="2617200" cy="1570500"/>
            </a:xfrm>
            <a:prstGeom prst="rect">
              <a:avLst/>
            </a:prstGeom>
            <a:solidFill>
              <a:srgbClr val="7BDB51"/>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g1b921a72911_0_68"/>
            <p:cNvSpPr txBox="1"/>
            <p:nvPr/>
          </p:nvSpPr>
          <p:spPr>
            <a:xfrm>
              <a:off x="5758087" y="2031994"/>
              <a:ext cx="2617200" cy="1570500"/>
            </a:xfrm>
            <a:prstGeom prst="rect">
              <a:avLst/>
            </a:prstGeom>
            <a:solidFill>
              <a:srgbClr val="F9CB9C"/>
            </a:solidFill>
            <a:ln>
              <a:noFill/>
            </a:ln>
          </p:spPr>
          <p:txBody>
            <a:bodyPr anchorCtr="0" anchor="ctr" bIns="57150" lIns="57150" spcFirstLastPara="1" rIns="57150" wrap="square" tIns="57150">
              <a:noAutofit/>
            </a:bodyPr>
            <a:lstStyle/>
            <a:p>
              <a:pPr indent="0" lvl="0" marL="0" marR="0" rtl="1" algn="ctr">
                <a:lnSpc>
                  <a:spcPct val="90000"/>
                </a:lnSpc>
                <a:spcBef>
                  <a:spcPts val="0"/>
                </a:spcBef>
                <a:spcAft>
                  <a:spcPts val="0"/>
                </a:spcAft>
                <a:buClr>
                  <a:srgbClr val="000000"/>
                </a:buClr>
                <a:buSzPts val="1500"/>
                <a:buFont typeface="Arial"/>
                <a:buNone/>
              </a:pPr>
              <a:r>
                <a:rPr i="0" lang="en" sz="1500" u="none" cap="none" strike="noStrike">
                  <a:solidFill>
                    <a:schemeClr val="dk1"/>
                  </a:solidFill>
                  <a:latin typeface="Nunito"/>
                  <a:ea typeface="Nunito"/>
                  <a:cs typeface="Nunito"/>
                  <a:sym typeface="Nunito"/>
                </a:rPr>
                <a:t>4- تُحظَر أي علاقة جنسية مع المستفيدين تنطوي على استخدام غير لائق للوظيفة.</a:t>
              </a:r>
              <a:endParaRPr i="0" sz="1500" u="none" cap="none" strike="noStrike">
                <a:solidFill>
                  <a:schemeClr val="dk1"/>
                </a:solidFill>
                <a:latin typeface="Nunito"/>
                <a:ea typeface="Nunito"/>
                <a:cs typeface="Nunito"/>
                <a:sym typeface="Nunito"/>
              </a:endParaRPr>
            </a:p>
            <a:p>
              <a:pPr indent="0" lvl="0" marL="0" marR="0" rtl="1" algn="ctr">
                <a:lnSpc>
                  <a:spcPct val="90000"/>
                </a:lnSpc>
                <a:spcBef>
                  <a:spcPts val="525"/>
                </a:spcBef>
                <a:spcAft>
                  <a:spcPts val="0"/>
                </a:spcAft>
                <a:buClr>
                  <a:srgbClr val="000000"/>
                </a:buClr>
                <a:buSzPts val="1800"/>
                <a:buFont typeface="Arial"/>
                <a:buNone/>
              </a:pPr>
              <a:r>
                <a:rPr i="0" lang="en" sz="1800" u="none" cap="none" strike="noStrike">
                  <a:solidFill>
                    <a:schemeClr val="dk1"/>
                  </a:solidFill>
                  <a:latin typeface="Nunito"/>
                  <a:ea typeface="Nunito"/>
                  <a:cs typeface="Nunito"/>
                  <a:sym typeface="Nunito"/>
                </a:rPr>
                <a:t>ممنوع ممارسة الجنس مع المستفيدين</a:t>
              </a:r>
              <a:endParaRPr i="0" sz="1800" u="none" cap="none" strike="noStrike">
                <a:solidFill>
                  <a:schemeClr val="dk1"/>
                </a:solidFill>
                <a:latin typeface="Nunito"/>
                <a:ea typeface="Nunito"/>
                <a:cs typeface="Nunito"/>
                <a:sym typeface="Nunito"/>
              </a:endParaRPr>
            </a:p>
          </p:txBody>
        </p:sp>
        <p:sp>
          <p:nvSpPr>
            <p:cNvPr id="90" name="Google Shape;90;g1b921a72911_0_68"/>
            <p:cNvSpPr/>
            <p:nvPr/>
          </p:nvSpPr>
          <p:spPr>
            <a:xfrm>
              <a:off x="18609" y="2031994"/>
              <a:ext cx="2617200" cy="1570500"/>
            </a:xfrm>
            <a:prstGeom prst="rect">
              <a:avLst/>
            </a:prstGeom>
            <a:solidFill>
              <a:srgbClr val="D6ED47"/>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g1b921a72911_0_68"/>
            <p:cNvSpPr txBox="1"/>
            <p:nvPr/>
          </p:nvSpPr>
          <p:spPr>
            <a:xfrm>
              <a:off x="18609" y="2031994"/>
              <a:ext cx="2617200" cy="1570500"/>
            </a:xfrm>
            <a:prstGeom prst="rect">
              <a:avLst/>
            </a:prstGeom>
            <a:solidFill>
              <a:srgbClr val="F9CB9C"/>
            </a:solidFill>
            <a:ln>
              <a:noFill/>
            </a:ln>
          </p:spPr>
          <p:txBody>
            <a:bodyPr anchorCtr="0" anchor="ctr" bIns="60950" lIns="60950" spcFirstLastPara="1" rIns="60950" wrap="square" tIns="60950">
              <a:noAutofit/>
            </a:bodyPr>
            <a:lstStyle/>
            <a:p>
              <a:pPr indent="0" lvl="0" marL="0" marR="0" rtl="1" algn="ctr">
                <a:lnSpc>
                  <a:spcPct val="90000"/>
                </a:lnSpc>
                <a:spcBef>
                  <a:spcPts val="0"/>
                </a:spcBef>
                <a:spcAft>
                  <a:spcPts val="0"/>
                </a:spcAft>
                <a:buClr>
                  <a:srgbClr val="000000"/>
                </a:buClr>
                <a:buSzPts val="1600"/>
                <a:buFont typeface="Arial"/>
                <a:buNone/>
              </a:pPr>
              <a:r>
                <a:rPr i="0" lang="en" sz="1600" u="none" cap="none" strike="noStrike">
                  <a:solidFill>
                    <a:schemeClr val="dk1"/>
                  </a:solidFill>
                  <a:latin typeface="Nunito"/>
                  <a:ea typeface="Nunito"/>
                  <a:cs typeface="Nunito"/>
                  <a:sym typeface="Nunito"/>
                </a:rPr>
                <a:t>6- العاملون في المجال الإنساني ملزمون بخلق والحفاظ على بيئة تمنع الاستغلال والانتهاك الجنسيين.</a:t>
              </a:r>
              <a:endParaRPr i="0" sz="1600" u="none" cap="none" strike="noStrike">
                <a:solidFill>
                  <a:schemeClr val="dk1"/>
                </a:solidFill>
                <a:latin typeface="Nunito"/>
                <a:ea typeface="Nunito"/>
                <a:cs typeface="Nunito"/>
                <a:sym typeface="Nunito"/>
              </a:endParaRPr>
            </a:p>
            <a:p>
              <a:pPr indent="0" lvl="0" marL="0" marR="0" rtl="1" algn="ctr">
                <a:lnSpc>
                  <a:spcPct val="90000"/>
                </a:lnSpc>
                <a:spcBef>
                  <a:spcPts val="560"/>
                </a:spcBef>
                <a:spcAft>
                  <a:spcPts val="0"/>
                </a:spcAft>
                <a:buClr>
                  <a:srgbClr val="000000"/>
                </a:buClr>
                <a:buSzPts val="1800"/>
                <a:buFont typeface="Arial"/>
                <a:buNone/>
              </a:pPr>
              <a:r>
                <a:rPr i="0" lang="en" sz="1800" u="none" cap="none" strike="noStrike">
                  <a:solidFill>
                    <a:schemeClr val="dk1"/>
                  </a:solidFill>
                  <a:latin typeface="Nunito"/>
                  <a:ea typeface="Nunito"/>
                  <a:cs typeface="Nunito"/>
                  <a:sym typeface="Nunito"/>
                </a:rPr>
                <a:t>إحباط الاستغلال والانتهاك الجنسيين من حولك</a:t>
              </a:r>
              <a:endParaRPr i="0" sz="1800" u="none" cap="none" strike="noStrike">
                <a:solidFill>
                  <a:schemeClr val="dk1"/>
                </a:solidFill>
                <a:latin typeface="Nunito"/>
                <a:ea typeface="Nunito"/>
                <a:cs typeface="Nunito"/>
                <a:sym typeface="Nunito"/>
              </a:endParaRPr>
            </a:p>
          </p:txBody>
        </p:sp>
        <p:sp>
          <p:nvSpPr>
            <p:cNvPr id="92" name="Google Shape;92;g1b921a72911_0_68"/>
            <p:cNvSpPr/>
            <p:nvPr/>
          </p:nvSpPr>
          <p:spPr>
            <a:xfrm>
              <a:off x="2879043" y="2031994"/>
              <a:ext cx="2617200" cy="1570500"/>
            </a:xfrm>
            <a:prstGeom prst="rect">
              <a:avLst/>
            </a:prstGeom>
            <a:solidFill>
              <a:srgbClr val="FEA93F"/>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g1b921a72911_0_68"/>
            <p:cNvSpPr txBox="1"/>
            <p:nvPr/>
          </p:nvSpPr>
          <p:spPr>
            <a:xfrm>
              <a:off x="2879043" y="2031994"/>
              <a:ext cx="2617200" cy="1570500"/>
            </a:xfrm>
            <a:prstGeom prst="rect">
              <a:avLst/>
            </a:prstGeom>
            <a:solidFill>
              <a:srgbClr val="F9CB9C"/>
            </a:solidFill>
            <a:ln>
              <a:noFill/>
            </a:ln>
          </p:spPr>
          <p:txBody>
            <a:bodyPr anchorCtr="0" anchor="ctr" bIns="60950" lIns="60950" spcFirstLastPara="1" rIns="60950" wrap="square" tIns="60950">
              <a:noAutofit/>
            </a:bodyPr>
            <a:lstStyle/>
            <a:p>
              <a:pPr indent="0" lvl="0" marL="0" marR="0" rtl="1" algn="ctr">
                <a:lnSpc>
                  <a:spcPct val="90000"/>
                </a:lnSpc>
                <a:spcBef>
                  <a:spcPts val="0"/>
                </a:spcBef>
                <a:spcAft>
                  <a:spcPts val="0"/>
                </a:spcAft>
                <a:buClr>
                  <a:srgbClr val="000000"/>
                </a:buClr>
                <a:buSzPts val="1600"/>
                <a:buFont typeface="Arial"/>
                <a:buNone/>
              </a:pPr>
              <a:r>
                <a:rPr i="0" lang="en" sz="1600" u="none" cap="none" strike="noStrike">
                  <a:solidFill>
                    <a:schemeClr val="dk1"/>
                  </a:solidFill>
                  <a:latin typeface="Nunito"/>
                  <a:ea typeface="Nunito"/>
                  <a:cs typeface="Nunito"/>
                  <a:sym typeface="Nunito"/>
                </a:rPr>
                <a:t>5</a:t>
              </a:r>
              <a:r>
                <a:rPr i="0" lang="en" sz="1500" u="none" cap="none" strike="noStrike">
                  <a:solidFill>
                    <a:schemeClr val="dk1"/>
                  </a:solidFill>
                  <a:latin typeface="Nunito"/>
                  <a:ea typeface="Nunito"/>
                  <a:cs typeface="Nunito"/>
                  <a:sym typeface="Nunito"/>
                </a:rPr>
                <a:t>- العاملون في المجال الإنساني ملزمون بالإبلاغ عن أي مخاوف تتعلق بالاستغلال الجنسي والاستغلال الجنسي من قبل زملائهم العاملين.</a:t>
              </a:r>
              <a:endParaRPr i="0" sz="1500" u="none" cap="none" strike="noStrike">
                <a:solidFill>
                  <a:schemeClr val="dk1"/>
                </a:solidFill>
                <a:latin typeface="Nunito"/>
                <a:ea typeface="Nunito"/>
                <a:cs typeface="Nunito"/>
                <a:sym typeface="Nunito"/>
              </a:endParaRPr>
            </a:p>
            <a:p>
              <a:pPr indent="0" lvl="0" marL="0" marR="0" rtl="1" algn="ctr">
                <a:lnSpc>
                  <a:spcPct val="90000"/>
                </a:lnSpc>
                <a:spcBef>
                  <a:spcPts val="560"/>
                </a:spcBef>
                <a:spcAft>
                  <a:spcPts val="0"/>
                </a:spcAft>
                <a:buClr>
                  <a:srgbClr val="000000"/>
                </a:buClr>
                <a:buSzPts val="1600"/>
                <a:buFont typeface="Arial"/>
                <a:buNone/>
              </a:pPr>
              <a:r>
                <a:rPr b="1" i="0" lang="en" sz="1500" u="none" cap="none" strike="noStrike">
                  <a:solidFill>
                    <a:schemeClr val="dk1"/>
                  </a:solidFill>
                  <a:latin typeface="Nunito"/>
                  <a:ea typeface="Nunito"/>
                  <a:cs typeface="Nunito"/>
                  <a:sym typeface="Nunito"/>
                </a:rPr>
                <a:t>الإبلاغ دائمًا عن الاستغلال والاعتداء الجنسيين</a:t>
              </a:r>
              <a:endParaRPr i="0" sz="1500" u="none" cap="none" strike="noStrike">
                <a:solidFill>
                  <a:schemeClr val="lt1"/>
                </a:solidFill>
                <a:latin typeface="Nunito"/>
                <a:ea typeface="Nunito"/>
                <a:cs typeface="Nunito"/>
                <a:sym typeface="Nunito"/>
              </a:endParaRPr>
            </a:p>
          </p:txBody>
        </p:sp>
      </p:grpSp>
      <p:sp>
        <p:nvSpPr>
          <p:cNvPr id="94" name="Google Shape;94;g1b921a72911_0_68"/>
          <p:cNvSpPr txBox="1"/>
          <p:nvPr/>
        </p:nvSpPr>
        <p:spPr>
          <a:xfrm>
            <a:off x="1124400" y="4720200"/>
            <a:ext cx="6909300" cy="423300"/>
          </a:xfrm>
          <a:prstGeom prst="rect">
            <a:avLst/>
          </a:prstGeom>
          <a:solidFill>
            <a:srgbClr val="C9DAF8"/>
          </a:solidFill>
          <a:ln>
            <a:noFill/>
          </a:ln>
        </p:spPr>
        <p:txBody>
          <a:bodyPr anchorCtr="0" anchor="t" bIns="91425" lIns="91425" spcFirstLastPara="1" rIns="91425" wrap="square" tIns="91425">
            <a:spAutoFit/>
          </a:bodyPr>
          <a:lstStyle/>
          <a:p>
            <a:pPr indent="0" lvl="0" marL="0" rtl="1" algn="ctr">
              <a:spcBef>
                <a:spcPts val="0"/>
              </a:spcBef>
              <a:spcAft>
                <a:spcPts val="0"/>
              </a:spcAft>
              <a:buClr>
                <a:schemeClr val="dk1"/>
              </a:buClr>
              <a:buSzPts val="1550"/>
              <a:buFont typeface="Arial"/>
              <a:buNone/>
            </a:pPr>
            <a:r>
              <a:rPr b="1" lang="en" sz="1550">
                <a:solidFill>
                  <a:srgbClr val="1C4587"/>
                </a:solidFill>
                <a:latin typeface="Nunito"/>
                <a:ea typeface="Nunito"/>
                <a:cs typeface="Nunito"/>
                <a:sym typeface="Nunito"/>
              </a:rPr>
              <a:t>إذا رأيتم شيئاً أبلِغوا عنه: </a:t>
            </a:r>
            <a:r>
              <a:rPr b="1" lang="en" sz="1550">
                <a:solidFill>
                  <a:srgbClr val="1C4587"/>
                </a:solidFill>
                <a:highlight>
                  <a:schemeClr val="accent6"/>
                </a:highlight>
                <a:latin typeface="Nunito"/>
                <a:ea typeface="Nunito"/>
                <a:cs typeface="Nunito"/>
                <a:sym typeface="Nunito"/>
              </a:rPr>
              <a:t>(أدخل جهة الاتصال)</a:t>
            </a:r>
            <a:endParaRPr b="1" sz="1550">
              <a:solidFill>
                <a:srgbClr val="1C4587"/>
              </a:solidFill>
              <a:highlight>
                <a:schemeClr val="accent6"/>
              </a:highlight>
              <a:latin typeface="Nunito"/>
              <a:ea typeface="Nunito"/>
              <a:cs typeface="Nunito"/>
              <a:sym typeface="Nuni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5"/>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0" name="Google Shape;100;p5"/>
          <p:cNvSpPr txBox="1"/>
          <p:nvPr>
            <p:ph type="title"/>
          </p:nvPr>
        </p:nvSpPr>
        <p:spPr>
          <a:xfrm>
            <a:off x="360900" y="249450"/>
            <a:ext cx="8422200" cy="947100"/>
          </a:xfrm>
          <a:prstGeom prst="rect">
            <a:avLst/>
          </a:prstGeom>
          <a:noFill/>
          <a:ln>
            <a:noFill/>
          </a:ln>
        </p:spPr>
        <p:txBody>
          <a:bodyPr anchorCtr="0" anchor="t" bIns="91425" lIns="91425" spcFirstLastPara="1" rIns="91425" wrap="square" tIns="91425">
            <a:normAutofit fontScale="90000"/>
          </a:bodyPr>
          <a:lstStyle/>
          <a:p>
            <a:pPr indent="0" lvl="0" marL="0" rtl="1" algn="r">
              <a:lnSpc>
                <a:spcPct val="115000"/>
              </a:lnSpc>
              <a:spcBef>
                <a:spcPts val="0"/>
              </a:spcBef>
              <a:spcAft>
                <a:spcPts val="0"/>
              </a:spcAft>
              <a:buClr>
                <a:srgbClr val="000000"/>
              </a:buClr>
              <a:buSzPct val="135135"/>
              <a:buFont typeface="Arial"/>
              <a:buNone/>
            </a:pPr>
            <a:r>
              <a:rPr b="1" i="1" lang="en" sz="2072">
                <a:solidFill>
                  <a:srgbClr val="1C4587"/>
                </a:solidFill>
                <a:latin typeface="Nunito"/>
                <a:ea typeface="Nunito"/>
                <a:cs typeface="Nunito"/>
                <a:sym typeface="Nunito"/>
              </a:rPr>
              <a:t>الالتزام بقاعدة "عدم التسامح إطلاقاً مع الاستغلال والانتهاك الجنسيين والتحرش الجنسي": ما الذي يعنيه ذلك عملياً بالنسبة لك؟</a:t>
            </a:r>
            <a:endParaRPr b="1" i="1" sz="2944">
              <a:solidFill>
                <a:srgbClr val="1C4587"/>
              </a:solidFill>
              <a:latin typeface="Nunito"/>
              <a:ea typeface="Nunito"/>
              <a:cs typeface="Nunito"/>
              <a:sym typeface="Nunito"/>
            </a:endParaRPr>
          </a:p>
        </p:txBody>
      </p:sp>
      <p:sp>
        <p:nvSpPr>
          <p:cNvPr id="101" name="Google Shape;101;p5"/>
          <p:cNvSpPr txBox="1"/>
          <p:nvPr>
            <p:ph idx="1" type="body"/>
          </p:nvPr>
        </p:nvSpPr>
        <p:spPr>
          <a:xfrm>
            <a:off x="366900" y="1387950"/>
            <a:ext cx="8520600" cy="2367600"/>
          </a:xfrm>
          <a:prstGeom prst="rect">
            <a:avLst/>
          </a:prstGeom>
          <a:noFill/>
          <a:ln>
            <a:noFill/>
          </a:ln>
        </p:spPr>
        <p:txBody>
          <a:bodyPr anchorCtr="0" anchor="t" bIns="91425" lIns="91425" spcFirstLastPara="1" rIns="91425" wrap="square" tIns="91425">
            <a:noAutofit/>
          </a:bodyPr>
          <a:lstStyle/>
          <a:p>
            <a:pPr indent="-336550" lvl="0" marL="457200" rtl="1" algn="r">
              <a:lnSpc>
                <a:spcPct val="95000"/>
              </a:lnSpc>
              <a:spcBef>
                <a:spcPts val="0"/>
              </a:spcBef>
              <a:spcAft>
                <a:spcPts val="0"/>
              </a:spcAft>
              <a:buSzPts val="1700"/>
              <a:buFont typeface="Nunito"/>
              <a:buAutoNum type="arabicPeriod"/>
            </a:pPr>
            <a:r>
              <a:rPr lang="en" sz="1700">
                <a:solidFill>
                  <a:schemeClr val="dk1"/>
                </a:solidFill>
                <a:latin typeface="Nunito"/>
                <a:ea typeface="Nunito"/>
                <a:cs typeface="Nunito"/>
                <a:sym typeface="Nunito"/>
              </a:rPr>
              <a:t>على كلِّ فردٍ في فريقك أن يعلم معنى الاستغلال والانتهاك الجنسيين، وأن يعلم بأن</a:t>
            </a:r>
            <a:r>
              <a:rPr b="1" lang="en" sz="1700">
                <a:solidFill>
                  <a:srgbClr val="FEA93F"/>
                </a:solidFill>
                <a:latin typeface="Nunito"/>
                <a:ea typeface="Nunito"/>
                <a:cs typeface="Nunito"/>
                <a:sym typeface="Nunito"/>
              </a:rPr>
              <a:t> الإبلاغ عن أي حالة استغلال وانتهاك جنسيين أمرٌ إلزامي.</a:t>
            </a:r>
            <a:endParaRPr b="1" sz="1700">
              <a:solidFill>
                <a:srgbClr val="FEA93F"/>
              </a:solidFill>
              <a:latin typeface="Nunito"/>
              <a:ea typeface="Nunito"/>
              <a:cs typeface="Nunito"/>
              <a:sym typeface="Nunito"/>
            </a:endParaRPr>
          </a:p>
          <a:p>
            <a:pPr indent="-336550" lvl="0" marL="457200" rtl="1" algn="r">
              <a:lnSpc>
                <a:spcPct val="95000"/>
              </a:lnSpc>
              <a:spcBef>
                <a:spcPts val="0"/>
              </a:spcBef>
              <a:spcAft>
                <a:spcPts val="0"/>
              </a:spcAft>
              <a:buClr>
                <a:schemeClr val="dk1"/>
              </a:buClr>
              <a:buSzPts val="1700"/>
              <a:buFont typeface="Nunito"/>
              <a:buAutoNum type="arabicPeriod"/>
            </a:pPr>
            <a:r>
              <a:rPr lang="en" sz="1700">
                <a:solidFill>
                  <a:schemeClr val="dk1"/>
                </a:solidFill>
                <a:latin typeface="Nunito"/>
                <a:ea typeface="Nunito"/>
                <a:cs typeface="Nunito"/>
                <a:sym typeface="Nunito"/>
              </a:rPr>
              <a:t>على جميع المشاركين أن يوقعو</a:t>
            </a:r>
            <a:r>
              <a:rPr b="1" lang="en" sz="1700">
                <a:solidFill>
                  <a:srgbClr val="FF9900"/>
                </a:solidFill>
                <a:latin typeface="Nunito"/>
                <a:ea typeface="Nunito"/>
                <a:cs typeface="Nunito"/>
                <a:sym typeface="Nunito"/>
              </a:rPr>
              <a:t>ا مدوَّنة قواعد السلوك،</a:t>
            </a:r>
            <a:r>
              <a:rPr lang="en" sz="1700">
                <a:solidFill>
                  <a:schemeClr val="dk1"/>
                </a:solidFill>
                <a:latin typeface="Nunito"/>
                <a:ea typeface="Nunito"/>
                <a:cs typeface="Nunito"/>
                <a:sym typeface="Nunito"/>
              </a:rPr>
              <a:t> بمن فيهم السائقين والمتطوعين وغيرهم.</a:t>
            </a:r>
            <a:endParaRPr sz="1700">
              <a:solidFill>
                <a:schemeClr val="dk1"/>
              </a:solidFill>
              <a:latin typeface="Nunito"/>
              <a:ea typeface="Nunito"/>
              <a:cs typeface="Nunito"/>
              <a:sym typeface="Nunito"/>
            </a:endParaRPr>
          </a:p>
          <a:p>
            <a:pPr indent="-336550" lvl="0" marL="457200" rtl="1" algn="r">
              <a:lnSpc>
                <a:spcPct val="95000"/>
              </a:lnSpc>
              <a:spcBef>
                <a:spcPts val="0"/>
              </a:spcBef>
              <a:spcAft>
                <a:spcPts val="0"/>
              </a:spcAft>
              <a:buClr>
                <a:schemeClr val="dk1"/>
              </a:buClr>
              <a:buSzPts val="1700"/>
              <a:buFont typeface="Nunito"/>
              <a:buAutoNum type="arabicPeriod"/>
            </a:pPr>
            <a:r>
              <a:rPr lang="en" sz="1700">
                <a:solidFill>
                  <a:schemeClr val="dk1"/>
                </a:solidFill>
                <a:latin typeface="Nunito"/>
                <a:ea typeface="Nunito"/>
                <a:cs typeface="Nunito"/>
                <a:sym typeface="Nunito"/>
              </a:rPr>
              <a:t>عند الإمكان، ينبغي أن يُتاح للمستفيدات التعامل</a:t>
            </a:r>
            <a:r>
              <a:rPr b="1" lang="en" sz="1700">
                <a:solidFill>
                  <a:srgbClr val="FF9900"/>
                </a:solidFill>
                <a:latin typeface="Nunito"/>
                <a:ea typeface="Nunito"/>
                <a:cs typeface="Nunito"/>
                <a:sym typeface="Nunito"/>
              </a:rPr>
              <a:t> مع موظفاتٍ</a:t>
            </a:r>
            <a:r>
              <a:rPr lang="en" sz="1700">
                <a:solidFill>
                  <a:schemeClr val="dk1"/>
                </a:solidFill>
                <a:latin typeface="Nunito"/>
                <a:ea typeface="Nunito"/>
                <a:cs typeface="Nunito"/>
                <a:sym typeface="Nunito"/>
              </a:rPr>
              <a:t> إناث وتلقي المساعدة منهن. </a:t>
            </a:r>
            <a:endParaRPr b="1" sz="1700">
              <a:solidFill>
                <a:srgbClr val="FF9900"/>
              </a:solidFill>
              <a:latin typeface="Nunito"/>
              <a:ea typeface="Nunito"/>
              <a:cs typeface="Nunito"/>
              <a:sym typeface="Nunito"/>
            </a:endParaRPr>
          </a:p>
          <a:p>
            <a:pPr indent="-336550" lvl="0" marL="457200" rtl="1" algn="r">
              <a:lnSpc>
                <a:spcPct val="95000"/>
              </a:lnSpc>
              <a:spcBef>
                <a:spcPts val="0"/>
              </a:spcBef>
              <a:spcAft>
                <a:spcPts val="0"/>
              </a:spcAft>
              <a:buClr>
                <a:schemeClr val="dk1"/>
              </a:buClr>
              <a:buSzPts val="1700"/>
              <a:buFont typeface="Nunito"/>
              <a:buAutoNum type="arabicPeriod"/>
            </a:pPr>
            <a:r>
              <a:rPr lang="en" sz="1700">
                <a:solidFill>
                  <a:schemeClr val="dk1"/>
                </a:solidFill>
                <a:latin typeface="Nunito"/>
                <a:ea typeface="Nunito"/>
                <a:cs typeface="Nunito"/>
                <a:sym typeface="Nunito"/>
              </a:rPr>
              <a:t>عليك ارتداء علامة واضحة مثل سترة أو قبعة </a:t>
            </a:r>
            <a:r>
              <a:rPr lang="en" sz="1700">
                <a:solidFill>
                  <a:schemeClr val="dk1"/>
                </a:solidFill>
                <a:highlight>
                  <a:schemeClr val="lt1"/>
                </a:highlight>
                <a:latin typeface="Nunito"/>
                <a:ea typeface="Nunito"/>
                <a:cs typeface="Nunito"/>
                <a:sym typeface="Nunito"/>
              </a:rPr>
              <a:t>– ما لم يكن هنالك مانعٌ أمني</a:t>
            </a:r>
            <a:r>
              <a:rPr lang="en" sz="1700">
                <a:solidFill>
                  <a:schemeClr val="dk1"/>
                </a:solidFill>
                <a:latin typeface="Nunito"/>
                <a:ea typeface="Nunito"/>
                <a:cs typeface="Nunito"/>
                <a:sym typeface="Nunito"/>
              </a:rPr>
              <a:t> - بحيث يتمكن المستفيدون من التعرُّف عليك.</a:t>
            </a:r>
            <a:endParaRPr sz="1700">
              <a:solidFill>
                <a:schemeClr val="dk1"/>
              </a:solidFill>
              <a:latin typeface="Nunito"/>
              <a:ea typeface="Nunito"/>
              <a:cs typeface="Nunito"/>
              <a:sym typeface="Nunito"/>
            </a:endParaRPr>
          </a:p>
          <a:p>
            <a:pPr indent="-336550" lvl="0" marL="457200" rtl="1" algn="r">
              <a:lnSpc>
                <a:spcPct val="95000"/>
              </a:lnSpc>
              <a:spcBef>
                <a:spcPts val="0"/>
              </a:spcBef>
              <a:spcAft>
                <a:spcPts val="0"/>
              </a:spcAft>
              <a:buClr>
                <a:schemeClr val="dk1"/>
              </a:buClr>
              <a:buSzPts val="1700"/>
              <a:buAutoNum type="arabicPeriod"/>
            </a:pPr>
            <a:r>
              <a:rPr b="1" lang="en" sz="1700">
                <a:solidFill>
                  <a:srgbClr val="FF9900"/>
                </a:solidFill>
                <a:latin typeface="Nunito"/>
                <a:ea typeface="Nunito"/>
                <a:cs typeface="Nunito"/>
                <a:sym typeface="Nunito"/>
              </a:rPr>
              <a:t>أمِّن موقعاً مناسباً </a:t>
            </a:r>
            <a:r>
              <a:rPr lang="en" sz="1700">
                <a:solidFill>
                  <a:schemeClr val="dk1"/>
                </a:solidFill>
                <a:latin typeface="Nunito"/>
                <a:ea typeface="Nunito"/>
                <a:cs typeface="Nunito"/>
                <a:sym typeface="Nunito"/>
              </a:rPr>
              <a:t>من أجل توزيع الأموال. ويعني ذلك تخصيص طوابير منفصلة للرجال والنساء، واتباع تدابير السلامة، مثل تقليل عدد الأشخاص أثناء التوزيع بهدف خفضِ فرص ارتكاب التحرش والانتهاك وغيرهما من المخاطر.</a:t>
            </a:r>
            <a:endParaRPr i="1" sz="1700">
              <a:solidFill>
                <a:schemeClr val="dk1"/>
              </a:solidFill>
              <a:highlight>
                <a:schemeClr val="lt1"/>
              </a:highlight>
              <a:latin typeface="Nunito"/>
              <a:ea typeface="Nunito"/>
              <a:cs typeface="Nunito"/>
              <a:sym typeface="Nunito"/>
            </a:endParaRPr>
          </a:p>
        </p:txBody>
      </p:sp>
      <p:sp>
        <p:nvSpPr>
          <p:cNvPr id="102" name="Google Shape;102;p5"/>
          <p:cNvSpPr txBox="1"/>
          <p:nvPr/>
        </p:nvSpPr>
        <p:spPr>
          <a:xfrm>
            <a:off x="1459800" y="3946950"/>
            <a:ext cx="6334800" cy="1161900"/>
          </a:xfrm>
          <a:prstGeom prst="rect">
            <a:avLst/>
          </a:prstGeom>
          <a:solidFill>
            <a:srgbClr val="C9DAF8"/>
          </a:solidFill>
          <a:ln>
            <a:noFill/>
          </a:ln>
        </p:spPr>
        <p:txBody>
          <a:bodyPr anchorCtr="0" anchor="t" bIns="91425" lIns="91425" spcFirstLastPara="1" rIns="91425" wrap="square" tIns="91425">
            <a:spAutoFit/>
          </a:bodyPr>
          <a:lstStyle/>
          <a:p>
            <a:pPr indent="0" lvl="0" marL="0" rtl="1" algn="r">
              <a:lnSpc>
                <a:spcPct val="80000"/>
              </a:lnSpc>
              <a:spcBef>
                <a:spcPts val="0"/>
              </a:spcBef>
              <a:spcAft>
                <a:spcPts val="0"/>
              </a:spcAft>
              <a:buClr>
                <a:srgbClr val="000000"/>
              </a:buClr>
              <a:buSzPts val="1018"/>
              <a:buFont typeface="Arial"/>
              <a:buNone/>
            </a:pPr>
            <a:r>
              <a:t/>
            </a:r>
            <a:endParaRPr b="1" i="1" sz="1587">
              <a:solidFill>
                <a:schemeClr val="dk1"/>
              </a:solidFill>
              <a:highlight>
                <a:schemeClr val="accent6"/>
              </a:highlight>
            </a:endParaRPr>
          </a:p>
          <a:p>
            <a:pPr indent="0" lvl="0" marL="0" rtl="1" algn="ctr">
              <a:lnSpc>
                <a:spcPct val="80000"/>
              </a:lnSpc>
              <a:spcBef>
                <a:spcPts val="0"/>
              </a:spcBef>
              <a:spcAft>
                <a:spcPts val="0"/>
              </a:spcAft>
              <a:buClr>
                <a:srgbClr val="000000"/>
              </a:buClr>
              <a:buSzPts val="1018"/>
              <a:buFont typeface="Arial"/>
              <a:buNone/>
            </a:pPr>
            <a:r>
              <a:rPr b="1" i="1" lang="en" sz="1587">
                <a:solidFill>
                  <a:srgbClr val="1C4587"/>
                </a:solidFill>
                <a:latin typeface="Nunito"/>
                <a:ea typeface="Nunito"/>
                <a:cs typeface="Nunito"/>
                <a:sym typeface="Nunito"/>
              </a:rPr>
              <a:t>تمثِّل هذه البروتوكولات والممارسات جزءاً أساسياً من أي عقدٍ مُوقَّعٍ بين مقدِّمي الخدمات المالية والمنظمات الإنسانية. وسينجم عن عدم الالتزام بهذه المبادئ إجراء مراجعةٍ للعقد مع احتمال إنهائه.</a:t>
            </a:r>
            <a:endParaRPr b="1" i="1" sz="1587">
              <a:solidFill>
                <a:srgbClr val="1C4587"/>
              </a:solidFill>
              <a:latin typeface="Nunito"/>
              <a:ea typeface="Nunito"/>
              <a:cs typeface="Nunito"/>
              <a:sym typeface="Nunito"/>
            </a:endParaRPr>
          </a:p>
          <a:p>
            <a:pPr indent="0" lvl="0" marL="0" rtl="1" algn="r">
              <a:lnSpc>
                <a:spcPct val="80000"/>
              </a:lnSpc>
              <a:spcBef>
                <a:spcPts val="0"/>
              </a:spcBef>
              <a:spcAft>
                <a:spcPts val="0"/>
              </a:spcAft>
              <a:buClr>
                <a:srgbClr val="000000"/>
              </a:buClr>
              <a:buSzPts val="1018"/>
              <a:buFont typeface="Arial"/>
              <a:buNone/>
            </a:pPr>
            <a:r>
              <a:rPr b="1" i="1" lang="en" sz="1587">
                <a:solidFill>
                  <a:schemeClr val="dk1"/>
                </a:solidFill>
                <a:highlight>
                  <a:schemeClr val="lt1"/>
                </a:highlight>
              </a:rPr>
              <a:t>  </a:t>
            </a:r>
            <a:endParaRPr b="1" i="1" sz="1587">
              <a:solidFill>
                <a:srgbClr val="1C4587"/>
              </a:solidFill>
              <a:latin typeface="Nunito"/>
              <a:ea typeface="Nunito"/>
              <a:cs typeface="Nunito"/>
              <a:sym typeface="Nuni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6"/>
          <p:cNvSpPr txBox="1"/>
          <p:nvPr/>
        </p:nvSpPr>
        <p:spPr>
          <a:xfrm>
            <a:off x="0" y="-14050"/>
            <a:ext cx="9158100" cy="1262100"/>
          </a:xfrm>
          <a:prstGeom prst="rect">
            <a:avLst/>
          </a:prstGeom>
          <a:solidFill>
            <a:srgbClr val="C9DAF8"/>
          </a:solid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8" name="Google Shape;108;p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p>
            <a:pPr indent="0" lvl="0" marL="0" rtl="1" algn="r">
              <a:spcBef>
                <a:spcPts val="0"/>
              </a:spcBef>
              <a:spcAft>
                <a:spcPts val="0"/>
              </a:spcAft>
              <a:buSzPts val="2800"/>
              <a:buNone/>
            </a:pPr>
            <a:r>
              <a:rPr b="1" i="1" lang="en" sz="2072">
                <a:solidFill>
                  <a:srgbClr val="1C4587"/>
                </a:solidFill>
                <a:latin typeface="Nunito"/>
                <a:ea typeface="Nunito"/>
                <a:cs typeface="Nunito"/>
                <a:sym typeface="Nunito"/>
              </a:rPr>
              <a:t>ماذا لو كشفَ لك شخصٌ ما عن حالة عنفٍ قائم على النوع الاجتماعي؟</a:t>
            </a:r>
            <a:endParaRPr b="1" i="1" sz="2072">
              <a:solidFill>
                <a:srgbClr val="1C4587"/>
              </a:solidFill>
              <a:latin typeface="Nunito"/>
              <a:ea typeface="Nunito"/>
              <a:cs typeface="Nunito"/>
              <a:sym typeface="Nunito"/>
            </a:endParaRPr>
          </a:p>
        </p:txBody>
      </p:sp>
      <p:sp>
        <p:nvSpPr>
          <p:cNvPr id="109" name="Google Shape;109;p6"/>
          <p:cNvSpPr txBox="1"/>
          <p:nvPr>
            <p:ph idx="1" type="body"/>
          </p:nvPr>
        </p:nvSpPr>
        <p:spPr>
          <a:xfrm>
            <a:off x="311700" y="1432200"/>
            <a:ext cx="8520600" cy="3711300"/>
          </a:xfrm>
          <a:prstGeom prst="rect">
            <a:avLst/>
          </a:prstGeom>
          <a:noFill/>
          <a:ln>
            <a:noFill/>
          </a:ln>
        </p:spPr>
        <p:txBody>
          <a:bodyPr anchorCtr="0" anchor="t" bIns="91425" lIns="91425" spcFirstLastPara="1" rIns="91425" wrap="square" tIns="91425">
            <a:normAutofit/>
          </a:bodyPr>
          <a:lstStyle/>
          <a:p>
            <a:pPr indent="0" lvl="0" marL="0" rtl="1" algn="r">
              <a:spcBef>
                <a:spcPts val="0"/>
              </a:spcBef>
              <a:spcAft>
                <a:spcPts val="0"/>
              </a:spcAft>
              <a:buNone/>
            </a:pPr>
            <a:r>
              <a:rPr lang="en"/>
              <a:t> أولاً،</a:t>
            </a:r>
            <a:r>
              <a:rPr b="1" lang="en">
                <a:solidFill>
                  <a:srgbClr val="1C4587"/>
                </a:solidFill>
              </a:rPr>
              <a:t> لا تسأل أو تبحث أبداً عن الناجين من العنف ما لم تكن مختصاً في الحماية أو في مجال العنف القائم على النوع الاجتماعي</a:t>
            </a:r>
            <a:endParaRPr b="1">
              <a:solidFill>
                <a:srgbClr val="1C4587"/>
              </a:solidFill>
              <a:latin typeface="Nunito"/>
              <a:ea typeface="Nunito"/>
              <a:cs typeface="Nunito"/>
              <a:sym typeface="Nunito"/>
            </a:endParaRPr>
          </a:p>
          <a:p>
            <a:pPr indent="-342900" lvl="0" marL="457200" rtl="1" algn="r">
              <a:spcBef>
                <a:spcPts val="1200"/>
              </a:spcBef>
              <a:spcAft>
                <a:spcPts val="0"/>
              </a:spcAft>
              <a:buClr>
                <a:schemeClr val="dk1"/>
              </a:buClr>
              <a:buSzPts val="1800"/>
              <a:buFont typeface="Nunito"/>
              <a:buChar char="●"/>
            </a:pPr>
            <a:r>
              <a:rPr lang="en"/>
              <a:t>إذا قصدك أحدهم طلباً للدعم (لنفسه/نفسها أو لشخصٍ آخر):</a:t>
            </a:r>
            <a:endParaRPr>
              <a:solidFill>
                <a:schemeClr val="dk1"/>
              </a:solidFill>
              <a:latin typeface="Nunito"/>
              <a:ea typeface="Nunito"/>
              <a:cs typeface="Nunito"/>
              <a:sym typeface="Nunito"/>
            </a:endParaRPr>
          </a:p>
          <a:p>
            <a:pPr indent="-323850" lvl="1" marL="914400" rtl="1" algn="r">
              <a:spcBef>
                <a:spcPts val="0"/>
              </a:spcBef>
              <a:spcAft>
                <a:spcPts val="0"/>
              </a:spcAft>
              <a:buClr>
                <a:srgbClr val="FF9900"/>
              </a:buClr>
              <a:buSzPts val="1500"/>
              <a:buChar char="○"/>
            </a:pPr>
            <a:r>
              <a:rPr b="1" lang="en" sz="1500">
                <a:solidFill>
                  <a:srgbClr val="FF9900"/>
                </a:solidFill>
              </a:rPr>
              <a:t>لا تُطلق الأحكام</a:t>
            </a:r>
            <a:endParaRPr b="1" sz="1500">
              <a:solidFill>
                <a:srgbClr val="FF9900"/>
              </a:solidFill>
            </a:endParaRPr>
          </a:p>
          <a:p>
            <a:pPr indent="-323850" lvl="1" marL="914400" rtl="1" algn="r">
              <a:spcBef>
                <a:spcPts val="0"/>
              </a:spcBef>
              <a:spcAft>
                <a:spcPts val="0"/>
              </a:spcAft>
              <a:buClr>
                <a:srgbClr val="FF9900"/>
              </a:buClr>
              <a:buSzPts val="1500"/>
              <a:buChar char="○"/>
            </a:pPr>
            <a:r>
              <a:rPr b="1" lang="en" sz="1500">
                <a:solidFill>
                  <a:srgbClr val="FF9900"/>
                </a:solidFill>
              </a:rPr>
              <a:t>لا تحاول أن تحلَّ المشكلة / تجد حلاً بنفسك</a:t>
            </a:r>
            <a:endParaRPr b="1" sz="1500">
              <a:solidFill>
                <a:srgbClr val="FF9900"/>
              </a:solidFill>
            </a:endParaRPr>
          </a:p>
          <a:p>
            <a:pPr indent="-323850" lvl="1" marL="914400" rtl="1" algn="r">
              <a:spcBef>
                <a:spcPts val="0"/>
              </a:spcBef>
              <a:spcAft>
                <a:spcPts val="0"/>
              </a:spcAft>
              <a:buClr>
                <a:srgbClr val="FF9900"/>
              </a:buClr>
              <a:buSzPts val="1500"/>
              <a:buChar char="○"/>
            </a:pPr>
            <a:r>
              <a:rPr b="1" lang="en" sz="1500">
                <a:solidFill>
                  <a:srgbClr val="FF9900"/>
                </a:solidFill>
              </a:rPr>
              <a:t>لا تُفصِح عن المعلومات لجهةٍ خارجية</a:t>
            </a:r>
            <a:endParaRPr b="1" sz="1500">
              <a:solidFill>
                <a:srgbClr val="FF9900"/>
              </a:solidFill>
            </a:endParaRPr>
          </a:p>
          <a:p>
            <a:pPr indent="-323850" lvl="1" marL="914400" rtl="1" algn="r">
              <a:spcBef>
                <a:spcPts val="0"/>
              </a:spcBef>
              <a:spcAft>
                <a:spcPts val="0"/>
              </a:spcAft>
              <a:buClr>
                <a:srgbClr val="FF9900"/>
              </a:buClr>
              <a:buSzPts val="1500"/>
              <a:buChar char="○"/>
            </a:pPr>
            <a:r>
              <a:rPr b="1" lang="en" sz="1500">
                <a:solidFill>
                  <a:srgbClr val="FF9900"/>
                </a:solidFill>
              </a:rPr>
              <a:t>أصغِ باحترام</a:t>
            </a:r>
            <a:endParaRPr b="1" sz="1500">
              <a:solidFill>
                <a:srgbClr val="FF9900"/>
              </a:solidFill>
            </a:endParaRPr>
          </a:p>
          <a:p>
            <a:pPr indent="-323850" lvl="1" marL="914400" rtl="1" algn="r">
              <a:spcBef>
                <a:spcPts val="0"/>
              </a:spcBef>
              <a:spcAft>
                <a:spcPts val="0"/>
              </a:spcAft>
              <a:buClr>
                <a:srgbClr val="FF9900"/>
              </a:buClr>
              <a:buSzPts val="1500"/>
              <a:buChar char="○"/>
            </a:pPr>
            <a:r>
              <a:rPr b="1" lang="en" sz="1500">
                <a:solidFill>
                  <a:srgbClr val="FF9900"/>
                </a:solidFill>
              </a:rPr>
              <a:t>تواصل مع منظمة مختصة مُتاحة في منطقتك</a:t>
            </a:r>
            <a:endParaRPr b="1" sz="1500">
              <a:solidFill>
                <a:srgbClr val="FF9900"/>
              </a:solidFill>
              <a:latin typeface="Nunito"/>
              <a:ea typeface="Nunito"/>
              <a:cs typeface="Nunito"/>
              <a:sym typeface="Nunito"/>
            </a:endParaRPr>
          </a:p>
          <a:p>
            <a:pPr indent="-342900" lvl="0" marL="457200" rtl="1" algn="r">
              <a:spcBef>
                <a:spcPts val="0"/>
              </a:spcBef>
              <a:spcAft>
                <a:spcPts val="0"/>
              </a:spcAft>
              <a:buClr>
                <a:schemeClr val="dk1"/>
              </a:buClr>
              <a:buSzPts val="1800"/>
              <a:buFont typeface="Nunito"/>
              <a:buChar char="●"/>
            </a:pPr>
            <a:r>
              <a:rPr lang="en"/>
              <a:t>تأكد من حيازتك معلومات الاتصال الخاصة بالخدمات المتاحة في منطقتك في مجال الحماية/العنف القائم على النوع الاجتماعي، بحيث تتمكَّن من إعطاء هذه المعلومات في حال احتاج شخصٌ ما للدعم.</a:t>
            </a:r>
            <a:endParaRPr>
              <a:solidFill>
                <a:schemeClr val="dk1"/>
              </a:solidFill>
              <a:latin typeface="Nunito"/>
              <a:ea typeface="Nunito"/>
              <a:cs typeface="Nunito"/>
              <a:sym typeface="Nuni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