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comments/comment1.xml" ContentType="application/vnd.openxmlformats-officedocument.presentationml.comment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6.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7.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8.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334" r:id="rId2"/>
    <p:sldId id="335" r:id="rId3"/>
    <p:sldId id="319" r:id="rId4"/>
    <p:sldId id="258" r:id="rId5"/>
    <p:sldId id="259" r:id="rId6"/>
    <p:sldId id="260" r:id="rId7"/>
    <p:sldId id="261" r:id="rId8"/>
    <p:sldId id="262" r:id="rId9"/>
    <p:sldId id="263" r:id="rId10"/>
    <p:sldId id="264" r:id="rId11"/>
    <p:sldId id="265" r:id="rId12"/>
    <p:sldId id="266" r:id="rId13"/>
    <p:sldId id="267" r:id="rId14"/>
    <p:sldId id="268" r:id="rId15"/>
    <p:sldId id="269" r:id="rId16"/>
    <p:sldId id="273" r:id="rId17"/>
    <p:sldId id="274" r:id="rId18"/>
    <p:sldId id="333" r:id="rId19"/>
    <p:sldId id="336"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ineCgnwh1GvWyDDwRZ9e8HmsDoC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na Potts" initials="" lastIdx="8" clrIdx="0"/>
  <p:cmAuthor id="1" name="Inbal Sansani" initials="IS" lastIdx="1" clrIdx="1"/>
  <p:cmAuthor id="2" name="Divya Chandran" initials="DC" lastIdx="4" clrIdx="2"/>
  <p:cmAuthor id="3" name="Bajwel" initials="B" lastIdx="2" clrIdx="2">
    <p:extLst>
      <p:ext uri="{19B8F6BF-5375-455C-9EA6-DF929625EA0E}">
        <p15:presenceInfo xmlns:p15="http://schemas.microsoft.com/office/powerpoint/2012/main" userId="Bajwel" providerId="None"/>
      </p:ext>
    </p:extLst>
  </p:cmAuthor>
  <p:cmAuthor id="4" name="Strategic Agenda" initials="SA" lastIdx="16" clrIdx="3">
    <p:extLst>
      <p:ext uri="{19B8F6BF-5375-455C-9EA6-DF929625EA0E}">
        <p15:presenceInfo xmlns:p15="http://schemas.microsoft.com/office/powerpoint/2012/main" userId="Strategic Agend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62045" autoAdjust="0"/>
  </p:normalViewPr>
  <p:slideViewPr>
    <p:cSldViewPr snapToGrid="0">
      <p:cViewPr varScale="1">
        <p:scale>
          <a:sx n="70" d="100"/>
          <a:sy n="70" d="100"/>
        </p:scale>
        <p:origin x="1230" y="78"/>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0-12-11T22:17:02" idx="1">
    <p:pos x="10" y="202"/>
    <p:text>"qui connaissent bien" dans le document de référence (me semble inapproprié)</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SG"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627780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sz="1200" dirty="0"/>
              <a:t>À souligner :</a:t>
            </a:r>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r-FR" dirty="0"/>
              <a:t>Les activités de « suivi et évaluation du programme » sont menées pour comprendre la manière dont un programme a été mis en œuvre et les résultats qu’il a permis d’obtenir. </a:t>
            </a:r>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FR" dirty="0"/>
              <a:t>Le suivi est le processus systématique et continu de collecte, d’analyse et d’utilisation des informations pour suivre le chemin parcouru vers la réalisation des objectifs fixés et orienter les décisions à prendre en matière de gestion.</a:t>
            </a:r>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FR" dirty="0"/>
              <a:t>L’évaluation s’inspire des données recueillies dans le cadre du suivi pour examiner comment les activités ont permis d’atteindre les objectifs du programme.</a:t>
            </a:r>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FR" dirty="0"/>
              <a:t>Le suivi et l’évaluation peuvent aider les exécutants à conceptualiser les objectifs et les stratégies du programme, faciliter la mise au point de modèles logiques (liens de cause à effet et cadres logiques, par exemple), et aider à préciser la manière dont un programme peut susciter des changements.</a:t>
            </a:r>
          </a:p>
          <a:p>
            <a:pPr marL="0" marR="0" lvl="0" indent="0" algn="l" rtl="0">
              <a:lnSpc>
                <a:spcPct val="100000"/>
              </a:lnSpc>
              <a:spcBef>
                <a:spcPts val="0"/>
              </a:spcBef>
              <a:spcAft>
                <a:spcPts val="0"/>
              </a:spcAft>
              <a:buClr>
                <a:schemeClr val="dk1"/>
              </a:buClr>
              <a:buSzPts val="1200"/>
              <a:buFont typeface="Calibri"/>
              <a:buNone/>
            </a:pPr>
            <a:endParaRPr sz="1200" dirty="0"/>
          </a:p>
          <a:p>
            <a:pPr marL="0" marR="0" lvl="0" indent="0" algn="l" rtl="0">
              <a:lnSpc>
                <a:spcPct val="100000"/>
              </a:lnSpc>
              <a:spcBef>
                <a:spcPts val="0"/>
              </a:spcBef>
              <a:spcAft>
                <a:spcPts val="0"/>
              </a:spcAft>
              <a:buClr>
                <a:schemeClr val="dk1"/>
              </a:buClr>
              <a:buSzPts val="1200"/>
              <a:buFont typeface="Calibri"/>
              <a:buNone/>
            </a:pPr>
            <a:r>
              <a:rPr lang="fr-FR" sz="1200" dirty="0"/>
              <a:t>Dans les situations d’urgence aiguë, il faut surtout veiller à ce que la collecte d’informations porte en tout premier lieu sur la disponibilité et la qualité des services, et déterminer les risques de VBG et les obstacles entravant l’accès aux services.</a:t>
            </a:r>
          </a:p>
          <a:p>
            <a:pPr marL="0" lvl="0" indent="0" algn="l" rtl="0">
              <a:spcBef>
                <a:spcPts val="0"/>
              </a:spcBef>
              <a:spcAft>
                <a:spcPts val="0"/>
              </a:spcAft>
              <a:buNone/>
            </a:pPr>
            <a:endParaRPr dirty="0"/>
          </a:p>
        </p:txBody>
      </p:sp>
      <p:sp>
        <p:nvSpPr>
          <p:cNvPr id="141" name="Google Shape;14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10</a:t>
            </a:fld>
            <a:endParaRPr lang="en-SG"/>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Quel est le but d’un examen initial ?</a:t>
            </a:r>
          </a:p>
          <a:p>
            <a:pPr marL="0" lvl="0" indent="0" algn="l" rtl="0">
              <a:spcBef>
                <a:spcPts val="0"/>
              </a:spcBef>
              <a:spcAft>
                <a:spcPts val="0"/>
              </a:spcAft>
              <a:buNone/>
            </a:pPr>
            <a:endParaRPr dirty="0"/>
          </a:p>
          <a:p>
            <a:pPr marL="0" lvl="0" indent="0" algn="l" rtl="0">
              <a:spcBef>
                <a:spcPts val="0"/>
              </a:spcBef>
              <a:spcAft>
                <a:spcPts val="0"/>
              </a:spcAft>
              <a:buNone/>
            </a:pPr>
            <a:r>
              <a:rPr lang="fr-FR" dirty="0"/>
              <a:t>Réponse :</a:t>
            </a:r>
          </a:p>
          <a:p>
            <a:pPr marL="0" lvl="0" indent="0" algn="l" rtl="0">
              <a:spcBef>
                <a:spcPts val="0"/>
              </a:spcBef>
              <a:spcAft>
                <a:spcPts val="0"/>
              </a:spcAft>
              <a:buNone/>
            </a:pPr>
            <a:r>
              <a:rPr lang="fr-FR" dirty="0"/>
              <a:t>L’examen initial vise à déterminer </a:t>
            </a:r>
            <a:r>
              <a:rPr lang="fr-FR" b="1" dirty="0"/>
              <a:t>comment les femmes et les filles sont menacées par la VBG, quelles sont les interventions qui répondront le mieux aux problèmes observés (obstacles à l’accès aux services, par exemple), et si les acteurs du programme VBG disposent de ressources et de capacités appropriées pour y répondre</a:t>
            </a:r>
            <a:r>
              <a:rPr lang="fr-FR" dirty="0"/>
              <a:t>. Ces examens ne cherchent jamais à établir si des VBG existent ou pas.</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a:t>
            </a:r>
            <a:r>
              <a:rPr lang="fr-FR" sz="1200" dirty="0"/>
              <a:t>Respecter le principe consistant à </a:t>
            </a:r>
            <a:r>
              <a:rPr lang="fr-FR" sz="1200" b="1" dirty="0"/>
              <a:t>ne pas nuire : </a:t>
            </a:r>
            <a:r>
              <a:rPr lang="fr-FR" sz="1200" dirty="0"/>
              <a:t>Les survivantes de VBG </a:t>
            </a:r>
            <a:r>
              <a:rPr lang="fr-FR" sz="1200" b="1" dirty="0"/>
              <a:t>ne doivent pas être recherchées ou ciblées</a:t>
            </a:r>
            <a:r>
              <a:rPr lang="fr-FR" sz="1200" dirty="0"/>
              <a:t> en tant que groupe spécifique lors de l’examen initial.</a:t>
            </a:r>
          </a:p>
          <a:p>
            <a:pPr marL="0" marR="0" lvl="0" indent="0" algn="l" rtl="0">
              <a:lnSpc>
                <a:spcPct val="100000"/>
              </a:lnSpc>
              <a:spcBef>
                <a:spcPts val="0"/>
              </a:spcBef>
              <a:spcAft>
                <a:spcPts val="0"/>
              </a:spcAft>
              <a:buClr>
                <a:schemeClr val="dk1"/>
              </a:buClr>
              <a:buSzPts val="1200"/>
              <a:buFont typeface="Calibri"/>
              <a:buNone/>
            </a:pPr>
            <a:endParaRPr sz="1200" b="1" dirty="0"/>
          </a:p>
          <a:p>
            <a:pPr marL="0" lvl="0" indent="0" algn="l" rtl="0">
              <a:spcBef>
                <a:spcPts val="0"/>
              </a:spcBef>
              <a:spcAft>
                <a:spcPts val="0"/>
              </a:spcAft>
              <a:buNone/>
            </a:pPr>
            <a:endParaRPr dirty="0"/>
          </a:p>
          <a:p>
            <a:pPr marL="0" lvl="0" indent="0" algn="l" rtl="0">
              <a:spcBef>
                <a:spcPts val="0"/>
              </a:spcBef>
              <a:spcAft>
                <a:spcPts val="0"/>
              </a:spcAft>
              <a:buNone/>
            </a:pPr>
            <a:endParaRPr b="1" dirty="0"/>
          </a:p>
          <a:p>
            <a:pPr marL="0" lvl="0" indent="0" algn="l" rtl="0">
              <a:spcBef>
                <a:spcPts val="0"/>
              </a:spcBef>
              <a:spcAft>
                <a:spcPts val="0"/>
              </a:spcAft>
              <a:buNone/>
            </a:pPr>
            <a:endParaRPr b="1" dirty="0"/>
          </a:p>
        </p:txBody>
      </p:sp>
      <p:sp>
        <p:nvSpPr>
          <p:cNvPr id="148" name="Google Shape;14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11</a:t>
            </a:fld>
            <a:endParaRPr lang="en-SG"/>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12</a:t>
            </a:fld>
            <a:endParaRPr lang="en-SG"/>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À souligner : </a:t>
            </a:r>
          </a:p>
          <a:p>
            <a:pPr marL="0" lvl="0" indent="0" algn="l" rtl="0">
              <a:spcBef>
                <a:spcPts val="0"/>
              </a:spcBef>
              <a:spcAft>
                <a:spcPts val="0"/>
              </a:spcAft>
              <a:buNone/>
            </a:pPr>
            <a:endParaRPr sz="1200" dirty="0"/>
          </a:p>
          <a:p>
            <a:pPr marL="0" lvl="0" indent="0" algn="l" rtl="0">
              <a:spcBef>
                <a:spcPts val="0"/>
              </a:spcBef>
              <a:spcAft>
                <a:spcPts val="0"/>
              </a:spcAft>
              <a:buNone/>
            </a:pPr>
            <a:r>
              <a:rPr lang="fr-FR" dirty="0"/>
              <a:t>Lors de crises aiguës, il peut être difficile d’utiliser des approches pleinement participatives ; toutefois, même pendant la phase aiguë d’une urgence, il est possible d’intégrer certaines approches participatives dans les activités de collecte de données. </a:t>
            </a:r>
          </a:p>
          <a:p>
            <a:pPr marL="0" lvl="0" indent="0" algn="l" rtl="0">
              <a:spcBef>
                <a:spcPts val="0"/>
              </a:spcBef>
              <a:spcAft>
                <a:spcPts val="0"/>
              </a:spcAft>
              <a:buNone/>
            </a:pPr>
            <a:endParaRPr dirty="0"/>
          </a:p>
          <a:p>
            <a:pPr marL="0" lvl="0" indent="0" algn="l" rtl="0">
              <a:spcBef>
                <a:spcPts val="0"/>
              </a:spcBef>
              <a:spcAft>
                <a:spcPts val="0"/>
              </a:spcAft>
              <a:buNone/>
            </a:pPr>
            <a:r>
              <a:rPr lang="fr-FR" dirty="0"/>
              <a:t>À mesure que la situation se stabilise, de nombreuses occasions se présenteront pour </a:t>
            </a:r>
            <a:r>
              <a:rPr lang="fr-FR" baseline="0" dirty="0"/>
              <a:t>associer pertinemment</a:t>
            </a:r>
            <a:r>
              <a:rPr lang="fr-FR" dirty="0"/>
              <a:t> la communauté locale et utiliser plus largement des approches participatives dans les activités de collecte de données.</a:t>
            </a:r>
          </a:p>
          <a:p>
            <a:pPr marL="0" lvl="0" indent="0" algn="l" rtl="0">
              <a:spcBef>
                <a:spcPts val="0"/>
              </a:spcBef>
              <a:spcAft>
                <a:spcPts val="0"/>
              </a:spcAft>
              <a:buNone/>
            </a:pPr>
            <a:endParaRPr sz="1200" dirty="0"/>
          </a:p>
          <a:p>
            <a:pPr marL="0" lvl="0" indent="0" algn="l" rtl="0">
              <a:spcBef>
                <a:spcPts val="0"/>
              </a:spcBef>
              <a:spcAft>
                <a:spcPts val="0"/>
              </a:spcAft>
              <a:buNone/>
            </a:pPr>
            <a:r>
              <a:rPr lang="fr-FR" sz="1200" dirty="0"/>
              <a:t>Chaque fois que possible, il importe de confier des travaux de recherche à des spécialistes en fonction dans le pays où a lieu la collecte de données, ou de les y associer. </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Quelles mesures clés devriez-vous prendre pour renforcer les approches participatives en matière d’examen initial, de suivi et d’évaluation ? Voir la page 123.</a:t>
            </a:r>
          </a:p>
          <a:p>
            <a:pPr marL="0" lvl="0" indent="0" algn="l" rtl="0">
              <a:spcBef>
                <a:spcPts val="0"/>
              </a:spcBef>
              <a:spcAft>
                <a:spcPts val="0"/>
              </a:spcAft>
              <a:buNone/>
            </a:pPr>
            <a:endParaRPr dirty="0"/>
          </a:p>
        </p:txBody>
      </p:sp>
      <p:sp>
        <p:nvSpPr>
          <p:cNvPr id="162" name="Google Shape;16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13</a:t>
            </a:fld>
            <a:endParaRPr lang="en-SG"/>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À souligner :</a:t>
            </a:r>
          </a:p>
          <a:p>
            <a:pPr marL="0" lvl="0" indent="0" algn="l" rtl="0">
              <a:spcBef>
                <a:spcPts val="0"/>
              </a:spcBef>
              <a:spcAft>
                <a:spcPts val="0"/>
              </a:spcAft>
              <a:buNone/>
            </a:pPr>
            <a:endParaRPr lang="en-US" dirty="0"/>
          </a:p>
          <a:p>
            <a:pPr marL="0" lvl="0" indent="0" algn="l" rtl="0">
              <a:spcBef>
                <a:spcPts val="0"/>
              </a:spcBef>
              <a:spcAft>
                <a:spcPts val="0"/>
              </a:spcAft>
              <a:buNone/>
            </a:pPr>
            <a:r>
              <a:rPr lang="fr-FR" dirty="0"/>
              <a:t>Le système </a:t>
            </a:r>
            <a:r>
              <a:rPr lang="fr-FR" dirty="0" err="1"/>
              <a:t>GBVIMS</a:t>
            </a:r>
            <a:r>
              <a:rPr lang="fr-FR" dirty="0"/>
              <a:t> ne convient pas à tous les acteurs du programme VBG ; les partenaires qui ne fournissent pas des services en rapport avec la VBG ne doivent pas l’utiliser.</a:t>
            </a:r>
          </a:p>
          <a:p>
            <a:pPr marL="0" lvl="0" indent="0" algn="l" rtl="0">
              <a:spcBef>
                <a:spcPts val="0"/>
              </a:spcBef>
              <a:spcAft>
                <a:spcPts val="0"/>
              </a:spcAft>
              <a:buNone/>
            </a:pPr>
            <a:endParaRPr lang="en-SG" dirty="0"/>
          </a:p>
          <a:p>
            <a:pPr marL="0" lvl="0" indent="0" algn="l" rtl="0">
              <a:spcBef>
                <a:spcPts val="0"/>
              </a:spcBef>
              <a:spcAft>
                <a:spcPts val="0"/>
              </a:spcAft>
              <a:buNone/>
            </a:pPr>
            <a:r>
              <a:rPr lang="fr-FR" dirty="0"/>
              <a:t>Certains prestataires de services visant la VBG pourraient choisir d’utiliser d’autres systèmes de gestion de l’information ou d’élaborer leur propre système. </a:t>
            </a:r>
          </a:p>
          <a:p>
            <a:pPr marL="0" lvl="0" indent="0" algn="l" rtl="0">
              <a:spcBef>
                <a:spcPts val="0"/>
              </a:spcBef>
              <a:spcAft>
                <a:spcPts val="0"/>
              </a:spcAft>
              <a:buNone/>
            </a:pPr>
            <a:endParaRPr lang="en-SG" dirty="0"/>
          </a:p>
          <a:p>
            <a:pPr marL="0" lvl="0" indent="0" algn="l" rtl="0">
              <a:spcBef>
                <a:spcPts val="0"/>
              </a:spcBef>
              <a:spcAft>
                <a:spcPts val="0"/>
              </a:spcAft>
              <a:buNone/>
            </a:pPr>
            <a:r>
              <a:rPr lang="fr-FR" dirty="0"/>
              <a:t>Il est indispensable de veiller à ce que ces autres systèmes respectent la présente Norme minimale et les principes qui sous-tendent le système </a:t>
            </a:r>
            <a:r>
              <a:rPr lang="fr-FR" dirty="0" err="1"/>
              <a:t>GBVIMS</a:t>
            </a:r>
            <a:r>
              <a:rPr lang="fr-FR" dirty="0"/>
              <a:t>, y compris concernant le contrôle de l’accès aux bases de données personnelles des survivantes, cet accès étant limité aux agents qui participent directement à la prestation de services. </a:t>
            </a:r>
          </a:p>
        </p:txBody>
      </p:sp>
      <p:sp>
        <p:nvSpPr>
          <p:cNvPr id="169" name="Google Shape;16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14</a:t>
            </a:fld>
            <a:endParaRPr lang="en-SG"/>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Ressource : Organisation mondiale de la Santé (2007). Principes d’éthique et de sécurité recommandés par l’OMS pour la recherche, la documentation et le suivi de la violence sexuelle dans les situations d’urgence. Genève.</a:t>
            </a:r>
          </a:p>
          <a:p>
            <a:pPr marL="0" lvl="0" indent="0" algn="l" rtl="0">
              <a:spcBef>
                <a:spcPts val="0"/>
              </a:spcBef>
              <a:spcAft>
                <a:spcPts val="0"/>
              </a:spcAft>
              <a:buNone/>
            </a:pPr>
            <a:r>
              <a:rPr lang="fr-FR" dirty="0"/>
              <a:t>https://www.who.int/gender/EthicsSafety_Fr_web.pdf. </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76" name="Google Shape;17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15</a:t>
            </a:fld>
            <a:endParaRPr lang="en-SG"/>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 Recherche descriptive » = Recherche qui vise à décrire une situation. </a:t>
            </a:r>
          </a:p>
          <a:p>
            <a:pPr marL="0" lvl="0" indent="0" algn="l" rtl="0">
              <a:spcBef>
                <a:spcPts val="0"/>
              </a:spcBef>
              <a:spcAft>
                <a:spcPts val="0"/>
              </a:spcAft>
              <a:buNone/>
            </a:pPr>
            <a:endParaRPr lang="en-SG" dirty="0"/>
          </a:p>
          <a:p>
            <a:pPr marL="0" lvl="0" indent="0" algn="l" rtl="0">
              <a:spcBef>
                <a:spcPts val="0"/>
              </a:spcBef>
              <a:spcAft>
                <a:spcPts val="0"/>
              </a:spcAft>
              <a:buNone/>
            </a:pPr>
            <a:r>
              <a:rPr lang="fr-FR" dirty="0"/>
              <a:t>À souligner : La recherche peut jouer un rôle important pour comprendre comment la violence affecte la vie des femmes et des filles, et savoir ce qui fonctionne le mieux pour y répondre et la prévenir, en particulier lorsque la recherche est conduite par des organisations de femmes ayant recours à des approches d’inspiration féministe.</a:t>
            </a:r>
          </a:p>
          <a:p>
            <a:pPr marL="0" lvl="0" indent="0" algn="l" rtl="0">
              <a:spcBef>
                <a:spcPts val="0"/>
              </a:spcBef>
              <a:spcAft>
                <a:spcPts val="0"/>
              </a:spcAft>
              <a:buNone/>
            </a:pPr>
            <a:endParaRPr dirty="0"/>
          </a:p>
          <a:p>
            <a:pPr marL="0" lvl="0" indent="0" algn="l" rtl="0">
              <a:spcBef>
                <a:spcPts val="0"/>
              </a:spcBef>
              <a:spcAft>
                <a:spcPts val="0"/>
              </a:spcAft>
              <a:buNone/>
            </a:pPr>
            <a:r>
              <a:rPr lang="fr-FR" dirty="0"/>
              <a:t>Au cours de la phase d’urgence aiguë d’une crise humanitaire, la recherche n’est pas prioritaire car l’accent est mis sur les services qui sauvent des vies.</a:t>
            </a:r>
          </a:p>
        </p:txBody>
      </p:sp>
      <p:sp>
        <p:nvSpPr>
          <p:cNvPr id="204" name="Google Shape;20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16</a:t>
            </a:fld>
            <a:endParaRPr lang="en-SG"/>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Voir la page 123.</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Comment ces Actions clés renforcent-elles la programmation de la lutte contre la VBG ?</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Qu’est-ce qui vous semble prioritaire parmi ces actions clés ?</a:t>
            </a:r>
          </a:p>
          <a:p>
            <a:pPr marL="0" lvl="0" indent="0" algn="l" rtl="0">
              <a:spcBef>
                <a:spcPts val="0"/>
              </a:spcBef>
              <a:spcAft>
                <a:spcPts val="0"/>
              </a:spcAft>
              <a:buNone/>
            </a:pPr>
            <a:endParaRPr dirty="0"/>
          </a:p>
        </p:txBody>
      </p:sp>
      <p:sp>
        <p:nvSpPr>
          <p:cNvPr id="211" name="Google Shape;21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17</a:t>
            </a:fld>
            <a:endParaRPr lang="en-SG"/>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SG" sz="1200" b="0" i="0" u="none" strike="noStrike" cap="none" smtClean="0">
                <a:solidFill>
                  <a:schemeClr val="dk1"/>
                </a:solidFill>
                <a:latin typeface="Calibri"/>
                <a:ea typeface="Calibri"/>
                <a:cs typeface="Calibri"/>
                <a:sym typeface="Calibri"/>
              </a:rPr>
              <a:pPr marL="0" marR="0" lvl="0" indent="0" algn="r" rtl="0">
                <a:spcBef>
                  <a:spcPts val="0"/>
                </a:spcBef>
                <a:spcAft>
                  <a:spcPts val="0"/>
                </a:spcAft>
                <a:buNone/>
              </a:pPr>
              <a:t>3</a:t>
            </a:fld>
            <a:endParaRPr lang="en-SG"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5846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Quels mots ou expressions clés attirent votre attention dans cette description de la Norme 16 ?</a:t>
            </a:r>
          </a:p>
          <a:p>
            <a:pPr marL="171450" lvl="0" indent="-171450" algn="l" rtl="0">
              <a:spcBef>
                <a:spcPts val="0"/>
              </a:spcBef>
              <a:spcAft>
                <a:spcPts val="0"/>
              </a:spcAft>
              <a:buClr>
                <a:schemeClr val="dk1"/>
              </a:buClr>
              <a:buSzPts val="1200"/>
              <a:buFont typeface="Calibri"/>
              <a:buChar char="-"/>
            </a:pPr>
            <a:r>
              <a:rPr lang="fr-FR" dirty="0"/>
              <a:t>Informations - données</a:t>
            </a:r>
          </a:p>
          <a:p>
            <a:pPr marL="171450" lvl="0" indent="-171450" algn="l" rtl="0">
              <a:spcBef>
                <a:spcPts val="0"/>
              </a:spcBef>
              <a:spcAft>
                <a:spcPts val="0"/>
              </a:spcAft>
              <a:buClr>
                <a:schemeClr val="dk1"/>
              </a:buClr>
              <a:buSzPts val="1200"/>
              <a:buFont typeface="Calibri"/>
              <a:buChar char="-"/>
            </a:pPr>
            <a:r>
              <a:rPr lang="fr-FR" dirty="0"/>
              <a:t>Confidentialité</a:t>
            </a:r>
          </a:p>
          <a:p>
            <a:pPr marL="171450" lvl="0" indent="-171450" algn="l" rtl="0">
              <a:spcBef>
                <a:spcPts val="0"/>
              </a:spcBef>
              <a:spcAft>
                <a:spcPts val="0"/>
              </a:spcAft>
              <a:buClr>
                <a:schemeClr val="dk1"/>
              </a:buClr>
              <a:buSzPts val="1200"/>
              <a:buFont typeface="Calibri"/>
              <a:buChar char="-"/>
            </a:pPr>
            <a:r>
              <a:rPr lang="fr-FR" dirty="0"/>
              <a:t>Sécurité</a:t>
            </a:r>
          </a:p>
          <a:p>
            <a:pPr marL="171450" lvl="0" indent="-171450" algn="l" rtl="0">
              <a:spcBef>
                <a:spcPts val="0"/>
              </a:spcBef>
              <a:spcAft>
                <a:spcPts val="0"/>
              </a:spcAft>
              <a:buClr>
                <a:schemeClr val="dk1"/>
              </a:buClr>
              <a:buSzPts val="1200"/>
              <a:buFont typeface="Calibri"/>
              <a:buChar char="-"/>
            </a:pPr>
            <a:r>
              <a:rPr lang="fr-FR" dirty="0"/>
              <a:t>Buts : Améliorer la qualité des programmes VBG et assurer l’obligation de rendre des comptes aux femmes et aux filles.</a:t>
            </a:r>
          </a:p>
          <a:p>
            <a:pPr marL="171450" lvl="0" indent="-95250" algn="l" rtl="0">
              <a:spcBef>
                <a:spcPts val="0"/>
              </a:spcBef>
              <a:spcAft>
                <a:spcPts val="0"/>
              </a:spcAft>
              <a:buClr>
                <a:schemeClr val="dk1"/>
              </a:buClr>
              <a:buSzPts val="1200"/>
              <a:buFont typeface="Calibri"/>
              <a:buNone/>
            </a:pP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4</a:t>
            </a:fld>
            <a:endParaRPr lang="en-SG"/>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0" dirty="0"/>
              <a:t>À souligner : </a:t>
            </a:r>
          </a:p>
          <a:p>
            <a:pPr marL="0" lvl="0" indent="0" algn="l" rtl="0">
              <a:spcBef>
                <a:spcPts val="0"/>
              </a:spcBef>
              <a:spcAft>
                <a:spcPts val="0"/>
              </a:spcAft>
              <a:buNone/>
            </a:pPr>
            <a:endParaRPr b="0" dirty="0"/>
          </a:p>
          <a:p>
            <a:pPr marL="0" lvl="0" indent="0" algn="l" rtl="0">
              <a:spcBef>
                <a:spcPts val="0"/>
              </a:spcBef>
              <a:spcAft>
                <a:spcPts val="0"/>
              </a:spcAft>
              <a:buNone/>
            </a:pPr>
            <a:r>
              <a:rPr lang="fr-FR" b="0" dirty="0"/>
              <a:t>Points importants pour la programmation :</a:t>
            </a:r>
          </a:p>
          <a:p>
            <a:pPr marL="171450" lvl="0" indent="-171450" algn="l" rtl="0">
              <a:spcBef>
                <a:spcPts val="0"/>
              </a:spcBef>
              <a:spcAft>
                <a:spcPts val="0"/>
              </a:spcAft>
              <a:buClr>
                <a:schemeClr val="dk1"/>
              </a:buClr>
              <a:buSzPts val="1200"/>
              <a:buFont typeface="Arial"/>
              <a:buChar char="•"/>
            </a:pPr>
            <a:r>
              <a:rPr lang="fr-FR" b="0" dirty="0"/>
              <a:t>Toujours présumer que la VBG existe.</a:t>
            </a:r>
          </a:p>
          <a:p>
            <a:pPr marL="171450" lvl="0" indent="-171450" algn="l" rtl="0">
              <a:spcBef>
                <a:spcPts val="0"/>
              </a:spcBef>
              <a:spcAft>
                <a:spcPts val="0"/>
              </a:spcAft>
              <a:buClr>
                <a:schemeClr val="dk1"/>
              </a:buClr>
              <a:buSzPts val="1200"/>
              <a:buFont typeface="Arial"/>
              <a:buChar char="•"/>
            </a:pPr>
            <a:r>
              <a:rPr lang="fr-FR" b="0" dirty="0"/>
              <a:t>L’obtention de données sur la prévalence </a:t>
            </a:r>
            <a:r>
              <a:rPr lang="fr-FR" b="1" dirty="0"/>
              <a:t>n’est pas une priorité</a:t>
            </a:r>
            <a:r>
              <a:rPr lang="fr-FR" b="0" dirty="0"/>
              <a:t> au début d’une situation d’urgence.</a:t>
            </a:r>
          </a:p>
          <a:p>
            <a:pPr marL="171450" lvl="0" indent="-171450" algn="l" rtl="0">
              <a:spcBef>
                <a:spcPts val="0"/>
              </a:spcBef>
              <a:spcAft>
                <a:spcPts val="0"/>
              </a:spcAft>
              <a:buClr>
                <a:schemeClr val="dk1"/>
              </a:buClr>
              <a:buSzPts val="1200"/>
              <a:buFont typeface="Arial"/>
              <a:buChar char="•"/>
            </a:pPr>
            <a:r>
              <a:rPr lang="fr-FR" b="0" dirty="0"/>
              <a:t>En raison des cas non signalés et des risques associés à l’obtention de données, la priorité est de mettre en place des mesures de prévention et de riposte le plus rapidement possible.</a:t>
            </a:r>
          </a:p>
          <a:p>
            <a:pPr marL="171450" lvl="0" indent="-95250" algn="l" rtl="0">
              <a:spcBef>
                <a:spcPts val="0"/>
              </a:spcBef>
              <a:spcAft>
                <a:spcPts val="0"/>
              </a:spcAft>
              <a:buClr>
                <a:schemeClr val="dk1"/>
              </a:buClr>
              <a:buSzPts val="1200"/>
              <a:buFont typeface="Arial"/>
              <a:buNone/>
            </a:pPr>
            <a:endParaRPr b="0"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5</a:t>
            </a:fld>
            <a:endParaRPr lang="en-SG"/>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200"/>
              <a:buFont typeface="Calibri"/>
              <a:buNone/>
            </a:pPr>
            <a:r>
              <a:rPr lang="fr-FR" dirty="0">
                <a:solidFill>
                  <a:srgbClr val="FF0000"/>
                </a:solidFill>
              </a:rPr>
              <a:t>Remarque : </a:t>
            </a:r>
            <a:r>
              <a:rPr lang="fr-FR" b="1" dirty="0"/>
              <a:t>Il est rare que la VBG soit dénoncée de manière systématique dans quelque situation que ce soit ; les cas signalés ne représentent qu’une faible proportion de l’ensemble des incidents. </a:t>
            </a: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r>
              <a:rPr lang="fr-FR" dirty="0"/>
              <a:t>À souligner : </a:t>
            </a:r>
            <a:r>
              <a:rPr lang="fr-FR" b="1" dirty="0"/>
              <a:t>Des données sur la nature et la portée de la VBG recueillies conformément aux principes de confidentialité</a:t>
            </a:r>
            <a:r>
              <a:rPr lang="fr-FR" dirty="0"/>
              <a:t> garantissent que l’élaboration et la mise en œuvre des programmes, les activités de plaidoyer et la mobilisation des ressources </a:t>
            </a:r>
            <a:r>
              <a:rPr lang="fr-FR" b="1" dirty="0"/>
              <a:t>tiennent compte des besoins et des solutions identifiés par la population concernée</a:t>
            </a:r>
            <a:r>
              <a:rPr lang="fr-FR" dirty="0"/>
              <a:t>.</a:t>
            </a:r>
            <a:r>
              <a:rPr lang="fr-FR" b="1" dirty="0"/>
              <a:t> </a:t>
            </a: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6</a:t>
            </a:fld>
            <a:endParaRPr lang="en-SG"/>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t>À souligner : </a:t>
            </a:r>
          </a:p>
          <a:p>
            <a:pPr marL="0" lvl="0" indent="0" algn="l" rtl="0">
              <a:spcBef>
                <a:spcPts val="0"/>
              </a:spcBef>
              <a:spcAft>
                <a:spcPts val="0"/>
              </a:spcAft>
              <a:buNone/>
            </a:pPr>
            <a:endParaRPr dirty="0"/>
          </a:p>
          <a:p>
            <a:pPr marL="0" lvl="0" indent="0" algn="l" rtl="0">
              <a:spcBef>
                <a:spcPts val="0"/>
              </a:spcBef>
              <a:spcAft>
                <a:spcPts val="0"/>
              </a:spcAft>
              <a:buNone/>
            </a:pPr>
            <a:r>
              <a:rPr lang="fr-FR"/>
              <a:t>Il faut déployer des efforts pour </a:t>
            </a:r>
            <a:r>
              <a:rPr lang="fr-FR" b="1"/>
              <a:t>engager les groupes marginalisés de femmes et de filles à participer en toute sécurité à la collecte de données (voir la Norme 2 : Participation et autonomisation des femmes et des filles). </a:t>
            </a:r>
          </a:p>
          <a:p>
            <a:pPr marL="0" lvl="0" indent="0" algn="l" rtl="0">
              <a:spcBef>
                <a:spcPts val="0"/>
              </a:spcBef>
              <a:spcAft>
                <a:spcPts val="0"/>
              </a:spcAft>
              <a:buNone/>
            </a:pPr>
            <a:endParaRPr b="1" dirty="0"/>
          </a:p>
          <a:p>
            <a:pPr marL="0" lvl="0" indent="0" algn="l" rtl="0">
              <a:spcBef>
                <a:spcPts val="0"/>
              </a:spcBef>
              <a:spcAft>
                <a:spcPts val="0"/>
              </a:spcAft>
              <a:buNone/>
            </a:pPr>
            <a:endParaRPr b="1"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7</a:t>
            </a:fld>
            <a:endParaRPr lang="en-SG"/>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solidFill>
                  <a:srgbClr val="FF0000"/>
                </a:solidFill>
              </a:rPr>
              <a:t>Demander : Quels problèmes avez-vous rencontrés lors de la collecte de données sur la VBG ? Comment les avez-vous résolus ?</a:t>
            </a:r>
          </a:p>
          <a:p>
            <a:pPr marL="0" lvl="0" indent="0" algn="l" rtl="0">
              <a:spcBef>
                <a:spcPts val="0"/>
              </a:spcBef>
              <a:spcAft>
                <a:spcPts val="0"/>
              </a:spcAft>
              <a:buNone/>
            </a:pPr>
            <a:endParaRPr lang="en-SG" dirty="0">
              <a:solidFill>
                <a:srgbClr val="FF0000"/>
              </a:solidFill>
            </a:endParaRPr>
          </a:p>
          <a:p>
            <a:pPr marL="0" lvl="0" indent="0" algn="l" rtl="0">
              <a:spcBef>
                <a:spcPts val="0"/>
              </a:spcBef>
              <a:spcAft>
                <a:spcPts val="0"/>
              </a:spcAft>
              <a:buNone/>
            </a:pPr>
            <a:r>
              <a:rPr lang="fr-FR">
                <a:solidFill>
                  <a:srgbClr val="FF0000"/>
                </a:solidFill>
              </a:rPr>
              <a:t>Réponse : Certaines de vos réponses figurent peut-être dans cette diapositive.</a:t>
            </a:r>
          </a:p>
        </p:txBody>
      </p:sp>
      <p:sp>
        <p:nvSpPr>
          <p:cNvPr id="127" name="Google Shape;12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8</a:t>
            </a:fld>
            <a:endParaRPr lang="en-SG"/>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solidFill>
                  <a:srgbClr val="FF0000"/>
                </a:solidFill>
              </a:rPr>
              <a:t>Demander : Des services inefficaces ou de mauvaise qualité constitueraient-ils un problème ou un risque pour la collecte de données ?</a:t>
            </a:r>
          </a:p>
          <a:p>
            <a:pPr marL="0" marR="0" lvl="0" indent="0" algn="l" rtl="0">
              <a:lnSpc>
                <a:spcPct val="100000"/>
              </a:lnSpc>
              <a:spcBef>
                <a:spcPts val="0"/>
              </a:spcBef>
              <a:spcAft>
                <a:spcPts val="0"/>
              </a:spcAft>
              <a:buClr>
                <a:schemeClr val="dk1"/>
              </a:buClr>
              <a:buSzPts val="1200"/>
              <a:buFont typeface="Calibri"/>
              <a:buNone/>
            </a:pPr>
            <a:endParaRPr lang="en-US" dirty="0">
              <a:solidFill>
                <a:srgbClr val="FF0000"/>
              </a:solidFill>
            </a:endParaRPr>
          </a:p>
          <a:p>
            <a:pPr marL="0" marR="0" lvl="0" indent="0" algn="l" rtl="0">
              <a:lnSpc>
                <a:spcPct val="100000"/>
              </a:lnSpc>
              <a:spcBef>
                <a:spcPts val="0"/>
              </a:spcBef>
              <a:spcAft>
                <a:spcPts val="0"/>
              </a:spcAft>
              <a:buClr>
                <a:schemeClr val="dk1"/>
              </a:buClr>
              <a:buSzPts val="1200"/>
              <a:buFont typeface="Calibri"/>
              <a:buNone/>
            </a:pPr>
            <a:r>
              <a:rPr lang="fr-FR" dirty="0">
                <a:solidFill>
                  <a:srgbClr val="FF0000"/>
                </a:solidFill>
              </a:rPr>
              <a:t>Réponse : Oui. N’oubliez pas que </a:t>
            </a:r>
            <a:r>
              <a:rPr lang="fr-FR" dirty="0"/>
              <a:t>les institutions qui s’occupent des questions de VBG doivent veiller à ce que des services soient disponibles, accessibles et axés sur les survivantes avant d’entreprendre la collecte d’informations centrées sur la VBG. Si les services sont inefficaces ou de mauvaise qualité, cela causera encore plus de tort aux survivantes.</a:t>
            </a:r>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9</a:t>
            </a:fld>
            <a:endParaRPr lang="en-S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377777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9"/>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a:p>
        </p:txBody>
      </p:sp>
      <p:sp>
        <p:nvSpPr>
          <p:cNvPr id="7" name="Slide Number Placeholder 5">
            <a:extLst>
              <a:ext uri="{FF2B5EF4-FFF2-40B4-BE49-F238E27FC236}">
                <a16:creationId xmlns:a16="http://schemas.microsoft.com/office/drawing/2014/main" id="{A76ECEB4-9EAE-41F5-A153-49CEB535740A}"/>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7.JP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8.JP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9.JP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4.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3.png"/><Relationship Id="rId5" Type="http://schemas.openxmlformats.org/officeDocument/2006/relationships/notesSlide" Target="../notesSlides/notesSlide19.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tags" Target="../tags/tag11.xml"/><Relationship Id="rId7" Type="http://schemas.openxmlformats.org/officeDocument/2006/relationships/image" Target="../media/image5.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comments" Target="../comments/comment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1"/>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2"/>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3"/>
            </p:custDataLst>
          </p:nvPr>
        </p:nvPicPr>
        <p:blipFill>
          <a:blip r:embed="rId8">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
        <p:nvSpPr>
          <p:cNvPr id="10" name="Title 1">
            <a:extLst>
              <a:ext uri="{FF2B5EF4-FFF2-40B4-BE49-F238E27FC236}">
                <a16:creationId xmlns:a16="http://schemas.microsoft.com/office/drawing/2014/main" id="{967A2CA4-0BFC-47B8-838A-1515D83ECF9E}"/>
              </a:ext>
            </a:extLst>
          </p:cNvPr>
          <p:cNvSpPr>
            <a:spLocks noGrp="1"/>
          </p:cNvSpPr>
          <p:nvPr>
            <p:ph type="ctrTitle"/>
            <p:custDataLst>
              <p:tags r:id="rId4"/>
            </p:custDataLst>
          </p:nvPr>
        </p:nvSpPr>
        <p:spPr>
          <a:xfrm>
            <a:off x="5295014" y="795727"/>
            <a:ext cx="6400800" cy="3987663"/>
          </a:xfrm>
        </p:spPr>
        <p:txBody>
          <a:bodyPr>
            <a:noAutofit/>
          </a:bodyPr>
          <a:lstStyle/>
          <a:p>
            <a:br>
              <a:rPr lang="fr-FR" sz="2400" dirty="0">
                <a:solidFill>
                  <a:srgbClr val="E47823"/>
                </a:solidFill>
                <a:latin typeface="Calibri" panose="020F0502020204030204" pitchFamily="34" charset="0"/>
                <a:cs typeface="Calibri" panose="020F0502020204030204" pitchFamily="34" charset="0"/>
              </a:rPr>
            </a:br>
            <a:br>
              <a:rPr lang="fr-FR" sz="2400" dirty="0">
                <a:solidFill>
                  <a:srgbClr val="E47823"/>
                </a:solidFill>
                <a:latin typeface="Calibri" panose="020F0502020204030204" pitchFamily="34" charset="0"/>
                <a:cs typeface="Calibri" panose="020F0502020204030204" pitchFamily="34" charset="0"/>
              </a:rPr>
            </a:br>
            <a:r>
              <a:rPr lang="fr-FR" sz="4000" b="1" dirty="0">
                <a:solidFill>
                  <a:srgbClr val="267CB4"/>
                </a:solidFill>
                <a:latin typeface="Calibri" panose="020F0502020204030204" pitchFamily="34" charset="0"/>
                <a:cs typeface="Calibri" panose="020F0502020204030204" pitchFamily="34" charset="0"/>
              </a:rPr>
              <a:t>Normes minimales </a:t>
            </a:r>
            <a:r>
              <a:rPr lang="fr-FR" sz="4000" b="1" dirty="0" err="1">
                <a:solidFill>
                  <a:srgbClr val="267CB4"/>
                </a:solidFill>
                <a:latin typeface="Calibri" panose="020F0502020204030204" pitchFamily="34" charset="0"/>
                <a:cs typeface="Calibri" panose="020F0502020204030204" pitchFamily="34" charset="0"/>
              </a:rPr>
              <a:t>interorganisations</a:t>
            </a:r>
            <a:r>
              <a:rPr lang="fr-FR" sz="4000" b="1" dirty="0">
                <a:solidFill>
                  <a:srgbClr val="267CB4"/>
                </a:solidFill>
                <a:latin typeface="Calibri" panose="020F0502020204030204" pitchFamily="34" charset="0"/>
                <a:cs typeface="Calibri" panose="020F0502020204030204" pitchFamily="34" charset="0"/>
              </a:rPr>
              <a:t> pour la programmation d’actions de lutte contre la violence basée sur le genre dans les situations d’urgence </a:t>
            </a:r>
            <a:br>
              <a:rPr lang="fr-FR" sz="2400" dirty="0">
                <a:solidFill>
                  <a:srgbClr val="E47823"/>
                </a:solidFill>
                <a:latin typeface="Calibri" panose="020F0502020204030204" pitchFamily="34" charset="0"/>
                <a:cs typeface="Calibri" panose="020F0502020204030204" pitchFamily="34" charset="0"/>
              </a:rPr>
            </a:br>
            <a:br>
              <a:rPr lang="fr-FR" sz="2400" dirty="0">
                <a:solidFill>
                  <a:srgbClr val="E47823"/>
                </a:solidFill>
                <a:latin typeface="Calibri" panose="020F0502020204030204" pitchFamily="34" charset="0"/>
                <a:cs typeface="Calibri" panose="020F0502020204030204" pitchFamily="34" charset="0"/>
              </a:rPr>
            </a:br>
            <a:endParaRPr lang="fr-FR" sz="2400" dirty="0">
              <a:solidFill>
                <a:srgbClr val="E47823"/>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48128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title"/>
            <p:custDataLst>
              <p:tags r:id="rId1"/>
            </p:custDataLst>
          </p:nvPr>
        </p:nvSpPr>
        <p:spPr>
          <a:xfrm>
            <a:off x="838200" y="140042"/>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7030A0"/>
              </a:buClr>
              <a:buSzPts val="4000"/>
              <a:buFont typeface="Calibri"/>
              <a:buNone/>
            </a:pPr>
            <a:r>
              <a:rPr lang="fr-FR" sz="4000" b="1">
                <a:solidFill>
                  <a:srgbClr val="267CB4"/>
                </a:solidFill>
              </a:rPr>
              <a:t>Suivi et évaluation du programme</a:t>
            </a:r>
          </a:p>
        </p:txBody>
      </p:sp>
      <p:pic>
        <p:nvPicPr>
          <p:cNvPr id="3" name="Picture 2" descr="Diagram&#10;&#10;Description automatically generated">
            <a:extLst>
              <a:ext uri="{FF2B5EF4-FFF2-40B4-BE49-F238E27FC236}">
                <a16:creationId xmlns:a16="http://schemas.microsoft.com/office/drawing/2014/main" id="{14E2DE72-26E0-4532-8314-F62084BAF69C}"/>
              </a:ext>
            </a:extLst>
          </p:cNvPr>
          <p:cNvPicPr>
            <a:picLocks noChangeAspect="1"/>
          </p:cNvPicPr>
          <p:nvPr>
            <p:custDataLst>
              <p:tags r:id="rId2"/>
            </p:custDataLst>
          </p:nvPr>
        </p:nvPicPr>
        <p:blipFill>
          <a:blip r:embed="rId5"/>
          <a:stretch>
            <a:fillRect/>
          </a:stretch>
        </p:blipFill>
        <p:spPr>
          <a:xfrm>
            <a:off x="1547812" y="1163335"/>
            <a:ext cx="8624888" cy="561302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0"/>
          <p:cNvSpPr txBox="1">
            <a:spLocks noGrp="1"/>
          </p:cNvSpPr>
          <p:nvPr>
            <p:ph type="body" idx="1"/>
            <p:custDataLst>
              <p:tags r:id="rId1"/>
            </p:custDataLst>
          </p:nvPr>
        </p:nvSpPr>
        <p:spPr>
          <a:xfrm>
            <a:off x="510363" y="887901"/>
            <a:ext cx="7421525" cy="4582079"/>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600"/>
              <a:buChar char="•"/>
            </a:pPr>
            <a:r>
              <a:rPr lang="fr-FR" sz="2600" b="1" dirty="0">
                <a:solidFill>
                  <a:srgbClr val="267CB4"/>
                </a:solidFill>
              </a:rPr>
              <a:t>L’examen initial NE VISE PAS à établir </a:t>
            </a:r>
            <a:r>
              <a:rPr lang="fr-FR" sz="2600" b="1" dirty="0"/>
              <a:t>:</a:t>
            </a:r>
          </a:p>
          <a:p>
            <a:pPr marL="685800" lvl="1" indent="-228600" algn="l" rtl="0">
              <a:lnSpc>
                <a:spcPct val="90000"/>
              </a:lnSpc>
              <a:spcBef>
                <a:spcPts val="500"/>
              </a:spcBef>
              <a:spcAft>
                <a:spcPts val="0"/>
              </a:spcAft>
              <a:buClr>
                <a:schemeClr val="dk1"/>
              </a:buClr>
              <a:buSzPts val="2200"/>
              <a:buChar char="•"/>
            </a:pPr>
            <a:r>
              <a:rPr lang="fr-FR" sz="2200" dirty="0"/>
              <a:t>l’identité des individus ou des groupes de survivantes, OU</a:t>
            </a:r>
          </a:p>
          <a:p>
            <a:pPr marL="685800" lvl="1" indent="-228600" algn="l" rtl="0">
              <a:lnSpc>
                <a:spcPct val="90000"/>
              </a:lnSpc>
              <a:spcBef>
                <a:spcPts val="500"/>
              </a:spcBef>
              <a:spcAft>
                <a:spcPts val="0"/>
              </a:spcAft>
              <a:buClr>
                <a:schemeClr val="dk1"/>
              </a:buClr>
              <a:buSzPts val="2200"/>
              <a:buChar char="•"/>
            </a:pPr>
            <a:r>
              <a:rPr lang="fr-FR" sz="2200" dirty="0"/>
              <a:t>si la </a:t>
            </a:r>
            <a:r>
              <a:rPr lang="fr-FR" sz="2200" dirty="0" err="1"/>
              <a:t>VBG</a:t>
            </a:r>
            <a:r>
              <a:rPr lang="fr-FR" sz="2200" dirty="0"/>
              <a:t> existe ou pas.</a:t>
            </a:r>
          </a:p>
          <a:p>
            <a:pPr marL="228600" lvl="0" indent="-228600" algn="l" rtl="0">
              <a:lnSpc>
                <a:spcPct val="90000"/>
              </a:lnSpc>
              <a:spcBef>
                <a:spcPts val="1000"/>
              </a:spcBef>
              <a:spcAft>
                <a:spcPts val="0"/>
              </a:spcAft>
              <a:buClr>
                <a:schemeClr val="dk1"/>
              </a:buClr>
              <a:buSzPts val="2600"/>
              <a:buChar char="•"/>
            </a:pPr>
            <a:r>
              <a:rPr lang="fr-FR" sz="2600" u="sng" dirty="0">
                <a:solidFill>
                  <a:srgbClr val="267CB4"/>
                </a:solidFill>
              </a:rPr>
              <a:t>Un examen initial crédible et réfléchi est un </a:t>
            </a:r>
            <a:r>
              <a:rPr lang="fr-FR" sz="2600" b="1" u="sng" dirty="0">
                <a:solidFill>
                  <a:srgbClr val="267CB4"/>
                </a:solidFill>
              </a:rPr>
              <a:t>outil très précieux </a:t>
            </a:r>
            <a:r>
              <a:rPr lang="fr-FR" sz="2600" u="sng" dirty="0">
                <a:solidFill>
                  <a:srgbClr val="267CB4"/>
                </a:solidFill>
              </a:rPr>
              <a:t>pour</a:t>
            </a:r>
            <a:r>
              <a:rPr lang="fr-FR" sz="2600" dirty="0">
                <a:solidFill>
                  <a:srgbClr val="267CB4"/>
                </a:solidFill>
              </a:rPr>
              <a:t> </a:t>
            </a:r>
            <a:r>
              <a:rPr lang="fr-FR" sz="2600" dirty="0"/>
              <a:t>:</a:t>
            </a:r>
          </a:p>
          <a:p>
            <a:pPr marL="685800" lvl="1" indent="-228600" algn="l" rtl="0">
              <a:lnSpc>
                <a:spcPct val="90000"/>
              </a:lnSpc>
              <a:spcBef>
                <a:spcPts val="500"/>
              </a:spcBef>
              <a:spcAft>
                <a:spcPts val="0"/>
              </a:spcAft>
              <a:buClr>
                <a:schemeClr val="dk1"/>
              </a:buClr>
              <a:buSzPts val="2600"/>
              <a:buChar char="•"/>
            </a:pPr>
            <a:r>
              <a:rPr lang="fr-FR" sz="2600" dirty="0"/>
              <a:t>les efforts de plaidoyer internes et externes ; </a:t>
            </a:r>
          </a:p>
          <a:p>
            <a:pPr marL="685800" lvl="1" indent="-228600" algn="l" rtl="0">
              <a:lnSpc>
                <a:spcPct val="90000"/>
              </a:lnSpc>
              <a:spcBef>
                <a:spcPts val="500"/>
              </a:spcBef>
              <a:spcAft>
                <a:spcPts val="0"/>
              </a:spcAft>
              <a:buClr>
                <a:schemeClr val="dk1"/>
              </a:buClr>
              <a:buSzPts val="2600"/>
              <a:buChar char="•"/>
            </a:pPr>
            <a:r>
              <a:rPr lang="fr-FR" sz="2600" dirty="0"/>
              <a:t>accroître les moyens de financement ; </a:t>
            </a:r>
          </a:p>
          <a:p>
            <a:pPr marL="685800" lvl="1" indent="-228600" algn="l" rtl="0">
              <a:lnSpc>
                <a:spcPct val="90000"/>
              </a:lnSpc>
              <a:spcBef>
                <a:spcPts val="500"/>
              </a:spcBef>
              <a:spcAft>
                <a:spcPts val="0"/>
              </a:spcAft>
              <a:buClr>
                <a:schemeClr val="dk1"/>
              </a:buClr>
              <a:buSzPts val="2600"/>
              <a:buChar char="•"/>
            </a:pPr>
            <a:r>
              <a:rPr lang="fr-FR" sz="2600" dirty="0"/>
              <a:t>mobiliser des moyens d’action pour lutter contre la </a:t>
            </a:r>
            <a:r>
              <a:rPr lang="fr-FR" sz="2600" dirty="0" err="1"/>
              <a:t>VBG</a:t>
            </a:r>
            <a:r>
              <a:rPr lang="fr-FR" sz="2600" dirty="0"/>
              <a:t> dans les situations d’urgence.</a:t>
            </a:r>
          </a:p>
          <a:p>
            <a:pPr marL="228600" lvl="0" indent="-228600" algn="l" rtl="0">
              <a:lnSpc>
                <a:spcPct val="90000"/>
              </a:lnSpc>
              <a:spcBef>
                <a:spcPts val="1000"/>
              </a:spcBef>
              <a:spcAft>
                <a:spcPts val="0"/>
              </a:spcAft>
              <a:buClr>
                <a:schemeClr val="dk1"/>
              </a:buClr>
              <a:buSzPts val="2600"/>
              <a:buChar char="•"/>
            </a:pPr>
            <a:r>
              <a:rPr lang="fr-FR" sz="2400" i="1" dirty="0"/>
              <a:t>Des </a:t>
            </a:r>
            <a:r>
              <a:rPr lang="fr-FR" sz="2400" b="1" i="1" dirty="0"/>
              <a:t>services de riposte de base devraient être en place </a:t>
            </a:r>
            <a:r>
              <a:rPr lang="fr-FR" sz="2400" i="1" dirty="0"/>
              <a:t>avant l’examen initial ; l’équipe chargée de cet examen devrait être informée concernant les modalités d’intervention en cas de signalement d’incidents de VBG lors de l’examen, notamment en communiquant des informations sur la manière d’accéder aux soins.</a:t>
            </a:r>
          </a:p>
        </p:txBody>
      </p:sp>
      <p:sp>
        <p:nvSpPr>
          <p:cNvPr id="151" name="Google Shape;151;p10"/>
          <p:cNvSpPr txBox="1"/>
          <p:nvPr>
            <p:custDataLst>
              <p:tags r:id="rId2"/>
            </p:custDataLst>
          </p:nvPr>
        </p:nvSpPr>
        <p:spPr>
          <a:xfrm>
            <a:off x="510363" y="0"/>
            <a:ext cx="10515600" cy="105571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3500"/>
              <a:buFont typeface="Calibri"/>
              <a:buNone/>
            </a:pPr>
            <a:r>
              <a:rPr lang="fr-FR" sz="4800" b="1" i="0" u="none" strike="noStrike" cap="none" dirty="0">
                <a:solidFill>
                  <a:srgbClr val="267CB4"/>
                </a:solidFill>
                <a:latin typeface="Calibri"/>
                <a:ea typeface="Calibri"/>
                <a:cs typeface="Calibri"/>
                <a:sym typeface="Calibri"/>
              </a:rPr>
              <a:t>Examen initial : à faire/à ne pas faire</a:t>
            </a:r>
          </a:p>
        </p:txBody>
      </p:sp>
      <p:sp>
        <p:nvSpPr>
          <p:cNvPr id="3" name="TextBox 2">
            <a:extLst>
              <a:ext uri="{FF2B5EF4-FFF2-40B4-BE49-F238E27FC236}">
                <a16:creationId xmlns:a16="http://schemas.microsoft.com/office/drawing/2014/main" id="{299BDFF8-DFCF-423D-9B84-BBDEA9340B6C}"/>
              </a:ext>
            </a:extLst>
          </p:cNvPr>
          <p:cNvSpPr txBox="1"/>
          <p:nvPr>
            <p:custDataLst>
              <p:tags r:id="rId3"/>
            </p:custDataLst>
          </p:nvPr>
        </p:nvSpPr>
        <p:spPr>
          <a:xfrm>
            <a:off x="8155172" y="1092135"/>
            <a:ext cx="3700130" cy="5576911"/>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
                <a:srgbClr val="000000"/>
              </a:buClr>
              <a:buSzPts val="2600"/>
              <a:tabLst/>
              <a:defRPr/>
            </a:pPr>
            <a:r>
              <a:rPr kumimoji="0" lang="fr-FR" sz="3600" b="0" i="0" u="none" strike="noStrike" cap="none" normalizeH="0" baseline="0" noProof="0" dirty="0">
                <a:ln>
                  <a:noFill/>
                </a:ln>
                <a:solidFill>
                  <a:srgbClr val="7030A0"/>
                </a:solidFill>
                <a:uLnTx/>
                <a:uFillTx/>
                <a:latin typeface="Calibri"/>
                <a:cs typeface="Calibri"/>
                <a:sym typeface="Calibri"/>
              </a:rPr>
              <a:t>Un examen initial </a:t>
            </a:r>
            <a:r>
              <a:rPr kumimoji="0" lang="fr-FR" sz="3600" b="1" i="0" u="sng" strike="noStrike" cap="none" normalizeH="0" baseline="0" noProof="0" dirty="0">
                <a:ln>
                  <a:noFill/>
                </a:ln>
                <a:solidFill>
                  <a:srgbClr val="7030A0"/>
                </a:solidFill>
                <a:uLnTx/>
                <a:uFillTx/>
                <a:latin typeface="Calibri"/>
                <a:cs typeface="Calibri"/>
                <a:sym typeface="Calibri"/>
              </a:rPr>
              <a:t>n’est pas</a:t>
            </a:r>
            <a:r>
              <a:rPr kumimoji="0" lang="fr-FR" sz="3600" b="1" i="0" u="none" strike="noStrike" cap="none" normalizeH="0" baseline="0" noProof="0" dirty="0">
                <a:ln>
                  <a:noFill/>
                </a:ln>
                <a:solidFill>
                  <a:srgbClr val="7030A0"/>
                </a:solidFill>
                <a:uLnTx/>
                <a:uFillTx/>
                <a:latin typeface="Calibri"/>
                <a:cs typeface="Calibri"/>
                <a:sym typeface="Calibri"/>
              </a:rPr>
              <a:t> nécessaire</a:t>
            </a:r>
            <a:r>
              <a:rPr kumimoji="0" lang="fr-FR" sz="3600" b="0" i="0" u="none" strike="noStrike" cap="none" normalizeH="0" baseline="0" noProof="0" dirty="0">
                <a:ln>
                  <a:noFill/>
                </a:ln>
                <a:solidFill>
                  <a:srgbClr val="7030A0"/>
                </a:solidFill>
                <a:uLnTx/>
                <a:uFillTx/>
                <a:latin typeface="Calibri"/>
                <a:cs typeface="Calibri"/>
                <a:sym typeface="Calibri"/>
              </a:rPr>
              <a:t> avant la mise en œuvre des programmes de prévention et d’intervention en matière de VBG lors de la </a:t>
            </a:r>
            <a:r>
              <a:rPr kumimoji="0" lang="fr-FR" sz="3600" i="0" u="none" strike="noStrike" cap="none" normalizeH="0" baseline="0" noProof="0" dirty="0">
                <a:ln>
                  <a:noFill/>
                </a:ln>
                <a:solidFill>
                  <a:srgbClr val="7030A0"/>
                </a:solidFill>
                <a:uLnTx/>
                <a:uFillTx/>
                <a:latin typeface="Calibri"/>
                <a:cs typeface="Calibri"/>
                <a:sym typeface="Calibri"/>
              </a:rPr>
              <a:t>phase aiguë en contexte </a:t>
            </a:r>
            <a:r>
              <a:rPr kumimoji="0" lang="fr-FR" sz="3600" b="0" i="0" u="none" strike="noStrike" cap="none" normalizeH="0" baseline="0" noProof="0" dirty="0">
                <a:ln>
                  <a:noFill/>
                </a:ln>
                <a:solidFill>
                  <a:srgbClr val="7030A0"/>
                </a:solidFill>
                <a:uLnTx/>
                <a:uFillTx/>
                <a:latin typeface="Calibri"/>
                <a:cs typeface="Calibri"/>
                <a:sym typeface="Calibri"/>
              </a:rPr>
              <a:t>humanitaire</a:t>
            </a:r>
            <a:r>
              <a:rPr kumimoji="0" lang="fr-FR" sz="3600" i="0" strike="noStrike" cap="none" normalizeH="0" baseline="0" noProof="0" dirty="0">
                <a:ln>
                  <a:noFill/>
                </a:ln>
                <a:solidFill>
                  <a:srgbClr val="7030A0"/>
                </a:solidFill>
                <a:uLnTx/>
                <a:uFillTx/>
                <a:latin typeface="Calibri"/>
                <a:cs typeface="Calibri"/>
                <a:sym typeface="Calibri"/>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1"/>
          <p:cNvSpPr txBox="1">
            <a:spLocks noGrp="1"/>
          </p:cNvSpPr>
          <p:nvPr>
            <p:ph type="body" idx="1"/>
            <p:custDataLst>
              <p:tags r:id="rId1"/>
            </p:custDataLst>
          </p:nvPr>
        </p:nvSpPr>
        <p:spPr>
          <a:xfrm>
            <a:off x="763772" y="1208677"/>
            <a:ext cx="10963940" cy="473609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400"/>
              <a:buChar char="•"/>
            </a:pPr>
            <a:r>
              <a:rPr lang="fr-FR" sz="2400" dirty="0"/>
              <a:t>Garantir que les programmes sont fondés sur une </a:t>
            </a:r>
            <a:r>
              <a:rPr lang="fr-FR" sz="2400" b="1" dirty="0">
                <a:solidFill>
                  <a:srgbClr val="7030A0"/>
                </a:solidFill>
              </a:rPr>
              <a:t>idée précise</a:t>
            </a:r>
            <a:r>
              <a:rPr lang="fr-FR" sz="2400" dirty="0">
                <a:solidFill>
                  <a:srgbClr val="7030A0"/>
                </a:solidFill>
              </a:rPr>
              <a:t> </a:t>
            </a:r>
            <a:r>
              <a:rPr lang="fr-FR" sz="2400" dirty="0"/>
              <a:t>des risques particuliers qui pèsent sur la protection des femmes et des filles, ainsi que des besoins des femmes, des filles, des garçons et des hommes affectés ; </a:t>
            </a:r>
          </a:p>
          <a:p>
            <a:pPr marL="228600" lvl="0" indent="-228600" algn="l" rtl="0">
              <a:lnSpc>
                <a:spcPct val="90000"/>
              </a:lnSpc>
              <a:spcBef>
                <a:spcPts val="1000"/>
              </a:spcBef>
              <a:spcAft>
                <a:spcPts val="0"/>
              </a:spcAft>
              <a:buClr>
                <a:schemeClr val="dk1"/>
              </a:buClr>
              <a:buSzPts val="2400"/>
              <a:buChar char="•"/>
            </a:pPr>
            <a:r>
              <a:rPr lang="fr-FR" sz="2400" dirty="0"/>
              <a:t>Faciliter la conception </a:t>
            </a:r>
            <a:r>
              <a:rPr lang="fr-FR" sz="2400" dirty="0">
                <a:solidFill>
                  <a:schemeClr val="tx1"/>
                </a:solidFill>
              </a:rPr>
              <a:t>d’</a:t>
            </a:r>
            <a:r>
              <a:rPr lang="fr-FR" sz="2400" b="1" dirty="0">
                <a:solidFill>
                  <a:srgbClr val="7030A0"/>
                </a:solidFill>
              </a:rPr>
              <a:t>interventions plus appropriées</a:t>
            </a:r>
            <a:r>
              <a:rPr lang="fr-FR" sz="2400" dirty="0"/>
              <a:t>, par exemple en veillant à ce que les services soient culturellement pertinents et adaptés au genre et que des considérations de protection, notamment en matière de VBG, </a:t>
            </a:r>
            <a:r>
              <a:rPr lang="fr-FR" sz="2400" b="1" dirty="0">
                <a:solidFill>
                  <a:srgbClr val="7030A0"/>
                </a:solidFill>
              </a:rPr>
              <a:t>entrent dans la conception </a:t>
            </a:r>
            <a:r>
              <a:rPr lang="fr-FR" sz="2400" dirty="0"/>
              <a:t>des programmes ;</a:t>
            </a:r>
          </a:p>
          <a:p>
            <a:pPr marL="228600" lvl="0" indent="-228600" algn="l" rtl="0">
              <a:lnSpc>
                <a:spcPct val="90000"/>
              </a:lnSpc>
              <a:spcBef>
                <a:spcPts val="1000"/>
              </a:spcBef>
              <a:spcAft>
                <a:spcPts val="0"/>
              </a:spcAft>
              <a:buClr>
                <a:schemeClr val="dk1"/>
              </a:buClr>
              <a:buSzPts val="2400"/>
              <a:buChar char="•"/>
            </a:pPr>
            <a:r>
              <a:rPr lang="fr-FR" sz="2400" dirty="0"/>
              <a:t>Contribuer à </a:t>
            </a:r>
            <a:r>
              <a:rPr lang="fr-FR" sz="2400" b="1" dirty="0">
                <a:solidFill>
                  <a:srgbClr val="7030A0"/>
                </a:solidFill>
              </a:rPr>
              <a:t>cibler les interventions liées à la VBG</a:t>
            </a:r>
            <a:r>
              <a:rPr lang="fr-FR" sz="2400" dirty="0"/>
              <a:t>, de sorte que les programmes bénéficient </a:t>
            </a:r>
            <a:r>
              <a:rPr lang="fr-FR" sz="2400" b="1" dirty="0">
                <a:solidFill>
                  <a:srgbClr val="7030A0"/>
                </a:solidFill>
              </a:rPr>
              <a:t>de façon effective aux femmes et aux filles marginalisées</a:t>
            </a:r>
            <a:r>
              <a:rPr lang="fr-FR" sz="2400" dirty="0">
                <a:solidFill>
                  <a:srgbClr val="7030A0"/>
                </a:solidFill>
              </a:rPr>
              <a:t> </a:t>
            </a:r>
            <a:r>
              <a:rPr lang="fr-FR" sz="2400" dirty="0"/>
              <a:t>;</a:t>
            </a:r>
          </a:p>
          <a:p>
            <a:pPr marL="228600" lvl="0" indent="-228600" algn="l" rtl="0">
              <a:lnSpc>
                <a:spcPct val="90000"/>
              </a:lnSpc>
              <a:spcBef>
                <a:spcPts val="1000"/>
              </a:spcBef>
              <a:spcAft>
                <a:spcPts val="0"/>
              </a:spcAft>
              <a:buClr>
                <a:schemeClr val="dk1"/>
              </a:buClr>
              <a:buSzPts val="2400"/>
              <a:buChar char="•"/>
            </a:pPr>
            <a:r>
              <a:rPr lang="fr-FR" sz="2400" dirty="0"/>
              <a:t>Mettre l’accent sur les possibilités, les ressources et les forces de la communauté touchée, qui lui permettent de </a:t>
            </a:r>
            <a:r>
              <a:rPr lang="fr-FR" sz="2400" b="1" dirty="0">
                <a:solidFill>
                  <a:srgbClr val="7030A0"/>
                </a:solidFill>
              </a:rPr>
              <a:t>participer activement</a:t>
            </a:r>
            <a:r>
              <a:rPr lang="fr-FR" sz="2400" dirty="0">
                <a:solidFill>
                  <a:srgbClr val="7030A0"/>
                </a:solidFill>
              </a:rPr>
              <a:t> </a:t>
            </a:r>
            <a:r>
              <a:rPr lang="fr-FR" sz="2400" dirty="0"/>
              <a:t>à la préparation et au début du rétablissement, et de </a:t>
            </a:r>
            <a:r>
              <a:rPr lang="fr-FR" sz="2400" b="1" dirty="0">
                <a:solidFill>
                  <a:srgbClr val="7030A0"/>
                </a:solidFill>
              </a:rPr>
              <a:t>trouver des moyens</a:t>
            </a:r>
            <a:r>
              <a:rPr lang="fr-FR" sz="2400" dirty="0">
                <a:solidFill>
                  <a:srgbClr val="7030A0"/>
                </a:solidFill>
              </a:rPr>
              <a:t> </a:t>
            </a:r>
            <a:r>
              <a:rPr lang="fr-FR" sz="2400" dirty="0"/>
              <a:t>d’améliorer sa propre protection ;</a:t>
            </a:r>
          </a:p>
          <a:p>
            <a:pPr marL="228600" lvl="0" indent="-228600" algn="l" rtl="0">
              <a:lnSpc>
                <a:spcPct val="90000"/>
              </a:lnSpc>
              <a:spcBef>
                <a:spcPts val="1000"/>
              </a:spcBef>
              <a:spcAft>
                <a:spcPts val="0"/>
              </a:spcAft>
              <a:buClr>
                <a:schemeClr val="dk1"/>
              </a:buClr>
              <a:buSzPts val="2400"/>
              <a:buChar char="•"/>
            </a:pPr>
            <a:r>
              <a:rPr lang="fr-FR" sz="2400" dirty="0"/>
              <a:t>Faciliter une</a:t>
            </a:r>
            <a:r>
              <a:rPr lang="fr-FR" sz="2400" dirty="0">
                <a:solidFill>
                  <a:srgbClr val="7030A0"/>
                </a:solidFill>
              </a:rPr>
              <a:t> </a:t>
            </a:r>
            <a:r>
              <a:rPr lang="fr-FR" sz="2400" b="1" dirty="0">
                <a:solidFill>
                  <a:srgbClr val="7030A0"/>
                </a:solidFill>
              </a:rPr>
              <a:t>transition sans heurts</a:t>
            </a:r>
            <a:r>
              <a:rPr lang="fr-FR" sz="2400" dirty="0"/>
              <a:t>, de la préparation à l’aide humanitaire, au relèvement et au développement.</a:t>
            </a:r>
          </a:p>
        </p:txBody>
      </p:sp>
      <p:sp>
        <p:nvSpPr>
          <p:cNvPr id="158" name="Google Shape;158;p11"/>
          <p:cNvSpPr txBox="1">
            <a:spLocks noGrp="1"/>
          </p:cNvSpPr>
          <p:nvPr>
            <p:ph type="title"/>
            <p:custDataLst>
              <p:tags r:id="rId2"/>
            </p:custDataLst>
          </p:nvPr>
        </p:nvSpPr>
        <p:spPr>
          <a:xfrm>
            <a:off x="440759" y="131242"/>
            <a:ext cx="10515600" cy="104279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3000"/>
              <a:buFont typeface="Calibri"/>
              <a:buNone/>
            </a:pPr>
            <a:r>
              <a:rPr lang="fr-FR" sz="4800" b="1" dirty="0">
                <a:solidFill>
                  <a:srgbClr val="267CB4"/>
                </a:solidFill>
              </a:rPr>
              <a:t>L’examen initial en matière de </a:t>
            </a:r>
            <a:r>
              <a:rPr lang="fr-FR" sz="4800" b="1" dirty="0" err="1">
                <a:solidFill>
                  <a:srgbClr val="267CB4"/>
                </a:solidFill>
              </a:rPr>
              <a:t>VBG</a:t>
            </a:r>
            <a:r>
              <a:rPr lang="fr-FR" sz="4800" b="1" dirty="0">
                <a:solidFill>
                  <a:srgbClr val="267CB4"/>
                </a:solidFill>
              </a:rPr>
              <a:t> sert à diverses fins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2"/>
          <p:cNvSpPr txBox="1">
            <a:spLocks noGrp="1"/>
          </p:cNvSpPr>
          <p:nvPr>
            <p:ph type="body" idx="1"/>
            <p:custDataLst>
              <p:tags r:id="rId1"/>
            </p:custDataLst>
          </p:nvPr>
        </p:nvSpPr>
        <p:spPr>
          <a:xfrm>
            <a:off x="838200" y="1440873"/>
            <a:ext cx="10515600" cy="4736090"/>
          </a:xfrm>
          <a:prstGeom prst="rect">
            <a:avLst/>
          </a:prstGeom>
          <a:noFill/>
          <a:ln>
            <a:noFill/>
          </a:ln>
        </p:spPr>
        <p:txBody>
          <a:bodyPr spcFirstLastPara="1" wrap="square" lIns="91425" tIns="45700" rIns="91425" bIns="45700" anchor="t" anchorCtr="0">
            <a:noAutofit/>
          </a:bodyPr>
          <a:lstStyle/>
          <a:p>
            <a:pPr marL="342900" lvl="0" rtl="0">
              <a:lnSpc>
                <a:spcPct val="100000"/>
              </a:lnSpc>
              <a:spcBef>
                <a:spcPts val="0"/>
              </a:spcBef>
              <a:spcAft>
                <a:spcPts val="0"/>
              </a:spcAft>
              <a:buClr>
                <a:schemeClr val="dk1"/>
              </a:buClr>
              <a:buSzPts val="2400"/>
              <a:buFont typeface="Arial" panose="020B0604020202020204" pitchFamily="34" charset="0"/>
              <a:buChar char="•"/>
            </a:pPr>
            <a:r>
              <a:rPr lang="fr-FR" sz="2400" b="1" dirty="0">
                <a:solidFill>
                  <a:srgbClr val="267CB4"/>
                </a:solidFill>
              </a:rPr>
              <a:t>Encourager l’appropriation au niveau local </a:t>
            </a:r>
            <a:r>
              <a:rPr lang="fr-FR" sz="2400" b="1" dirty="0">
                <a:solidFill>
                  <a:schemeClr val="tx1"/>
                </a:solidFill>
              </a:rPr>
              <a:t>et </a:t>
            </a:r>
            <a:r>
              <a:rPr lang="fr-FR" sz="2400" b="1" dirty="0">
                <a:solidFill>
                  <a:srgbClr val="267CB4"/>
                </a:solidFill>
              </a:rPr>
              <a:t>associer activement les groupes locaux durant toutes les phases de la conception, de la collecte et de l’analyse des données</a:t>
            </a:r>
            <a:r>
              <a:rPr lang="fr-FR" sz="2400" b="1" dirty="0"/>
              <a:t>.</a:t>
            </a:r>
          </a:p>
          <a:p>
            <a:pPr marL="342900" lvl="0" rtl="0">
              <a:lnSpc>
                <a:spcPct val="100000"/>
              </a:lnSpc>
              <a:spcBef>
                <a:spcPts val="0"/>
              </a:spcBef>
              <a:spcAft>
                <a:spcPts val="0"/>
              </a:spcAft>
              <a:buClr>
                <a:schemeClr val="dk1"/>
              </a:buClr>
              <a:buSzPts val="2400"/>
              <a:buFont typeface="Arial" panose="020B0604020202020204" pitchFamily="34" charset="0"/>
              <a:buChar char="•"/>
            </a:pPr>
            <a:r>
              <a:rPr lang="fr-FR" sz="2400" b="1" dirty="0">
                <a:solidFill>
                  <a:srgbClr val="7030A0"/>
                </a:solidFill>
              </a:rPr>
              <a:t>Les femmes et les filles peuvent s’associer aux travaux de recherche</a:t>
            </a:r>
            <a:r>
              <a:rPr lang="fr-FR" sz="2400" b="1" dirty="0">
                <a:solidFill>
                  <a:schemeClr val="tx1"/>
                </a:solidFill>
              </a:rPr>
              <a:t> </a:t>
            </a:r>
            <a:r>
              <a:rPr lang="fr-FR" sz="2400" b="1" dirty="0">
                <a:solidFill>
                  <a:srgbClr val="7030A0"/>
                </a:solidFill>
              </a:rPr>
              <a:t>sur la collecte et l’analyse de données portant sur leur propre vie et celle des communautés, en tenant compte de leur situation particulière</a:t>
            </a:r>
            <a:r>
              <a:rPr lang="fr-FR" sz="2400" b="1" dirty="0"/>
              <a:t>.</a:t>
            </a:r>
          </a:p>
          <a:p>
            <a:pPr marL="342900" lvl="0" rtl="0">
              <a:lnSpc>
                <a:spcPct val="100000"/>
              </a:lnSpc>
              <a:spcBef>
                <a:spcPts val="0"/>
              </a:spcBef>
              <a:spcAft>
                <a:spcPts val="0"/>
              </a:spcAft>
              <a:buClr>
                <a:schemeClr val="dk1"/>
              </a:buClr>
              <a:buSzPts val="2400"/>
              <a:buFont typeface="Arial" panose="020B0604020202020204" pitchFamily="34" charset="0"/>
              <a:buChar char="•"/>
            </a:pPr>
            <a:r>
              <a:rPr lang="fr-FR" sz="2400" b="1" dirty="0">
                <a:solidFill>
                  <a:srgbClr val="267CB4"/>
                </a:solidFill>
              </a:rPr>
              <a:t>Engager un dialogue constructif </a:t>
            </a:r>
            <a:r>
              <a:rPr lang="fr-FR" sz="2400" dirty="0"/>
              <a:t>avec la communauté pendant toute la durée de la collecte de données afin d’</a:t>
            </a:r>
            <a:r>
              <a:rPr lang="fr-FR" sz="2400" b="1" dirty="0">
                <a:solidFill>
                  <a:srgbClr val="267CB4"/>
                </a:solidFill>
              </a:rPr>
              <a:t>accroître la responsabilisation</a:t>
            </a:r>
            <a:r>
              <a:rPr lang="fr-FR" sz="2400" dirty="0"/>
              <a:t> à l’égard de la population touchée, veiller à la transparence et renforcer la confiance. </a:t>
            </a:r>
          </a:p>
          <a:p>
            <a:pPr marL="342900" lvl="0">
              <a:lnSpc>
                <a:spcPct val="100000"/>
              </a:lnSpc>
              <a:spcBef>
                <a:spcPts val="0"/>
              </a:spcBef>
              <a:buSzPts val="2400"/>
              <a:buFont typeface="Arial" panose="020B0604020202020204" pitchFamily="34" charset="0"/>
              <a:buChar char="•"/>
            </a:pPr>
            <a:r>
              <a:rPr lang="fr-FR" sz="2400" dirty="0"/>
              <a:t>Chaque fois que possible, </a:t>
            </a:r>
            <a:r>
              <a:rPr lang="fr-FR" sz="2400" b="1" dirty="0">
                <a:solidFill>
                  <a:srgbClr val="267CB4"/>
                </a:solidFill>
              </a:rPr>
              <a:t>travailler directement avec les membres de la communauté</a:t>
            </a:r>
            <a:r>
              <a:rPr lang="fr-FR" sz="2400" dirty="0"/>
              <a:t>, </a:t>
            </a:r>
            <a:r>
              <a:rPr lang="fr-FR" sz="2400" b="1" dirty="0"/>
              <a:t>notamment les femmes et les filles et les groupes de femmes, pour analyser et contextualiser les données recueillies</a:t>
            </a:r>
            <a:r>
              <a:rPr lang="fr-FR" sz="2400" dirty="0"/>
              <a:t>.</a:t>
            </a:r>
          </a:p>
          <a:p>
            <a:pPr marL="342900" lvl="0" rtl="0">
              <a:lnSpc>
                <a:spcPct val="100000"/>
              </a:lnSpc>
              <a:spcBef>
                <a:spcPts val="0"/>
              </a:spcBef>
              <a:spcAft>
                <a:spcPts val="0"/>
              </a:spcAft>
              <a:buClr>
                <a:schemeClr val="dk1"/>
              </a:buClr>
              <a:buSzPts val="2400"/>
              <a:buFont typeface="Arial" panose="020B0604020202020204" pitchFamily="34" charset="0"/>
              <a:buChar char="•"/>
            </a:pPr>
            <a:r>
              <a:rPr lang="fr-FR" sz="2400" dirty="0"/>
              <a:t>Communiquer les résultats de la collecte de données aux communautés touchées sous une forme cohérente et compréhensible au niveau local.</a:t>
            </a:r>
          </a:p>
        </p:txBody>
      </p:sp>
      <p:sp>
        <p:nvSpPr>
          <p:cNvPr id="165" name="Google Shape;165;p12"/>
          <p:cNvSpPr txBox="1">
            <a:spLocks noGrp="1"/>
          </p:cNvSpPr>
          <p:nvPr>
            <p:ph type="title"/>
            <p:custDataLst>
              <p:tags r:id="rId2"/>
            </p:custDataLst>
          </p:nvPr>
        </p:nvSpPr>
        <p:spPr>
          <a:xfrm>
            <a:off x="365589" y="0"/>
            <a:ext cx="11510978"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000"/>
              <a:buFont typeface="Calibri"/>
              <a:buNone/>
            </a:pPr>
            <a:r>
              <a:rPr lang="fr-FR" sz="4000" b="1">
                <a:solidFill>
                  <a:srgbClr val="267CB4"/>
                </a:solidFill>
              </a:rPr>
              <a:t>Responsabilité dans l’action : principes participatifs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3"/>
          <p:cNvSpPr txBox="1">
            <a:spLocks noGrp="1"/>
          </p:cNvSpPr>
          <p:nvPr>
            <p:ph type="body" idx="1"/>
            <p:custDataLst>
              <p:tags r:id="rId1"/>
            </p:custDataLst>
          </p:nvPr>
        </p:nvSpPr>
        <p:spPr>
          <a:xfrm>
            <a:off x="838200" y="1530202"/>
            <a:ext cx="10515600" cy="4490769"/>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80000"/>
              </a:lnSpc>
              <a:spcBef>
                <a:spcPts val="0"/>
              </a:spcBef>
              <a:spcAft>
                <a:spcPts val="0"/>
              </a:spcAft>
              <a:buClr>
                <a:schemeClr val="dk1"/>
              </a:buClr>
              <a:buSzPts val="2590"/>
              <a:buChar char="•"/>
            </a:pPr>
            <a:r>
              <a:rPr lang="fr-FR" sz="2590" dirty="0"/>
              <a:t>Des données agrégées non identifiables provenant du </a:t>
            </a:r>
            <a:r>
              <a:rPr lang="fr-FR" sz="2590" dirty="0" err="1"/>
              <a:t>GBVIMS</a:t>
            </a:r>
            <a:r>
              <a:rPr lang="fr-FR" sz="2590" dirty="0"/>
              <a:t> </a:t>
            </a:r>
            <a:r>
              <a:rPr lang="fr-FR" sz="2590" b="1" dirty="0">
                <a:solidFill>
                  <a:srgbClr val="267CB4"/>
                </a:solidFill>
              </a:rPr>
              <a:t>aident les prestataires de services</a:t>
            </a:r>
            <a:r>
              <a:rPr lang="fr-FR" sz="2590" dirty="0"/>
              <a:t> et le secteur plus large de la lutte contre la VBG à déterminer le nombre de survivantes qui ont accès aux services et à définir les principales évolutions dans le signalement des cas (</a:t>
            </a:r>
            <a:r>
              <a:rPr lang="fr-FR" sz="2590" b="1" i="1" dirty="0">
                <a:solidFill>
                  <a:srgbClr val="7030A0"/>
                </a:solidFill>
              </a:rPr>
              <a:t>voir la Norme 14 : Collecte et utilisation des données sur les survivantes</a:t>
            </a:r>
            <a:r>
              <a:rPr lang="fr-FR" sz="2590" dirty="0"/>
              <a:t>). </a:t>
            </a:r>
          </a:p>
          <a:p>
            <a:pPr marL="228600" lvl="0" indent="-228600" algn="l" rtl="0">
              <a:lnSpc>
                <a:spcPct val="80000"/>
              </a:lnSpc>
              <a:spcBef>
                <a:spcPts val="1000"/>
              </a:spcBef>
              <a:spcAft>
                <a:spcPts val="0"/>
              </a:spcAft>
              <a:buClr>
                <a:schemeClr val="dk1"/>
              </a:buClr>
              <a:buSzPts val="2590"/>
              <a:buChar char="•"/>
            </a:pPr>
            <a:r>
              <a:rPr lang="fr-FR" sz="2590" dirty="0"/>
              <a:t>Le système </a:t>
            </a:r>
            <a:r>
              <a:rPr lang="fr-FR" sz="2590" dirty="0" err="1"/>
              <a:t>GBVIMS</a:t>
            </a:r>
            <a:r>
              <a:rPr lang="fr-FR" sz="2590" dirty="0"/>
              <a:t> n’est pas nécessaire pour mettre en œuvre les programmes d’action contre la VBG. </a:t>
            </a:r>
            <a:r>
              <a:rPr lang="fr-FR" sz="2590" b="1" dirty="0">
                <a:solidFill>
                  <a:srgbClr val="267CB4"/>
                </a:solidFill>
              </a:rPr>
              <a:t>Il est contraire à l’éthique d’utiliser le </a:t>
            </a:r>
            <a:r>
              <a:rPr lang="fr-FR" sz="2590" b="1" dirty="0" err="1">
                <a:solidFill>
                  <a:srgbClr val="267CB4"/>
                </a:solidFill>
              </a:rPr>
              <a:t>GBVIMS</a:t>
            </a:r>
            <a:r>
              <a:rPr lang="fr-FR" sz="2590" b="1" dirty="0">
                <a:solidFill>
                  <a:srgbClr val="267CB4"/>
                </a:solidFill>
              </a:rPr>
              <a:t> sans les services établis de riposte à la VBG. </a:t>
            </a:r>
          </a:p>
          <a:p>
            <a:pPr marL="228600" lvl="0" indent="-228600" algn="l" rtl="0">
              <a:lnSpc>
                <a:spcPct val="80000"/>
              </a:lnSpc>
              <a:spcBef>
                <a:spcPts val="1000"/>
              </a:spcBef>
              <a:spcAft>
                <a:spcPts val="0"/>
              </a:spcAft>
              <a:buClr>
                <a:schemeClr val="dk1"/>
              </a:buClr>
              <a:buSzPts val="2590"/>
              <a:buChar char="•"/>
            </a:pPr>
            <a:r>
              <a:rPr lang="fr-FR" sz="2590" dirty="0"/>
              <a:t>Le </a:t>
            </a:r>
            <a:r>
              <a:rPr lang="fr-FR" sz="2590" dirty="0" err="1"/>
              <a:t>GBVIMS</a:t>
            </a:r>
            <a:r>
              <a:rPr lang="fr-FR" sz="2590" dirty="0"/>
              <a:t> </a:t>
            </a:r>
            <a:r>
              <a:rPr lang="fr-FR" sz="2590" b="1" dirty="0"/>
              <a:t>n’est pas adapté à toutes les situations ni à tous les contextes</a:t>
            </a:r>
            <a:r>
              <a:rPr lang="fr-FR" sz="2590" dirty="0"/>
              <a:t>, par exemple lorsque des services de qualité en matière de </a:t>
            </a:r>
            <a:r>
              <a:rPr lang="fr-FR" sz="2590"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VBG</a:t>
            </a:r>
            <a:r>
              <a:rPr lang="fr-FR" sz="2590" dirty="0"/>
              <a:t> ne sont pas disponibles ou lorsque les prestataires de services ou les organes de coordination ne sont pas résolus à mettre le système en place et à le maintenir. </a:t>
            </a:r>
          </a:p>
          <a:p>
            <a:pPr marL="228600" lvl="0" indent="-228600" algn="l" rtl="0">
              <a:lnSpc>
                <a:spcPct val="80000"/>
              </a:lnSpc>
              <a:spcBef>
                <a:spcPts val="1000"/>
              </a:spcBef>
              <a:spcAft>
                <a:spcPts val="0"/>
              </a:spcAft>
              <a:buClr>
                <a:schemeClr val="dk1"/>
              </a:buClr>
              <a:buSzPts val="2590"/>
              <a:buChar char="•"/>
            </a:pPr>
            <a:r>
              <a:rPr lang="fr-FR" sz="2590" b="1" dirty="0">
                <a:solidFill>
                  <a:srgbClr val="267CB4"/>
                </a:solidFill>
              </a:rPr>
              <a:t>Il n’est pas possible de mettre en place le système </a:t>
            </a:r>
            <a:r>
              <a:rPr lang="fr-FR" sz="2590" b="1" dirty="0" err="1">
                <a:solidFill>
                  <a:srgbClr val="267CB4"/>
                </a:solidFill>
              </a:rPr>
              <a:t>GBVIMS</a:t>
            </a:r>
            <a:r>
              <a:rPr lang="fr-FR" sz="2590" b="1" dirty="0">
                <a:solidFill>
                  <a:srgbClr val="267CB4"/>
                </a:solidFill>
              </a:rPr>
              <a:t> pendant la phase aigüe d’une intervention d’urgence.</a:t>
            </a:r>
          </a:p>
        </p:txBody>
      </p:sp>
      <p:sp>
        <p:nvSpPr>
          <p:cNvPr id="172" name="Google Shape;172;p13"/>
          <p:cNvSpPr txBox="1"/>
          <p:nvPr>
            <p:custDataLst>
              <p:tags r:id="rId2"/>
            </p:custDataLst>
          </p:nvPr>
        </p:nvSpPr>
        <p:spPr>
          <a:xfrm>
            <a:off x="321704" y="0"/>
            <a:ext cx="11512333"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4400"/>
              <a:buFont typeface="Calibri"/>
              <a:buNone/>
            </a:pPr>
            <a:r>
              <a:rPr lang="fr-FR" sz="4400" b="1" i="0" u="none" strike="noStrike" cap="none" dirty="0">
                <a:solidFill>
                  <a:srgbClr val="267CB4"/>
                </a:solidFill>
                <a:latin typeface="Calibri"/>
                <a:ea typeface="Calibri"/>
                <a:cs typeface="Calibri"/>
                <a:sym typeface="Calibri"/>
              </a:rPr>
              <a:t>Système de gestion de l’information sur la </a:t>
            </a:r>
            <a:r>
              <a:rPr lang="fr-FR" sz="4400" b="1" i="0" u="none" strike="noStrike" cap="none" dirty="0" err="1">
                <a:solidFill>
                  <a:srgbClr val="267CB4"/>
                </a:solidFill>
                <a:latin typeface="Calibri"/>
                <a:ea typeface="Calibri"/>
                <a:cs typeface="Calibri"/>
                <a:sym typeface="Calibri"/>
              </a:rPr>
              <a:t>VBG</a:t>
            </a:r>
            <a:endParaRPr lang="fr-FR" sz="4400" b="1" i="0" u="none" strike="noStrike" cap="none" dirty="0">
              <a:solidFill>
                <a:srgbClr val="267CB4"/>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4"/>
          <p:cNvSpPr txBox="1">
            <a:spLocks noGrp="1"/>
          </p:cNvSpPr>
          <p:nvPr>
            <p:ph type="body" idx="1"/>
            <p:custDataLst>
              <p:tags r:id="rId1"/>
            </p:custDataLst>
          </p:nvPr>
        </p:nvSpPr>
        <p:spPr>
          <a:xfrm>
            <a:off x="223283" y="1608692"/>
            <a:ext cx="11600121" cy="3495547"/>
          </a:xfrm>
          <a:prstGeom prst="rect">
            <a:avLst/>
          </a:prstGeom>
          <a:noFill/>
          <a:ln>
            <a:noFill/>
          </a:ln>
        </p:spPr>
        <p:txBody>
          <a:bodyPr spcFirstLastPara="1" wrap="square" lIns="91425" tIns="45700" rIns="91425" bIns="45700" anchor="t" anchorCtr="0">
            <a:noAutofit/>
          </a:bodyPr>
          <a:lstStyle/>
          <a:p>
            <a:pPr marL="342900" lvl="0" algn="l" rtl="0">
              <a:lnSpc>
                <a:spcPct val="120000"/>
              </a:lnSpc>
              <a:spcBef>
                <a:spcPts val="0"/>
              </a:spcBef>
              <a:spcAft>
                <a:spcPts val="0"/>
              </a:spcAft>
              <a:buClr>
                <a:schemeClr val="dk1"/>
              </a:buClr>
              <a:buSzPts val="2800"/>
              <a:buAutoNum type="arabicPeriod"/>
            </a:pPr>
            <a:r>
              <a:rPr lang="fr-FR" sz="1500" b="1" dirty="0">
                <a:latin typeface="Calibri" panose="020F0502020204030204" pitchFamily="34" charset="0"/>
                <a:cs typeface="Calibri" panose="020F0502020204030204" pitchFamily="34" charset="0"/>
              </a:rPr>
              <a:t>Analyse des risques et des avantages</a:t>
            </a:r>
            <a:r>
              <a:rPr lang="fr-FR" sz="1500" dirty="0">
                <a:latin typeface="Calibri" panose="020F0502020204030204" pitchFamily="34" charset="0"/>
                <a:cs typeface="Calibri" panose="020F0502020204030204" pitchFamily="34" charset="0"/>
              </a:rPr>
              <a:t>. Avant de commencer à collecter des données, il importe d’envisager à la fois : 1) les risques potentiels pour les personnes interrogées et les personnes chargées de réunir les données ; et 2) les avantages potentiels pour la communauté touchée et la communauté humanitaire en général. </a:t>
            </a:r>
            <a:r>
              <a:rPr lang="fr-FR" sz="1500" b="1" dirty="0">
                <a:solidFill>
                  <a:srgbClr val="7030A0"/>
                </a:solidFill>
                <a:latin typeface="Calibri" panose="020F0502020204030204" pitchFamily="34" charset="0"/>
                <a:cs typeface="Calibri" panose="020F0502020204030204" pitchFamily="34" charset="0"/>
              </a:rPr>
              <a:t>Il est indispensable que les avantages l’emportent sur les risques. </a:t>
            </a:r>
          </a:p>
          <a:p>
            <a:pPr marL="342900" lvl="0" algn="l" rtl="0">
              <a:lnSpc>
                <a:spcPct val="120000"/>
              </a:lnSpc>
              <a:spcBef>
                <a:spcPts val="0"/>
              </a:spcBef>
              <a:spcAft>
                <a:spcPts val="0"/>
              </a:spcAft>
              <a:buClr>
                <a:schemeClr val="dk1"/>
              </a:buClr>
              <a:buSzPts val="2800"/>
              <a:buAutoNum type="arabicPeriod"/>
            </a:pPr>
            <a:r>
              <a:rPr lang="fr-FR" sz="1500" b="1" dirty="0">
                <a:latin typeface="Calibri" panose="020F0502020204030204" pitchFamily="34" charset="0"/>
                <a:cs typeface="Calibri" panose="020F0502020204030204" pitchFamily="34" charset="0"/>
              </a:rPr>
              <a:t>Méthodologie. </a:t>
            </a:r>
            <a:r>
              <a:rPr lang="fr-FR" sz="1500" dirty="0">
                <a:latin typeface="Calibri" panose="020F0502020204030204" pitchFamily="34" charset="0"/>
                <a:cs typeface="Calibri" panose="020F0502020204030204" pitchFamily="34" charset="0"/>
              </a:rPr>
              <a:t>Les activités de collecte de données doivent être menées en toute sécurité et être axées sur les survivantes ; elles doivent être solides sur le plan méthodologique et ne pas être chronophages.</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Services d’orientation.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Les survivantes doivent pouvoir bénéficier de soins élémentaires et d’un soutien sur place, avant d’entreprendre toute démarche qui pourrait amener des personnes à révéler des informations sur l’expérience de la violence qu’elles ont vécue.</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Sécurité.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La sécurité de toutes les personnes qui participent à la collecte d’informations est une préoccupation primordiale ; elle devrait faire l’objet d’un contrôle permanent. Les conditions de sûreté et de sécurité devraient être régulièrement inscrites dans le protocole de sécurité.</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Confidentialité.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La confidentialité des personnes qui participent à toute activité de collecte de données doit être assurée en permanence. Lorsque possible, les données doivent être collectées de façon anonyme. </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Consentement éclairé</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 Toute personne participant à des activités de collecte de données doit donner son consentement éclairé. Avant d’entreprendre la collecte des données, tous les participants doivent être informés de l’objectif recherché, des risques qu’ils pourraient courir et des avantages éventuels qu’ils pourraient attendre de leur participation (y compris sous la forme d’une indemnisation en espèces ou en nature).</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Équipe de collecte de l’information.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L’équipe chargée de recueillir des données </a:t>
            </a:r>
            <a:r>
              <a:rPr kumimoji="0" lang="fr-FR" sz="1500" b="0" i="0" u="none" strike="noStrike" cap="none" normalizeH="0" noProof="0" dirty="0">
                <a:ln>
                  <a:noFill/>
                </a:ln>
                <a:solidFill>
                  <a:srgbClr val="000000"/>
                </a:solidFill>
                <a:uLnTx/>
                <a:uFillTx/>
                <a:latin typeface="Calibri" panose="020F0502020204030204" pitchFamily="34" charset="0"/>
                <a:cs typeface="Calibri" panose="020F0502020204030204" pitchFamily="34" charset="0"/>
                <a:sym typeface="Calibri"/>
              </a:rPr>
              <a:t>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doit inclure des femmes</a:t>
            </a:r>
            <a:r>
              <a:rPr kumimoji="0" lang="fr-FR" sz="1500" i="0" u="none" strike="noStrike" cap="none" normalizeH="0" noProof="0" dirty="0">
                <a:ln>
                  <a:noFill/>
                </a:ln>
                <a:solidFill>
                  <a:srgbClr val="000000"/>
                </a:solidFill>
                <a:uLnTx/>
                <a:uFillTx/>
                <a:latin typeface="Calibri" panose="020F0502020204030204" pitchFamily="34" charset="0"/>
                <a:cs typeface="Calibri" panose="020F0502020204030204" pitchFamily="34" charset="0"/>
                <a:sym typeface="Calibri"/>
              </a:rPr>
              <a:t>.</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 Les membres de l’équipe doivent être choisis de façon méthodique, recevoir une formation spécialisée pertinente et suffisante, et bénéficier d’un soutien continu. </a:t>
            </a:r>
          </a:p>
          <a:p>
            <a:pPr marL="342900" lvl="0" algn="l" rtl="0">
              <a:lnSpc>
                <a:spcPct val="120000"/>
              </a:lnSpc>
              <a:spcBef>
                <a:spcPts val="0"/>
              </a:spcBef>
              <a:spcAft>
                <a:spcPts val="0"/>
              </a:spcAft>
              <a:buClr>
                <a:schemeClr val="dk1"/>
              </a:buClr>
              <a:buSzPts val="2800"/>
              <a:buAutoNum type="arabicPeriod"/>
            </a:pPr>
            <a:r>
              <a:rPr kumimoji="0" lang="fr-FR" sz="1500" b="1"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Enfants.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Des garanties supplémentaires doivent être prévues si des enfants (c</a:t>
            </a:r>
            <a:r>
              <a:rPr lang="fr-FR" sz="1500" dirty="0">
                <a:solidFill>
                  <a:srgbClr val="000000"/>
                </a:solidFill>
                <a:latin typeface="Calibri" panose="020F0502020204030204" pitchFamily="34" charset="0"/>
                <a:cs typeface="Calibri" panose="020F0502020204030204" pitchFamily="34" charset="0"/>
              </a:rPr>
              <a:t>’est</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-à-dire des personnes âgées de moins de 18 ans) participent à la </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6"/>
                  </a:ext>
                </a:extLst>
              </a:rPr>
              <a:t>collecte d’informations</a:t>
            </a:r>
            <a:r>
              <a:rPr kumimoji="0" lang="fr-FR" sz="1500" b="0" i="0" u="none" strike="noStrike" cap="none" normalizeH="0" baseline="0" noProof="0" dirty="0">
                <a:ln>
                  <a:noFill/>
                </a:ln>
                <a:solidFill>
                  <a:srgbClr val="000000"/>
                </a:solidFill>
                <a:uLnTx/>
                <a:uFillTx/>
                <a:latin typeface="Calibri" panose="020F0502020204030204" pitchFamily="34" charset="0"/>
                <a:cs typeface="Calibri" panose="020F0502020204030204" pitchFamily="34" charset="0"/>
                <a:sym typeface="Calibri"/>
              </a:rPr>
              <a:t>.</a:t>
            </a:r>
          </a:p>
          <a:p>
            <a:pPr marL="0" marR="0" lvl="0" indent="0" algn="l" defTabSz="914400" rtl="0" eaLnBrk="1" fontAlgn="auto" latinLnBrk="0" hangingPunct="1">
              <a:lnSpc>
                <a:spcPct val="120000"/>
              </a:lnSpc>
              <a:spcBef>
                <a:spcPts val="0"/>
              </a:spcBef>
              <a:spcAft>
                <a:spcPts val="0"/>
              </a:spcAft>
              <a:buClr>
                <a:srgbClr val="000000"/>
              </a:buClr>
              <a:buSzPts val="2800"/>
              <a:buFont typeface="Arial"/>
              <a:buNone/>
              <a:tabLst/>
              <a:defRPr/>
            </a:pPr>
            <a:endParaRPr kumimoji="0" lang="en-US" sz="11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Calibri"/>
            </a:endParaRPr>
          </a:p>
          <a:p>
            <a:pPr marL="0" lvl="0" indent="0" algn="l" rtl="0">
              <a:lnSpc>
                <a:spcPct val="120000"/>
              </a:lnSpc>
              <a:spcBef>
                <a:spcPts val="0"/>
              </a:spcBef>
              <a:spcAft>
                <a:spcPts val="0"/>
              </a:spcAft>
              <a:buClr>
                <a:schemeClr val="dk1"/>
              </a:buClr>
              <a:buSzPts val="2800"/>
              <a:buNone/>
            </a:pPr>
            <a:endParaRPr sz="1100" dirty="0">
              <a:latin typeface="Calibri" panose="020F0502020204030204" pitchFamily="34" charset="0"/>
              <a:cs typeface="Calibri" panose="020F0502020204030204" pitchFamily="34" charset="0"/>
            </a:endParaRPr>
          </a:p>
        </p:txBody>
      </p:sp>
      <p:sp>
        <p:nvSpPr>
          <p:cNvPr id="179" name="Google Shape;179;p14"/>
          <p:cNvSpPr txBox="1"/>
          <p:nvPr>
            <p:custDataLst>
              <p:tags r:id="rId2"/>
            </p:custDataLst>
          </p:nvPr>
        </p:nvSpPr>
        <p:spPr>
          <a:xfrm>
            <a:off x="147084" y="-115220"/>
            <a:ext cx="11897832" cy="1325563"/>
          </a:xfrm>
          <a:prstGeom prst="rect">
            <a:avLst/>
          </a:prstGeom>
          <a:noFill/>
          <a:ln>
            <a:noFill/>
          </a:ln>
        </p:spPr>
        <p:txBody>
          <a:bodyPr spcFirstLastPara="1" wrap="square" lIns="91425" tIns="45700" rIns="91425" bIns="45700" anchor="ctr" anchorCtr="0">
            <a:normAutofit/>
          </a:bodyPr>
          <a:lstStyle/>
          <a:p>
            <a:pPr marL="0" marR="0" lvl="0" indent="0" rtl="0">
              <a:lnSpc>
                <a:spcPct val="90000"/>
              </a:lnSpc>
              <a:spcBef>
                <a:spcPts val="0"/>
              </a:spcBef>
              <a:spcAft>
                <a:spcPts val="0"/>
              </a:spcAft>
              <a:buClr>
                <a:srgbClr val="7030A0"/>
              </a:buClr>
              <a:buSzPts val="3000"/>
              <a:buFont typeface="Calibri"/>
              <a:buNone/>
            </a:pPr>
            <a:r>
              <a:rPr lang="fr-FR" sz="3000" b="1" i="0" u="none" strike="noStrike" cap="none" dirty="0">
                <a:solidFill>
                  <a:srgbClr val="267CB4"/>
                </a:solidFill>
                <a:latin typeface="Calibri"/>
                <a:ea typeface="Calibri"/>
                <a:cs typeface="Calibri"/>
                <a:sym typeface="Calibri"/>
              </a:rPr>
              <a:t>Considérations d’éthique pour la recherche, l’évaluation et la formation en matière de </a:t>
            </a:r>
            <a:r>
              <a:rPr lang="fr-FR" sz="3000" b="1" i="0" u="none" strike="noStrike" cap="none" dirty="0" err="1">
                <a:solidFill>
                  <a:srgbClr val="267CB4"/>
                </a:solidFill>
                <a:latin typeface="Calibri"/>
                <a:ea typeface="Calibri"/>
                <a:cs typeface="Calibri"/>
                <a:sym typeface="Calibri"/>
              </a:rPr>
              <a:t>VBG</a:t>
            </a:r>
            <a:endParaRPr lang="fr-FR" sz="3000" b="1" i="0" u="none" strike="noStrike" cap="none" dirty="0">
              <a:solidFill>
                <a:srgbClr val="267CB4"/>
              </a:solidFill>
              <a:latin typeface="Calibri"/>
              <a:ea typeface="Calibri"/>
              <a:cs typeface="Calibri"/>
              <a:sym typeface="Calibri"/>
            </a:endParaRPr>
          </a:p>
        </p:txBody>
      </p:sp>
      <p:sp>
        <p:nvSpPr>
          <p:cNvPr id="2" name="Google Shape;179;p14">
            <a:extLst>
              <a:ext uri="{FF2B5EF4-FFF2-40B4-BE49-F238E27FC236}">
                <a16:creationId xmlns:a16="http://schemas.microsoft.com/office/drawing/2014/main" id="{7DC9DF0B-CED6-4AFD-902E-114317D8FC89}"/>
              </a:ext>
            </a:extLst>
          </p:cNvPr>
          <p:cNvSpPr txBox="1"/>
          <p:nvPr>
            <p:custDataLst>
              <p:tags r:id="rId3"/>
            </p:custDataLst>
          </p:nvPr>
        </p:nvSpPr>
        <p:spPr>
          <a:xfrm>
            <a:off x="180753" y="811995"/>
            <a:ext cx="11632019" cy="94555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200"/>
              <a:buNone/>
            </a:pPr>
            <a:r>
              <a:rPr lang="fr-FR" sz="2200" b="1" u="sng" dirty="0">
                <a:solidFill>
                  <a:srgbClr val="7030A0"/>
                </a:solidFill>
                <a:latin typeface="Calibri" panose="020F0502020204030204" pitchFamily="34" charset="0"/>
                <a:cs typeface="Calibri" panose="020F0502020204030204" pitchFamily="34" charset="0"/>
              </a:rPr>
              <a:t>Huit principes généraux pour l’examen initial, le suivi et la recherche sur la violence à l’égard des femmes et des filles</a:t>
            </a:r>
            <a:r>
              <a:rPr lang="fr-FR" sz="2200" b="1" dirty="0">
                <a:solidFill>
                  <a:srgbClr val="7030A0"/>
                </a:solidFill>
                <a:latin typeface="Calibri" panose="020F0502020204030204" pitchFamily="34" charset="0"/>
                <a:cs typeface="Calibri" panose="020F0502020204030204" pitchFamily="34"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8"/>
          <p:cNvSpPr txBox="1">
            <a:spLocks noGrp="1"/>
          </p:cNvSpPr>
          <p:nvPr>
            <p:ph type="body" idx="1"/>
            <p:custDataLst>
              <p:tags r:id="rId1"/>
            </p:custDataLst>
          </p:nvPr>
        </p:nvSpPr>
        <p:spPr>
          <a:xfrm>
            <a:off x="838200" y="1377539"/>
            <a:ext cx="10515600" cy="4860607"/>
          </a:xfrm>
          <a:prstGeom prst="rect">
            <a:avLst/>
          </a:prstGeom>
          <a:noFill/>
          <a:ln>
            <a:noFill/>
          </a:ln>
        </p:spPr>
        <p:txBody>
          <a:bodyPr spcFirstLastPara="1" wrap="square" lIns="91425" tIns="45700" rIns="91425" bIns="45700" anchor="t" anchorCtr="0">
            <a:normAutofit fontScale="55000" lnSpcReduction="20000"/>
          </a:bodyPr>
          <a:lstStyle/>
          <a:p>
            <a:pPr marL="0" indent="0">
              <a:lnSpc>
                <a:spcPct val="120000"/>
              </a:lnSpc>
              <a:spcBef>
                <a:spcPts val="0"/>
              </a:spcBef>
              <a:buSzPts val="2800"/>
              <a:buNone/>
            </a:pPr>
            <a:r>
              <a:rPr lang="fr-FR" sz="4300" b="1" dirty="0">
                <a:solidFill>
                  <a:srgbClr val="267CB4"/>
                </a:solidFill>
                <a:sym typeface="Wingdings" panose="05000000000000000000" pitchFamily="2" charset="2"/>
              </a:rPr>
              <a:t></a:t>
            </a:r>
            <a:r>
              <a:rPr lang="fr-FR" sz="4300" b="1" dirty="0">
                <a:solidFill>
                  <a:srgbClr val="267CB4"/>
                </a:solidFill>
              </a:rPr>
              <a:t> La recherche peut relever d’une approche qualitative ou quantitative, ou des deux (« méthodes mixtes »). </a:t>
            </a:r>
          </a:p>
          <a:p>
            <a:pPr marL="0" indent="0">
              <a:lnSpc>
                <a:spcPct val="120000"/>
              </a:lnSpc>
              <a:spcBef>
                <a:spcPts val="0"/>
              </a:spcBef>
              <a:buSzPts val="2800"/>
              <a:buNone/>
            </a:pPr>
            <a:endParaRPr lang="en-US" dirty="0"/>
          </a:p>
          <a:p>
            <a:pPr marL="0" lvl="0" indent="0" algn="l" rtl="0">
              <a:lnSpc>
                <a:spcPct val="120000"/>
              </a:lnSpc>
              <a:spcBef>
                <a:spcPts val="0"/>
              </a:spcBef>
              <a:spcAft>
                <a:spcPts val="0"/>
              </a:spcAft>
              <a:buClr>
                <a:schemeClr val="dk1"/>
              </a:buClr>
              <a:buSzPts val="2800"/>
              <a:buNone/>
            </a:pPr>
            <a:r>
              <a:rPr lang="fr-FR" sz="3200" b="1" dirty="0">
                <a:solidFill>
                  <a:srgbClr val="267CB4"/>
                </a:solidFill>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Des </a:t>
            </a:r>
            <a:r>
              <a:rPr lang="fr-FR" sz="3200" b="1" dirty="0">
                <a:solidFill>
                  <a:srgbClr val="267CB4"/>
                </a:solidFill>
              </a:rPr>
              <a:t>études de recherche</a:t>
            </a:r>
            <a:r>
              <a:rPr lang="fr-FR" sz="3200" dirty="0">
                <a:solidFill>
                  <a:srgbClr val="267CB4"/>
                </a:solidFill>
              </a:rPr>
              <a:t> </a:t>
            </a:r>
            <a:r>
              <a:rPr lang="fr-FR" sz="3200" dirty="0"/>
              <a:t>descriptive aident l’ensemble de la communauté humanitaire à mieux comprendre un sujet (par exemple, les formes de VBG les plus répandues dans une communauté, ou les conséquences les plus fréquemment subies par les survivantes de VBG).</a:t>
            </a:r>
          </a:p>
          <a:p>
            <a:pPr marL="0" lvl="0" indent="0" algn="l" rtl="0">
              <a:lnSpc>
                <a:spcPct val="120000"/>
              </a:lnSpc>
              <a:spcBef>
                <a:spcPts val="0"/>
              </a:spcBef>
              <a:spcAft>
                <a:spcPts val="0"/>
              </a:spcAft>
              <a:buClr>
                <a:schemeClr val="dk1"/>
              </a:buClr>
              <a:buSzPts val="2800"/>
              <a:buNone/>
            </a:pPr>
            <a:endParaRPr lang="en-SG" sz="3200" b="1" dirty="0"/>
          </a:p>
          <a:p>
            <a:pPr marL="0" lvl="0" indent="0" algn="l" rtl="0">
              <a:lnSpc>
                <a:spcPct val="120000"/>
              </a:lnSpc>
              <a:spcBef>
                <a:spcPts val="0"/>
              </a:spcBef>
              <a:spcAft>
                <a:spcPts val="0"/>
              </a:spcAft>
              <a:buClr>
                <a:schemeClr val="dk1"/>
              </a:buClr>
              <a:buSzPts val="2800"/>
              <a:buNone/>
            </a:pPr>
            <a:r>
              <a:rPr lang="fr-FR" sz="3200" b="1" dirty="0">
                <a:solidFill>
                  <a:srgbClr val="267CB4"/>
                </a:solidFill>
              </a:rPr>
              <a:t>Des études d’impact </a:t>
            </a:r>
            <a:r>
              <a:rPr lang="fr-FR" sz="3200" dirty="0"/>
              <a:t>mesurent les effets du programme au sein de la population ciblée, en déterminant notamment s’il convient ou non d’attribuer les changements enregistrés uniquement au programme.</a:t>
            </a:r>
          </a:p>
          <a:p>
            <a:pPr marL="0" lvl="0" indent="0" algn="l" rtl="0">
              <a:lnSpc>
                <a:spcPct val="120000"/>
              </a:lnSpc>
              <a:spcBef>
                <a:spcPts val="0"/>
              </a:spcBef>
              <a:spcAft>
                <a:spcPts val="0"/>
              </a:spcAft>
              <a:buClr>
                <a:schemeClr val="dk1"/>
              </a:buClr>
              <a:buSzPts val="2800"/>
              <a:buNone/>
            </a:pPr>
            <a:endParaRPr lang="en-US" sz="3200" b="1" dirty="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8"/>
                </a:ext>
              </a:extLst>
            </a:endParaRPr>
          </a:p>
          <a:p>
            <a:pPr marL="0" indent="0">
              <a:lnSpc>
                <a:spcPct val="120000"/>
              </a:lnSpc>
              <a:spcBef>
                <a:spcPts val="0"/>
              </a:spcBef>
              <a:buClr>
                <a:srgbClr val="7030A0"/>
              </a:buClr>
              <a:buSzPts val="2800"/>
              <a:buNone/>
            </a:pPr>
            <a:r>
              <a:rPr lang="fr-FR" sz="3200" b="1" dirty="0">
                <a:solidFill>
                  <a:srgbClr val="267CB4"/>
                </a:solidFil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8"/>
                  </a:ext>
                </a:extLst>
              </a:rPr>
              <a:t>Ces travaux de recherche</a:t>
            </a:r>
            <a:r>
              <a:rPr lang="fr-FR" sz="3200" dirty="0">
                <a:solidFill>
                  <a:srgbClr val="267CB4"/>
                </a:solidFil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 </a:t>
            </a:r>
            <a:r>
              <a:rPr lang="fr-FR" sz="3200" dirty="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peuvent nécessiter des activités qui ne font pas explicitement partie de la mesure des résultats des programmes</a:t>
            </a:r>
            <a:r>
              <a:rPr lang="fr-FR" sz="3200" dirty="0"/>
              <a:t>.</a:t>
            </a:r>
            <a:r>
              <a:rPr lang="fr-FR" sz="3200" dirty="0">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 </a:t>
            </a:r>
          </a:p>
          <a:p>
            <a:pPr marL="0" indent="0">
              <a:lnSpc>
                <a:spcPct val="120000"/>
              </a:lnSpc>
              <a:spcBef>
                <a:spcPts val="0"/>
              </a:spcBef>
              <a:buClr>
                <a:srgbClr val="7030A0"/>
              </a:buClr>
              <a:buSzPts val="2800"/>
              <a:buNone/>
            </a:pPr>
            <a:endParaRPr lang="en-US" sz="3200" b="1" dirty="0">
              <a:extLst>
                <a:ext uri="http://customooxmlschemas.google.com/">
                  <go:slidesCustomData xmlns:lc="http://schemas.openxmlformats.org/drawingml/2006/lockedCanvas"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endParaRPr>
          </a:p>
          <a:p>
            <a:pPr marL="0" lvl="0" indent="0" algn="l" rtl="0">
              <a:lnSpc>
                <a:spcPct val="120000"/>
              </a:lnSpc>
              <a:spcBef>
                <a:spcPts val="0"/>
              </a:spcBef>
              <a:spcAft>
                <a:spcPts val="0"/>
              </a:spcAft>
              <a:buClr>
                <a:srgbClr val="7030A0"/>
              </a:buClr>
              <a:buSzPts val="2800"/>
              <a:buNone/>
            </a:pPr>
            <a:r>
              <a:rPr lang="fr-FR" sz="3200" b="1" i="1" dirty="0">
                <a:solidFill>
                  <a:srgbClr val="7030A0"/>
                </a:solidFill>
              </a:rPr>
              <a:t>Les travaux de recherche existants, en particulier lorsqu’ils sont le fait de chercheurs locaux, peuvent et doivent être utilisés pour orienter et contextualiser les interventions. </a:t>
            </a:r>
          </a:p>
          <a:p>
            <a:pPr marL="228600" lvl="0" indent="-50800" algn="l" rtl="0">
              <a:lnSpc>
                <a:spcPct val="120000"/>
              </a:lnSpc>
              <a:spcBef>
                <a:spcPts val="0"/>
              </a:spcBef>
              <a:spcAft>
                <a:spcPts val="0"/>
              </a:spcAft>
              <a:buClr>
                <a:schemeClr val="dk1"/>
              </a:buClr>
              <a:buSzPts val="2800"/>
              <a:buNone/>
            </a:pPr>
            <a:endParaRPr dirty="0"/>
          </a:p>
          <a:p>
            <a:pPr marL="228600" lvl="0" indent="-50800" algn="l" rtl="0">
              <a:lnSpc>
                <a:spcPct val="120000"/>
              </a:lnSpc>
              <a:spcBef>
                <a:spcPts val="0"/>
              </a:spcBef>
              <a:spcAft>
                <a:spcPts val="0"/>
              </a:spcAft>
              <a:buClr>
                <a:schemeClr val="dk1"/>
              </a:buClr>
              <a:buSzPts val="2800"/>
              <a:buNone/>
            </a:pPr>
            <a:endParaRPr dirty="0"/>
          </a:p>
        </p:txBody>
      </p:sp>
      <p:sp>
        <p:nvSpPr>
          <p:cNvPr id="207" name="Google Shape;207;p18"/>
          <p:cNvSpPr txBox="1"/>
          <p:nvPr>
            <p:custDataLst>
              <p:tags r:id="rId2"/>
            </p:custDataLst>
          </p:nvPr>
        </p:nvSpPr>
        <p:spPr>
          <a:xfrm>
            <a:off x="449495" y="348535"/>
            <a:ext cx="10515600" cy="85407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3000"/>
              <a:buFont typeface="Calibri"/>
              <a:buNone/>
            </a:pPr>
            <a:r>
              <a:rPr lang="fr-FR" sz="4800" b="1" i="0" u="none" strike="noStrike" cap="none">
                <a:solidFill>
                  <a:srgbClr val="267CB4"/>
                </a:solidFill>
                <a:latin typeface="Calibri"/>
                <a:ea typeface="Calibri"/>
                <a:cs typeface="Calibri"/>
                <a:sym typeface="Calibri"/>
              </a:rPr>
              <a:t>Apprentissage par la recherche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 name="TextBox 1">
            <a:extLst>
              <a:ext uri="{FF2B5EF4-FFF2-40B4-BE49-F238E27FC236}">
                <a16:creationId xmlns:a16="http://schemas.microsoft.com/office/drawing/2014/main" id="{BF6BA74B-3F9D-446B-88D3-C57A916B5831}"/>
              </a:ext>
            </a:extLst>
          </p:cNvPr>
          <p:cNvSpPr txBox="1"/>
          <p:nvPr>
            <p:custDataLst>
              <p:tags r:id="rId1"/>
            </p:custDataLst>
          </p:nvPr>
        </p:nvSpPr>
        <p:spPr>
          <a:xfrm>
            <a:off x="1094095" y="251895"/>
            <a:ext cx="10003809" cy="523220"/>
          </a:xfrm>
          <a:prstGeom prst="rect">
            <a:avLst/>
          </a:prstGeom>
          <a:noFill/>
        </p:spPr>
        <p:txBody>
          <a:bodyPr wrap="square">
            <a:spAutoFit/>
          </a:bodyPr>
          <a:lstStyle/>
          <a:p>
            <a:pPr algn="ctr">
              <a:buClrTx/>
              <a:buFontTx/>
              <a:buNone/>
            </a:pPr>
            <a:r>
              <a:rPr lang="fr-FR" sz="2800" b="1">
                <a:solidFill>
                  <a:srgbClr val="7030A0"/>
                </a:solidFill>
                <a:latin typeface="Calibri"/>
                <a:ea typeface="+mn-ea"/>
                <a:cs typeface="+mn-cs"/>
              </a:rPr>
              <a:t>Actions clés pour l’examen initial, le suivi et l’évaluation</a:t>
            </a:r>
          </a:p>
        </p:txBody>
      </p:sp>
      <p:pic>
        <p:nvPicPr>
          <p:cNvPr id="4" name="Picture 3" descr="Text&#10;&#10;Description automatically generated">
            <a:extLst>
              <a:ext uri="{FF2B5EF4-FFF2-40B4-BE49-F238E27FC236}">
                <a16:creationId xmlns:a16="http://schemas.microsoft.com/office/drawing/2014/main" id="{2ED4D188-24B8-47F2-ACBC-BB0F9B0F65CA}"/>
              </a:ext>
            </a:extLst>
          </p:cNvPr>
          <p:cNvPicPr>
            <a:picLocks noChangeAspect="1"/>
          </p:cNvPicPr>
          <p:nvPr>
            <p:custDataLst>
              <p:tags r:id="rId2"/>
            </p:custDataLst>
          </p:nvPr>
        </p:nvPicPr>
        <p:blipFill>
          <a:blip r:embed="rId5"/>
          <a:stretch>
            <a:fillRect/>
          </a:stretch>
        </p:blipFill>
        <p:spPr>
          <a:xfrm>
            <a:off x="3863787" y="802576"/>
            <a:ext cx="4182977" cy="60554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18</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5" name="Picture 4" descr="Graphical user interface, text, application, Word&#10;&#10;Description automatically generated">
            <a:extLst>
              <a:ext uri="{FF2B5EF4-FFF2-40B4-BE49-F238E27FC236}">
                <a16:creationId xmlns:a16="http://schemas.microsoft.com/office/drawing/2014/main" id="{6B88845F-3ED1-4120-9A5C-938157881DD5}"/>
              </a:ext>
            </a:extLst>
          </p:cNvPr>
          <p:cNvPicPr>
            <a:picLocks noChangeAspect="1"/>
          </p:cNvPicPr>
          <p:nvPr>
            <p:custDataLst>
              <p:tags r:id="rId2"/>
            </p:custDataLst>
          </p:nvPr>
        </p:nvPicPr>
        <p:blipFill>
          <a:blip r:embed="rId5"/>
          <a:stretch>
            <a:fillRect/>
          </a:stretch>
        </p:blipFill>
        <p:spPr>
          <a:xfrm>
            <a:off x="3390453" y="78985"/>
            <a:ext cx="4964830" cy="6700030"/>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16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859131"/>
            <a:ext cx="9457898" cy="1036231"/>
          </a:xfrm>
        </p:spPr>
        <p:txBody>
          <a:bodyPr>
            <a:normAutofit/>
          </a:bodyPr>
          <a:lstStyle/>
          <a:p>
            <a:pPr algn="l"/>
            <a:r>
              <a:rPr lang="fr-FR" sz="4800" b="1">
                <a:solidFill>
                  <a:srgbClr val="267CB4"/>
                </a:solidFill>
              </a:rPr>
              <a:t>Examen initial, suivi et évaluation</a:t>
            </a:r>
          </a:p>
          <a:p>
            <a:pPr algn="l"/>
            <a:endParaRPr lang="en-US" sz="4800" b="1" dirty="0">
              <a:solidFill>
                <a:srgbClr val="267CB4"/>
              </a:solidFill>
            </a:endParaRP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989922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A549814-2721-4B55-BE5A-87B2F8022C9C}"/>
              </a:ext>
            </a:extLst>
          </p:cNvPr>
          <p:cNvSpPr>
            <a:spLocks noGrp="1"/>
          </p:cNvSpPr>
          <p:nvPr>
            <p:ph type="title"/>
            <p:custDataLst>
              <p:tags r:id="rId1"/>
            </p:custDataLst>
          </p:nvPr>
        </p:nvSpPr>
        <p:spPr>
          <a:xfrm>
            <a:off x="167349" y="414823"/>
            <a:ext cx="10515600" cy="1039603"/>
          </a:xfrm>
        </p:spPr>
        <p:txBody>
          <a:bodyPr>
            <a:normAutofit/>
          </a:bodyPr>
          <a:lstStyle/>
          <a:p>
            <a:r>
              <a:rPr lang="fr-FR" sz="4800" b="1">
                <a:solidFill>
                  <a:srgbClr val="7030A0"/>
                </a:solidFill>
                <a:latin typeface="+mn-lt"/>
              </a:rPr>
              <a:t>Normes opérationnelles</a:t>
            </a:r>
          </a:p>
        </p:txBody>
      </p:sp>
      <p:sp>
        <p:nvSpPr>
          <p:cNvPr id="3" name="Text Placeholder 2">
            <a:extLst>
              <a:ext uri="{FF2B5EF4-FFF2-40B4-BE49-F238E27FC236}">
                <a16:creationId xmlns:a16="http://schemas.microsoft.com/office/drawing/2014/main" id="{9A0348E3-0593-4843-8A6C-2B919F593135}"/>
              </a:ext>
            </a:extLst>
          </p:cNvPr>
          <p:cNvSpPr>
            <a:spLocks noGrp="1"/>
          </p:cNvSpPr>
          <p:nvPr>
            <p:ph type="body" idx="1"/>
            <p:custDataLst>
              <p:tags r:id="rId2"/>
            </p:custDataLst>
          </p:nvPr>
        </p:nvSpPr>
        <p:spPr>
          <a:xfrm>
            <a:off x="838200" y="1825625"/>
            <a:ext cx="10119102" cy="4351338"/>
          </a:xfrm>
        </p:spPr>
        <p:txBody>
          <a:bodyPr/>
          <a:lstStyle/>
          <a:p>
            <a:endParaRPr lang="fr-FR" dirty="0"/>
          </a:p>
        </p:txBody>
      </p:sp>
      <p:pic>
        <p:nvPicPr>
          <p:cNvPr id="7" name="Content Placeholder 7" descr="Text&#10;&#10;Description automatically generated with medium confidence">
            <a:extLst>
              <a:ext uri="{FF2B5EF4-FFF2-40B4-BE49-F238E27FC236}">
                <a16:creationId xmlns:a16="http://schemas.microsoft.com/office/drawing/2014/main" id="{4AFBC270-AC1E-49A1-AC72-87DF1F12BA2D}"/>
              </a:ext>
            </a:extLst>
          </p:cNvPr>
          <p:cNvPicPr>
            <a:picLocks noGrp="1" noChangeAspect="1"/>
          </p:cNvPicPr>
          <p:nvPr>
            <p:ph idx="1"/>
            <p:custDataLst>
              <p:tags r:id="rId3"/>
            </p:custDataLst>
          </p:nvPr>
        </p:nvPicPr>
        <p:blipFill>
          <a:blip r:embed="rId7"/>
          <a:stretch>
            <a:fillRect/>
          </a:stretch>
        </p:blipFill>
        <p:spPr>
          <a:xfrm>
            <a:off x="234274" y="1700227"/>
            <a:ext cx="3575852" cy="4351338"/>
          </a:xfrm>
        </p:spPr>
      </p:pic>
      <p:pic>
        <p:nvPicPr>
          <p:cNvPr id="8" name="Picture 7" descr="Graphical user interface&#10;&#10;Description automatically generated with low confidence">
            <a:extLst>
              <a:ext uri="{FF2B5EF4-FFF2-40B4-BE49-F238E27FC236}">
                <a16:creationId xmlns:a16="http://schemas.microsoft.com/office/drawing/2014/main" id="{ADA9968B-C634-4E90-B2FF-8A791EE6E06D}"/>
              </a:ext>
            </a:extLst>
          </p:cNvPr>
          <p:cNvPicPr>
            <a:picLocks noChangeAspect="1"/>
          </p:cNvPicPr>
          <p:nvPr>
            <p:custDataLst>
              <p:tags r:id="rId4"/>
            </p:custDataLst>
          </p:nvPr>
        </p:nvPicPr>
        <p:blipFill>
          <a:blip r:embed="rId8"/>
          <a:stretch>
            <a:fillRect/>
          </a:stretch>
        </p:blipFill>
        <p:spPr>
          <a:xfrm>
            <a:off x="4084479" y="2895371"/>
            <a:ext cx="6598470" cy="1535061"/>
          </a:xfrm>
          <a:prstGeom prst="rect">
            <a:avLst/>
          </a:prstGeom>
        </p:spPr>
      </p:pic>
    </p:spTree>
    <p:extLst>
      <p:ext uri="{BB962C8B-B14F-4D97-AF65-F5344CB8AC3E}">
        <p14:creationId xmlns:p14="http://schemas.microsoft.com/office/powerpoint/2010/main" val="293407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custDataLst>
              <p:tags r:id="rId1"/>
            </p:custDataLst>
          </p:nvPr>
        </p:nvSpPr>
        <p:spPr>
          <a:xfrm>
            <a:off x="519701" y="293206"/>
            <a:ext cx="10679130" cy="161778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4400"/>
              <a:buFont typeface="Calibri"/>
              <a:buNone/>
            </a:pPr>
            <a:r>
              <a:rPr lang="fr-FR" sz="4800" b="1" dirty="0">
                <a:solidFill>
                  <a:srgbClr val="7030A0"/>
                </a:solidFill>
              </a:rPr>
              <a:t>Norme 16 :</a:t>
            </a:r>
            <a:br>
              <a:rPr lang="fr-FR" sz="4800" b="1" dirty="0">
                <a:solidFill>
                  <a:srgbClr val="7030A0"/>
                </a:solidFill>
              </a:rPr>
            </a:br>
            <a:r>
              <a:rPr lang="fr-FR" sz="4800" b="1" dirty="0">
                <a:solidFill>
                  <a:srgbClr val="7030A0"/>
                </a:solidFill>
              </a:rPr>
              <a:t>Examen initial, suivi et évaluation</a:t>
            </a:r>
          </a:p>
        </p:txBody>
      </p:sp>
      <p:sp>
        <p:nvSpPr>
          <p:cNvPr id="102" name="Google Shape;102;p3"/>
          <p:cNvSpPr txBox="1">
            <a:spLocks noGrp="1"/>
          </p:cNvSpPr>
          <p:nvPr>
            <p:ph type="body" idx="1"/>
            <p:custDataLst>
              <p:tags r:id="rId2"/>
            </p:custDataLst>
          </p:nvPr>
        </p:nvSpPr>
        <p:spPr>
          <a:xfrm>
            <a:off x="838200" y="2503719"/>
            <a:ext cx="10515600" cy="2921036"/>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800"/>
              <a:buNone/>
            </a:pPr>
            <a:r>
              <a:rPr lang="fr-FR" sz="4000" dirty="0"/>
              <a:t>Les informations recueillies conformément aux principes de confidentialité et de sécurité servent à améliorer la qualité des programmes VBG et assurent l’obligation de rendre des comptes aux femmes et aux filles.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custDataLst>
              <p:tags r:id="rId1"/>
            </p:custDataLst>
          </p:nvPr>
        </p:nvSpPr>
        <p:spPr>
          <a:xfrm>
            <a:off x="723174" y="1378379"/>
            <a:ext cx="11015169" cy="655601"/>
          </a:xfrm>
          <a:prstGeom prst="rect">
            <a:avLst/>
          </a:prstGeom>
          <a:noFill/>
          <a:ln>
            <a:noFill/>
          </a:ln>
        </p:spPr>
        <p:txBody>
          <a:bodyPr spcFirstLastPara="1" wrap="square" lIns="91425" tIns="45700" rIns="91425" bIns="45700" anchor="ctr" anchorCtr="0">
            <a:normAutofit fontScale="90000"/>
          </a:bodyPr>
          <a:lstStyle/>
          <a:p>
            <a:pPr>
              <a:buClr>
                <a:srgbClr val="7030A0"/>
              </a:buClr>
              <a:buSzPts val="4000"/>
            </a:pPr>
            <a:r>
              <a:rPr lang="fr-FR" sz="5300" b="1" dirty="0">
                <a:solidFill>
                  <a:srgbClr val="267CB4"/>
                </a:solidFill>
              </a:rPr>
              <a:t>La </a:t>
            </a:r>
            <a:r>
              <a:rPr lang="fr-FR" sz="5300" b="1" dirty="0" err="1">
                <a:solidFill>
                  <a:srgbClr val="267CB4"/>
                </a:solidFill>
              </a:rPr>
              <a:t>VBG</a:t>
            </a:r>
            <a:r>
              <a:rPr lang="fr-FR" sz="5300" b="1" dirty="0">
                <a:solidFill>
                  <a:srgbClr val="267CB4"/>
                </a:solidFill>
              </a:rPr>
              <a:t> est omniprésente</a:t>
            </a:r>
            <a:r>
              <a:rPr lang="fr-FR" sz="5300" dirty="0">
                <a:solidFill>
                  <a:srgbClr val="267CB4"/>
                </a:solidFill>
              </a:rPr>
              <a:t>.</a:t>
            </a:r>
            <a:br>
              <a:rPr lang="fr-FR" sz="5300" dirty="0">
                <a:solidFill>
                  <a:srgbClr val="002060"/>
                </a:solidFill>
              </a:rPr>
            </a:br>
            <a:r>
              <a:rPr lang="fr-FR" sz="3100" dirty="0"/>
              <a:t>Dans les situations d’urgence, attendre ou chercher des données démographiques sur la véritable ampleur de la VBG </a:t>
            </a:r>
            <a:r>
              <a:rPr lang="fr-FR" sz="3100" b="1" u="sng" dirty="0">
                <a:solidFill>
                  <a:srgbClr val="267CB4"/>
                </a:solidFill>
              </a:rPr>
              <a:t>n’est pas</a:t>
            </a:r>
            <a:r>
              <a:rPr lang="fr-FR" sz="3100" b="1" dirty="0">
                <a:solidFill>
                  <a:srgbClr val="267CB4"/>
                </a:solidFill>
              </a:rPr>
              <a:t> une activité prioritaire, </a:t>
            </a:r>
            <a:r>
              <a:rPr lang="fr-FR" sz="3100" dirty="0"/>
              <a:t>en raison des problèmes de confidentialité et de sécurité que soulève leur collecte.</a:t>
            </a:r>
            <a:br>
              <a:rPr lang="fr-FR" sz="4400" dirty="0"/>
            </a:br>
            <a:endParaRPr lang="fr-FR" sz="4400" dirty="0"/>
          </a:p>
        </p:txBody>
      </p:sp>
      <p:sp>
        <p:nvSpPr>
          <p:cNvPr id="109" name="Google Shape;109;p4"/>
          <p:cNvSpPr txBox="1">
            <a:spLocks noGrp="1"/>
          </p:cNvSpPr>
          <p:nvPr>
            <p:ph type="body" idx="1"/>
            <p:custDataLst>
              <p:tags r:id="rId2"/>
            </p:custDataLst>
          </p:nvPr>
        </p:nvSpPr>
        <p:spPr>
          <a:xfrm>
            <a:off x="755073" y="2235999"/>
            <a:ext cx="6085114" cy="4526293"/>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90000"/>
              </a:lnSpc>
              <a:spcBef>
                <a:spcPts val="0"/>
              </a:spcBef>
              <a:spcAft>
                <a:spcPts val="0"/>
              </a:spcAft>
              <a:buClr>
                <a:schemeClr val="dk1"/>
              </a:buClr>
              <a:buSzPts val="3000"/>
              <a:buNone/>
            </a:pPr>
            <a:endParaRPr sz="3000" dirty="0"/>
          </a:p>
          <a:p>
            <a:pPr marL="0" lvl="0" indent="0" algn="l" rtl="0">
              <a:lnSpc>
                <a:spcPct val="90000"/>
              </a:lnSpc>
              <a:spcBef>
                <a:spcPts val="1000"/>
              </a:spcBef>
              <a:spcAft>
                <a:spcPts val="0"/>
              </a:spcAft>
              <a:buClr>
                <a:schemeClr val="dk1"/>
              </a:buClr>
              <a:buSzPts val="3000"/>
              <a:buNone/>
            </a:pPr>
            <a:r>
              <a:rPr lang="fr-FR" b="1" dirty="0">
                <a:solidFill>
                  <a:srgbClr val="267CB4"/>
                </a:solidFill>
              </a:rPr>
              <a:t>Tous les membres du personnel humanitaire ont le devoir de considérer la </a:t>
            </a:r>
            <a:r>
              <a:rPr lang="fr-FR" b="1" dirty="0" err="1">
                <a:solidFill>
                  <a:srgbClr val="267CB4"/>
                </a:solidFill>
              </a:rPr>
              <a:t>VBG</a:t>
            </a:r>
            <a:r>
              <a:rPr lang="fr-FR" b="1" dirty="0">
                <a:solidFill>
                  <a:srgbClr val="267CB4"/>
                </a:solidFill>
              </a:rPr>
              <a:t> comme un état de fait et une menace pour les populations touchées, de traiter cette question comme un problème grave qui met la vie des personnes en danger et d’appliquer des mesures . . . indépendamment de la présence ou non de « preuves » concrètes. </a:t>
            </a:r>
          </a:p>
          <a:p>
            <a:pPr marL="0" lvl="0" indent="0" algn="r" rtl="0">
              <a:lnSpc>
                <a:spcPct val="90000"/>
              </a:lnSpc>
              <a:spcBef>
                <a:spcPts val="1000"/>
              </a:spcBef>
              <a:spcAft>
                <a:spcPts val="0"/>
              </a:spcAft>
              <a:buClr>
                <a:schemeClr val="dk1"/>
              </a:buClr>
              <a:buSzPts val="3000"/>
              <a:buNone/>
            </a:pPr>
            <a:r>
              <a:rPr lang="fr-FR" i="1" dirty="0"/>
              <a:t>Directives de l’</a:t>
            </a:r>
            <a:r>
              <a:rPr lang="fr-FR" i="1" dirty="0" err="1"/>
              <a:t>IASC</a:t>
            </a:r>
            <a:r>
              <a:rPr lang="fr-FR" i="1" dirty="0"/>
              <a:t> relatives à la </a:t>
            </a:r>
            <a:r>
              <a:rPr lang="fr-FR" i="1" dirty="0" err="1"/>
              <a:t>GBV</a:t>
            </a:r>
            <a:r>
              <a:rPr lang="fr-FR" i="1" dirty="0"/>
              <a:t> (2015), p. 2.</a:t>
            </a:r>
          </a:p>
        </p:txBody>
      </p:sp>
      <p:sp>
        <p:nvSpPr>
          <p:cNvPr id="2" name="TextBox 1">
            <a:extLst>
              <a:ext uri="{FF2B5EF4-FFF2-40B4-BE49-F238E27FC236}">
                <a16:creationId xmlns:a16="http://schemas.microsoft.com/office/drawing/2014/main" id="{8525C281-AA1D-415E-A2C4-ADD866133E84}"/>
              </a:ext>
            </a:extLst>
          </p:cNvPr>
          <p:cNvSpPr txBox="1"/>
          <p:nvPr>
            <p:custDataLst>
              <p:tags r:id="rId3"/>
            </p:custDataLst>
          </p:nvPr>
        </p:nvSpPr>
        <p:spPr>
          <a:xfrm>
            <a:off x="7149936" y="2872637"/>
            <a:ext cx="4286991" cy="3416320"/>
          </a:xfrm>
          <a:prstGeom prst="rect">
            <a:avLst/>
          </a:prstGeom>
          <a:noFill/>
        </p:spPr>
        <p:txBody>
          <a:bodyPr wrap="square" rtlCol="0">
            <a:spAutoFit/>
          </a:bodyPr>
          <a:lstStyle/>
          <a:p>
            <a:pPr lvl="0" algn="l" rtl="0">
              <a:lnSpc>
                <a:spcPct val="90000"/>
              </a:lnSpc>
              <a:spcBef>
                <a:spcPts val="1000"/>
              </a:spcBef>
              <a:spcAft>
                <a:spcPts val="0"/>
              </a:spcAft>
              <a:buClr>
                <a:schemeClr val="dk1"/>
              </a:buClr>
              <a:buSzPts val="2800"/>
            </a:pPr>
            <a:r>
              <a:rPr lang="fr-FR" sz="2400" b="1" dirty="0">
                <a:solidFill>
                  <a:srgbClr val="7030A0"/>
                </a:solidFill>
                <a:latin typeface="Calibri" panose="020F0502020204030204" pitchFamily="34" charset="0"/>
                <a:cs typeface="Calibri" panose="020F0502020204030204" pitchFamily="34" charset="0"/>
              </a:rPr>
              <a:t>REMARQUE : Le manque de données disponibles</a:t>
            </a:r>
            <a:r>
              <a:rPr lang="fr-FR" sz="2400" dirty="0">
                <a:solidFill>
                  <a:srgbClr val="7030A0"/>
                </a:solidFill>
                <a:latin typeface="Calibri" panose="020F0502020204030204" pitchFamily="34" charset="0"/>
                <a:cs typeface="Calibri" panose="020F0502020204030204" pitchFamily="34" charset="0"/>
              </a:rPr>
              <a:t> </a:t>
            </a:r>
            <a:r>
              <a:rPr lang="fr-FR" sz="2400" b="1" dirty="0">
                <a:solidFill>
                  <a:srgbClr val="7030A0"/>
                </a:solidFill>
                <a:latin typeface="Calibri" panose="020F0502020204030204" pitchFamily="34" charset="0"/>
                <a:cs typeface="Calibri" panose="020F0502020204030204" pitchFamily="34" charset="0"/>
              </a:rPr>
              <a:t>ne signifie pas que la VBG ne constitue pas un problème majeur</a:t>
            </a:r>
            <a:r>
              <a:rPr lang="fr-FR" sz="2400" dirty="0">
                <a:solidFill>
                  <a:srgbClr val="7030A0"/>
                </a:solidFill>
                <a:latin typeface="Calibri" panose="020F0502020204030204" pitchFamily="34" charset="0"/>
                <a:cs typeface="Calibri" panose="020F0502020204030204" pitchFamily="34" charset="0"/>
              </a:rPr>
              <a:t>. </a:t>
            </a:r>
            <a:r>
              <a:rPr lang="fr-FR" sz="2400" b="1" dirty="0">
                <a:solidFill>
                  <a:srgbClr val="7030A0"/>
                </a:solidFill>
                <a:latin typeface="Calibri" panose="020F0502020204030204" pitchFamily="34" charset="0"/>
                <a:cs typeface="Calibri" panose="020F0502020204030204" pitchFamily="34" charset="0"/>
              </a:rPr>
              <a:t>En revanche, l’absence de données quantitatives peut être considérée comme une indication des difficultés rencontrées par les survivantes pour accéder aux services.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title"/>
            <p:custDataLst>
              <p:tags r:id="rId1"/>
            </p:custDataLst>
          </p:nvPr>
        </p:nvSpPr>
        <p:spPr>
          <a:xfrm>
            <a:off x="560798" y="357856"/>
            <a:ext cx="10515600" cy="1055712"/>
          </a:xfrm>
          <a:prstGeom prst="rect">
            <a:avLst/>
          </a:prstGeom>
          <a:noFill/>
          <a:ln>
            <a:noFill/>
          </a:ln>
        </p:spPr>
        <p:txBody>
          <a:bodyPr spcFirstLastPara="1" wrap="square" lIns="91425" tIns="45700" rIns="91425" bIns="45700" anchor="ctr" anchorCtr="0">
            <a:normAutofit/>
          </a:bodyPr>
          <a:lstStyle/>
          <a:p>
            <a:pPr marL="0" lvl="0" indent="0" rtl="0">
              <a:lnSpc>
                <a:spcPct val="90000"/>
              </a:lnSpc>
              <a:spcBef>
                <a:spcPts val="0"/>
              </a:spcBef>
              <a:spcAft>
                <a:spcPts val="0"/>
              </a:spcAft>
              <a:buClr>
                <a:srgbClr val="7030A0"/>
              </a:buClr>
              <a:buSzPts val="3500"/>
              <a:buFont typeface="Calibri"/>
              <a:buNone/>
            </a:pPr>
            <a:r>
              <a:rPr lang="fr-FR" sz="4800" b="1" dirty="0">
                <a:solidFill>
                  <a:srgbClr val="267CB4"/>
                </a:solidFill>
              </a:rPr>
              <a:t>Ne pas nuire</a:t>
            </a:r>
          </a:p>
        </p:txBody>
      </p:sp>
      <p:sp>
        <p:nvSpPr>
          <p:cNvPr id="116" name="Google Shape;116;p5"/>
          <p:cNvSpPr txBox="1">
            <a:spLocks noGrp="1"/>
          </p:cNvSpPr>
          <p:nvPr>
            <p:ph type="body" idx="1"/>
            <p:custDataLst>
              <p:tags r:id="rId2"/>
            </p:custDataLst>
          </p:nvPr>
        </p:nvSpPr>
        <p:spPr>
          <a:xfrm>
            <a:off x="838200" y="1420838"/>
            <a:ext cx="10515600" cy="4756125"/>
          </a:xfrm>
          <a:prstGeom prst="rect">
            <a:avLst/>
          </a:prstGeom>
          <a:noFill/>
          <a:ln>
            <a:noFill/>
          </a:ln>
        </p:spPr>
        <p:txBody>
          <a:bodyPr spcFirstLastPara="1" wrap="square" lIns="91425" tIns="45700" rIns="91425" bIns="45700" anchor="t" anchorCtr="0">
            <a:normAutofit fontScale="92500"/>
          </a:bodyPr>
          <a:lstStyle/>
          <a:p>
            <a:pPr marL="0" lvl="0" indent="0" algn="l" rtl="0">
              <a:lnSpc>
                <a:spcPct val="90000"/>
              </a:lnSpc>
              <a:spcBef>
                <a:spcPts val="0"/>
              </a:spcBef>
              <a:spcAft>
                <a:spcPts val="0"/>
              </a:spcAft>
              <a:buClr>
                <a:schemeClr val="dk1"/>
              </a:buClr>
              <a:buSzPts val="2800"/>
              <a:buNone/>
            </a:pPr>
            <a:r>
              <a:rPr lang="fr-FR" sz="3200" dirty="0"/>
              <a:t>Dans les situations d’urgence, les institutions qui s’occupent des questions de VBG doivent </a:t>
            </a:r>
            <a:r>
              <a:rPr lang="fr-FR" sz="3200" b="1" dirty="0"/>
              <a:t>veiller</a:t>
            </a:r>
            <a:r>
              <a:rPr lang="fr-FR" sz="3200" dirty="0"/>
              <a:t> à ce que :</a:t>
            </a:r>
          </a:p>
          <a:p>
            <a:pPr marL="0" lvl="0" indent="0" algn="l" rtl="0">
              <a:lnSpc>
                <a:spcPct val="90000"/>
              </a:lnSpc>
              <a:spcBef>
                <a:spcPts val="0"/>
              </a:spcBef>
              <a:spcAft>
                <a:spcPts val="0"/>
              </a:spcAft>
              <a:buClr>
                <a:schemeClr val="dk1"/>
              </a:buClr>
              <a:buSzPts val="2800"/>
              <a:buNone/>
            </a:pPr>
            <a:endParaRPr lang="en-SG" sz="3200" b="1" dirty="0">
              <a:solidFill>
                <a:srgbClr val="00B0F0"/>
              </a:solidFill>
            </a:endParaRPr>
          </a:p>
          <a:p>
            <a:pPr lvl="0" indent="-457200" algn="l" rtl="0">
              <a:lnSpc>
                <a:spcPct val="90000"/>
              </a:lnSpc>
              <a:spcBef>
                <a:spcPts val="0"/>
              </a:spcBef>
              <a:spcAft>
                <a:spcPts val="0"/>
              </a:spcAft>
              <a:buClr>
                <a:schemeClr val="dk1"/>
              </a:buClr>
              <a:buSzPts val="2800"/>
              <a:buFontTx/>
              <a:buChar char="-"/>
            </a:pPr>
            <a:r>
              <a:rPr lang="fr-FR" sz="3200" b="1" dirty="0">
                <a:solidFill>
                  <a:srgbClr val="267CB4"/>
                </a:solidFill>
              </a:rPr>
              <a:t>des services soient disponibles </a:t>
            </a:r>
            <a:r>
              <a:rPr lang="fr-FR" sz="3200" b="1" u="sng" dirty="0">
                <a:solidFill>
                  <a:srgbClr val="267CB4"/>
                </a:solidFill>
              </a:rPr>
              <a:t>avant</a:t>
            </a:r>
            <a:r>
              <a:rPr lang="fr-FR" sz="3200" b="1" dirty="0">
                <a:solidFill>
                  <a:srgbClr val="267CB4"/>
                </a:solidFill>
              </a:rPr>
              <a:t> d’entreprendre la collecte d’informations centrées sur la VBG</a:t>
            </a:r>
            <a:r>
              <a:rPr lang="fr-FR" sz="3200" dirty="0"/>
              <a:t> ;</a:t>
            </a:r>
          </a:p>
          <a:p>
            <a:pPr marL="0" lvl="0" indent="0" algn="l" rtl="0">
              <a:lnSpc>
                <a:spcPct val="90000"/>
              </a:lnSpc>
              <a:spcBef>
                <a:spcPts val="0"/>
              </a:spcBef>
              <a:spcAft>
                <a:spcPts val="0"/>
              </a:spcAft>
              <a:buClr>
                <a:schemeClr val="dk1"/>
              </a:buClr>
              <a:buSzPts val="2800"/>
              <a:buNone/>
            </a:pPr>
            <a:endParaRPr lang="en-SG" sz="3200" dirty="0"/>
          </a:p>
          <a:p>
            <a:pPr lvl="0" indent="-457200" algn="l" rtl="0">
              <a:lnSpc>
                <a:spcPct val="90000"/>
              </a:lnSpc>
              <a:spcBef>
                <a:spcPts val="0"/>
              </a:spcBef>
              <a:spcAft>
                <a:spcPts val="0"/>
              </a:spcAft>
              <a:buClr>
                <a:schemeClr val="dk1"/>
              </a:buClr>
              <a:buSzPts val="2800"/>
              <a:buFontTx/>
              <a:buChar char="-"/>
            </a:pPr>
            <a:r>
              <a:rPr lang="fr-FR" sz="3200" dirty="0"/>
              <a:t>les personnes chargées de la collecte de données sur la VBG :</a:t>
            </a:r>
          </a:p>
          <a:p>
            <a:pPr lvl="1" indent="-457200">
              <a:spcBef>
                <a:spcPts val="0"/>
              </a:spcBef>
              <a:buSzPts val="2800"/>
              <a:buFontTx/>
              <a:buChar char="-"/>
            </a:pPr>
            <a:r>
              <a:rPr lang="fr-FR" sz="2800" b="1" dirty="0">
                <a:solidFill>
                  <a:srgbClr val="267CB4"/>
                </a:solidFill>
              </a:rPr>
              <a:t>aient reçu une formation à l’approche centrée sur les survivantes </a:t>
            </a:r>
            <a:r>
              <a:rPr lang="fr-FR" sz="2800" dirty="0"/>
              <a:t>(voir la Norme 1 : Principes directeurs de l’action contre la VBG) ;</a:t>
            </a:r>
          </a:p>
          <a:p>
            <a:pPr lvl="1" indent="-457200">
              <a:spcBef>
                <a:spcPts val="0"/>
              </a:spcBef>
              <a:buSzPts val="2800"/>
              <a:buFontTx/>
              <a:buChar char="-"/>
            </a:pPr>
            <a:r>
              <a:rPr lang="fr-FR" sz="2800" b="1" dirty="0">
                <a:solidFill>
                  <a:srgbClr val="267CB4"/>
                </a:solidFill>
              </a:rPr>
              <a:t>soient capables de conseiller les survivantes </a:t>
            </a:r>
            <a:r>
              <a:rPr lang="fr-FR" sz="2800" dirty="0"/>
              <a:t>quant aux services disponibles et </a:t>
            </a:r>
            <a:r>
              <a:rPr lang="fr-FR" sz="2800" b="1" dirty="0">
                <a:solidFill>
                  <a:srgbClr val="267CB4"/>
                </a:solidFill>
              </a:rPr>
              <a:t>de les orienter</a:t>
            </a:r>
            <a:r>
              <a:rPr lang="fr-FR" sz="2800" dirty="0"/>
              <a:t> (voir la norme 7 : Systèmes d’orientation).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6"/>
          <p:cNvSpPr txBox="1">
            <a:spLocks noGrp="1"/>
          </p:cNvSpPr>
          <p:nvPr>
            <p:ph type="title"/>
            <p:custDataLst>
              <p:tags r:id="rId1"/>
            </p:custDataLst>
          </p:nvPr>
        </p:nvSpPr>
        <p:spPr>
          <a:xfrm>
            <a:off x="314577" y="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000"/>
              <a:buFont typeface="Calibri"/>
              <a:buNone/>
            </a:pPr>
            <a:r>
              <a:rPr lang="fr-FR" sz="4000" b="1" dirty="0">
                <a:solidFill>
                  <a:srgbClr val="267CB4"/>
                </a:solidFill>
              </a:rPr>
              <a:t>Méthodes de collecte de données et d’informations sur la </a:t>
            </a:r>
            <a:r>
              <a:rPr lang="fr-FR" sz="4000" b="1" dirty="0" err="1">
                <a:solidFill>
                  <a:srgbClr val="267CB4"/>
                </a:solidFill>
              </a:rPr>
              <a:t>VBG</a:t>
            </a:r>
            <a:endParaRPr lang="fr-FR" sz="4000" b="1" dirty="0">
              <a:solidFill>
                <a:srgbClr val="267CB4"/>
              </a:solidFill>
            </a:endParaRPr>
          </a:p>
        </p:txBody>
      </p:sp>
      <p:sp>
        <p:nvSpPr>
          <p:cNvPr id="123" name="Google Shape;123;p6"/>
          <p:cNvSpPr txBox="1">
            <a:spLocks noGrp="1"/>
          </p:cNvSpPr>
          <p:nvPr>
            <p:ph type="body" idx="1"/>
            <p:custDataLst>
              <p:tags r:id="rId2"/>
            </p:custDataLst>
          </p:nvPr>
        </p:nvSpPr>
        <p:spPr>
          <a:xfrm>
            <a:off x="848832" y="1289157"/>
            <a:ext cx="10515600" cy="468578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600"/>
              <a:buChar char="•"/>
            </a:pPr>
            <a:r>
              <a:rPr lang="fr-FR" sz="2600" b="1" dirty="0">
                <a:solidFill>
                  <a:srgbClr val="267CB4"/>
                </a:solidFill>
              </a:rPr>
              <a:t>Quantitatives</a:t>
            </a:r>
            <a:r>
              <a:rPr lang="fr-FR" sz="2600" dirty="0"/>
              <a:t> = Enquêtes, questionnaires et statistiques.</a:t>
            </a:r>
          </a:p>
          <a:p>
            <a:pPr marL="228600" lvl="0" indent="-228600" algn="l" rtl="0">
              <a:lnSpc>
                <a:spcPct val="90000"/>
              </a:lnSpc>
              <a:spcBef>
                <a:spcPts val="1000"/>
              </a:spcBef>
              <a:spcAft>
                <a:spcPts val="0"/>
              </a:spcAft>
              <a:buClr>
                <a:schemeClr val="dk1"/>
              </a:buClr>
              <a:buSzPts val="2600"/>
              <a:buChar char="•"/>
            </a:pPr>
            <a:r>
              <a:rPr lang="fr-FR" sz="2600" b="1" dirty="0">
                <a:solidFill>
                  <a:srgbClr val="267CB4"/>
                </a:solidFill>
              </a:rPr>
              <a:t>Qualitatives</a:t>
            </a:r>
            <a:r>
              <a:rPr lang="fr-FR" sz="2600" dirty="0"/>
              <a:t> = Entretiens, discussions de groupes et audits sur la sécurité ou observations.</a:t>
            </a:r>
          </a:p>
          <a:p>
            <a:pPr marL="228600" lvl="0" indent="-228600" algn="l" rtl="0">
              <a:lnSpc>
                <a:spcPct val="90000"/>
              </a:lnSpc>
              <a:spcBef>
                <a:spcPts val="1000"/>
              </a:spcBef>
              <a:spcAft>
                <a:spcPts val="0"/>
              </a:spcAft>
              <a:buClr>
                <a:schemeClr val="dk1"/>
              </a:buClr>
              <a:buSzPts val="2600"/>
              <a:buChar char="•"/>
            </a:pPr>
            <a:r>
              <a:rPr lang="fr-FR" sz="2600" u="sng" dirty="0">
                <a:solidFill>
                  <a:srgbClr val="267CB4"/>
                </a:solidFill>
              </a:rPr>
              <a:t>Les méthodes qualitatives peuvent permettre d’obtenir des informations contextuelles sur</a:t>
            </a:r>
            <a:r>
              <a:rPr lang="fr-FR" sz="2600" dirty="0"/>
              <a:t> :</a:t>
            </a:r>
          </a:p>
          <a:p>
            <a:pPr marL="685800" lvl="1" indent="-228600">
              <a:spcBef>
                <a:spcPts val="1000"/>
              </a:spcBef>
              <a:buSzPts val="2600"/>
            </a:pPr>
            <a:r>
              <a:rPr lang="fr-FR" sz="2200" dirty="0"/>
              <a:t>les risques qui menacent les femmes et les filles,</a:t>
            </a:r>
          </a:p>
          <a:p>
            <a:pPr marL="685800" lvl="1" indent="-228600">
              <a:spcBef>
                <a:spcPts val="1000"/>
              </a:spcBef>
              <a:buSzPts val="2600"/>
            </a:pPr>
            <a:r>
              <a:rPr lang="fr-FR" sz="2200" dirty="0"/>
              <a:t>l’existence de différents types de </a:t>
            </a:r>
            <a:r>
              <a:rPr lang="fr-FR" sz="2200" dirty="0" err="1"/>
              <a:t>VBG</a:t>
            </a:r>
            <a:r>
              <a:rPr lang="fr-FR" sz="2200" dirty="0"/>
              <a:t>,</a:t>
            </a:r>
          </a:p>
          <a:p>
            <a:pPr marL="685800" lvl="1" indent="-228600">
              <a:spcBef>
                <a:spcPts val="1000"/>
              </a:spcBef>
              <a:buSzPts val="2600"/>
            </a:pPr>
            <a:r>
              <a:rPr lang="fr-FR" sz="2200" dirty="0"/>
              <a:t>les conséquences préjudiciables pour les survivantes,</a:t>
            </a:r>
          </a:p>
          <a:p>
            <a:pPr marL="685800" lvl="1" indent="-228600">
              <a:spcBef>
                <a:spcPts val="1000"/>
              </a:spcBef>
              <a:buSzPts val="2600"/>
            </a:pPr>
            <a:r>
              <a:rPr lang="fr-FR" sz="2200" dirty="0"/>
              <a:t>les obstacles à l’accès aux services ou les mesures d’aide à cet égard,</a:t>
            </a:r>
          </a:p>
          <a:p>
            <a:pPr marL="685800" lvl="1" indent="-228600">
              <a:spcBef>
                <a:spcPts val="1000"/>
              </a:spcBef>
              <a:buSzPts val="2600"/>
            </a:pPr>
            <a:r>
              <a:rPr lang="fr-FR" sz="2200" dirty="0"/>
              <a:t>l’évolution des normes sociales et de genre.</a:t>
            </a:r>
          </a:p>
          <a:p>
            <a:pPr marL="0" lvl="0" indent="0" algn="l" rtl="0">
              <a:lnSpc>
                <a:spcPct val="90000"/>
              </a:lnSpc>
              <a:spcBef>
                <a:spcPts val="1000"/>
              </a:spcBef>
              <a:spcAft>
                <a:spcPts val="0"/>
              </a:spcAft>
              <a:buClr>
                <a:srgbClr val="7030A0"/>
              </a:buClr>
              <a:buSzPts val="2600"/>
              <a:buNone/>
            </a:pPr>
            <a:r>
              <a:rPr lang="fr-FR" sz="2600" b="1" dirty="0">
                <a:solidFill>
                  <a:srgbClr val="7030A0"/>
                </a:solidFill>
                <a:sym typeface="Wingdings" panose="05000000000000000000" pitchFamily="2" charset="2"/>
              </a:rPr>
              <a:t></a:t>
            </a:r>
            <a:r>
              <a:rPr lang="fr-FR" sz="2600" b="1" dirty="0">
                <a:solidFill>
                  <a:srgbClr val="7030A0"/>
                </a:solidFill>
              </a:rPr>
              <a:t> Lorsque les informations sont recueillies en suivant une approche communautaire participative, les effets et les résultats des interventions humanitaires s’en trouvent améliorés.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a:spLocks noGrp="1"/>
          </p:cNvSpPr>
          <p:nvPr>
            <p:ph type="title"/>
            <p:custDataLst>
              <p:tags r:id="rId1"/>
            </p:custDataLst>
          </p:nvPr>
        </p:nvSpPr>
        <p:spPr>
          <a:xfrm>
            <a:off x="396411" y="212864"/>
            <a:ext cx="11437626" cy="105571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3500"/>
              <a:buFont typeface="Calibri"/>
              <a:buNone/>
            </a:pPr>
            <a:r>
              <a:rPr lang="fr-FR" sz="3600" b="1" dirty="0">
                <a:solidFill>
                  <a:srgbClr val="267CB4"/>
                </a:solidFill>
              </a:rPr>
              <a:t>Collecte de données sur la </a:t>
            </a:r>
            <a:r>
              <a:rPr lang="fr-FR" sz="3600" b="1" dirty="0" err="1">
                <a:solidFill>
                  <a:srgbClr val="267CB4"/>
                </a:solidFill>
              </a:rPr>
              <a:t>VBG</a:t>
            </a:r>
            <a:r>
              <a:rPr lang="fr-FR" sz="3600" b="1" dirty="0">
                <a:solidFill>
                  <a:srgbClr val="267CB4"/>
                </a:solidFill>
              </a:rPr>
              <a:t> dans les situations humanitaires : </a:t>
            </a:r>
            <a:br>
              <a:rPr lang="fr-FR" sz="3600" b="1" dirty="0">
                <a:solidFill>
                  <a:srgbClr val="267CB4"/>
                </a:solidFill>
              </a:rPr>
            </a:br>
            <a:r>
              <a:rPr lang="fr-FR" sz="3600" b="1" i="1" dirty="0">
                <a:solidFill>
                  <a:srgbClr val="267CB4"/>
                </a:solidFill>
              </a:rPr>
              <a:t>Problèmes et risques (1)</a:t>
            </a:r>
          </a:p>
        </p:txBody>
      </p:sp>
      <p:sp>
        <p:nvSpPr>
          <p:cNvPr id="130" name="Google Shape;130;p7"/>
          <p:cNvSpPr txBox="1">
            <a:spLocks noGrp="1"/>
          </p:cNvSpPr>
          <p:nvPr>
            <p:ph type="body" idx="1"/>
            <p:custDataLst>
              <p:tags r:id="rId2"/>
            </p:custDataLst>
          </p:nvPr>
        </p:nvSpPr>
        <p:spPr>
          <a:xfrm>
            <a:off x="838200" y="1448974"/>
            <a:ext cx="10515600" cy="5237576"/>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fr-FR" b="1" dirty="0"/>
              <a:t>Risque de porter préjudice </a:t>
            </a:r>
            <a:r>
              <a:rPr lang="fr-FR" dirty="0"/>
              <a:t>aux bénéficiaires, notamment en entraînant des risques pour la sécurité des survivantes et des autres femmes et filles ; </a:t>
            </a:r>
          </a:p>
          <a:p>
            <a:pPr marL="228600" lvl="0" indent="-228600" algn="l" rtl="0">
              <a:lnSpc>
                <a:spcPct val="90000"/>
              </a:lnSpc>
              <a:spcBef>
                <a:spcPts val="1000"/>
              </a:spcBef>
              <a:spcAft>
                <a:spcPts val="0"/>
              </a:spcAft>
              <a:buClr>
                <a:schemeClr val="dk1"/>
              </a:buClr>
              <a:buSzPts val="2800"/>
              <a:buChar char="•"/>
            </a:pPr>
            <a:r>
              <a:rPr lang="fr-FR" b="1" dirty="0"/>
              <a:t>Pénurie de personnel féminin qualifié pour enquêter et collecter</a:t>
            </a:r>
            <a:r>
              <a:rPr lang="fr-FR" dirty="0"/>
              <a:t> des données ; </a:t>
            </a:r>
          </a:p>
          <a:p>
            <a:pPr marL="228600" lvl="0" indent="-228600" algn="l" rtl="0">
              <a:lnSpc>
                <a:spcPct val="90000"/>
              </a:lnSpc>
              <a:spcBef>
                <a:spcPts val="1000"/>
              </a:spcBef>
              <a:spcAft>
                <a:spcPts val="0"/>
              </a:spcAft>
              <a:buClr>
                <a:schemeClr val="dk1"/>
              </a:buClr>
              <a:buSzPts val="2800"/>
              <a:buChar char="•"/>
            </a:pPr>
            <a:r>
              <a:rPr lang="fr-FR" b="1" dirty="0"/>
              <a:t>Stigmatisation</a:t>
            </a:r>
            <a:r>
              <a:rPr lang="fr-FR" dirty="0"/>
              <a:t> des survivantes qui signalent des cas de </a:t>
            </a:r>
            <a:r>
              <a:rPr lang="fr-FR" dirty="0" err="1"/>
              <a:t>VBG</a:t>
            </a:r>
            <a:r>
              <a:rPr lang="fr-FR" dirty="0"/>
              <a:t> ; </a:t>
            </a:r>
          </a:p>
          <a:p>
            <a:pPr marL="228600" lvl="0" indent="-228600" algn="l" rtl="0">
              <a:lnSpc>
                <a:spcPct val="90000"/>
              </a:lnSpc>
              <a:spcBef>
                <a:spcPts val="1000"/>
              </a:spcBef>
              <a:spcAft>
                <a:spcPts val="0"/>
              </a:spcAft>
              <a:buClr>
                <a:schemeClr val="dk1"/>
              </a:buClr>
              <a:buSzPts val="2800"/>
              <a:buChar char="•"/>
            </a:pPr>
            <a:r>
              <a:rPr lang="fr-FR" b="1" dirty="0"/>
              <a:t>Insécurité</a:t>
            </a:r>
            <a:r>
              <a:rPr lang="fr-FR" dirty="0"/>
              <a:t>, dont le</a:t>
            </a:r>
            <a:r>
              <a:rPr lang="fr-FR" b="1" dirty="0"/>
              <a:t> risque de représailles par les auteurs des faits </a:t>
            </a:r>
            <a:r>
              <a:rPr lang="fr-FR" dirty="0"/>
              <a:t>et/ou la communauté ;</a:t>
            </a:r>
          </a:p>
          <a:p>
            <a:pPr marL="228600" lvl="0" indent="-228600" algn="l" rtl="0">
              <a:lnSpc>
                <a:spcPct val="90000"/>
              </a:lnSpc>
              <a:spcBef>
                <a:spcPts val="1000"/>
              </a:spcBef>
              <a:spcAft>
                <a:spcPts val="0"/>
              </a:spcAft>
              <a:buClr>
                <a:schemeClr val="dk1"/>
              </a:buClr>
              <a:buSzPts val="2800"/>
              <a:buChar char="•"/>
            </a:pPr>
            <a:r>
              <a:rPr lang="fr-FR" b="1" dirty="0"/>
              <a:t>Impunité</a:t>
            </a:r>
            <a:r>
              <a:rPr lang="fr-FR" dirty="0"/>
              <a:t> des auteurs de violences ;</a:t>
            </a:r>
          </a:p>
          <a:p>
            <a:pPr marL="228600" lvl="0" indent="-228600" algn="l" rtl="0">
              <a:lnSpc>
                <a:spcPct val="90000"/>
              </a:lnSpc>
              <a:spcBef>
                <a:spcPts val="1000"/>
              </a:spcBef>
              <a:spcAft>
                <a:spcPts val="0"/>
              </a:spcAft>
              <a:buClr>
                <a:schemeClr val="dk1"/>
              </a:buClr>
              <a:buSzPts val="2800"/>
              <a:buChar char="•"/>
            </a:pPr>
            <a:r>
              <a:rPr lang="fr-FR" b="1" dirty="0"/>
              <a:t>Absence d’outils et de </a:t>
            </a:r>
            <a:r>
              <a:rPr lang="fr-FR" dirty="0"/>
              <a:t>méthodes</a:t>
            </a:r>
            <a:r>
              <a:rPr lang="fr-FR" b="1" dirty="0"/>
              <a:t> harmonisés pour la collecte</a:t>
            </a:r>
            <a:r>
              <a:rPr lang="fr-FR" dirty="0"/>
              <a:t> de données sur la </a:t>
            </a:r>
            <a:r>
              <a:rPr lang="fr-FR" dirty="0" err="1"/>
              <a:t>VBG</a:t>
            </a:r>
            <a:r>
              <a:rPr lang="fr-FR" dirty="0"/>
              <a:t> ;</a:t>
            </a:r>
          </a:p>
          <a:p>
            <a:pPr marL="228600" lvl="0" indent="-228600" algn="l" rtl="0">
              <a:lnSpc>
                <a:spcPct val="90000"/>
              </a:lnSpc>
              <a:spcBef>
                <a:spcPts val="1000"/>
              </a:spcBef>
              <a:spcAft>
                <a:spcPts val="0"/>
              </a:spcAft>
              <a:buClr>
                <a:schemeClr val="dk1"/>
              </a:buClr>
              <a:buSzPts val="2800"/>
              <a:buChar char="•"/>
            </a:pPr>
            <a:r>
              <a:rPr lang="fr-FR" b="1" dirty="0"/>
              <a:t>Absence</a:t>
            </a:r>
            <a:r>
              <a:rPr lang="fr-FR" dirty="0"/>
              <a:t> d’</a:t>
            </a:r>
            <a:r>
              <a:rPr lang="fr-FR" b="1" dirty="0"/>
              <a:t>infrastructures de services.</a:t>
            </a:r>
            <a:endParaRPr lang="fr-FR" dirty="0"/>
          </a:p>
          <a:p>
            <a:pPr marL="0" lvl="0" indent="0" algn="l" rtl="0">
              <a:lnSpc>
                <a:spcPct val="90000"/>
              </a:lnSpc>
              <a:spcBef>
                <a:spcPts val="1000"/>
              </a:spcBef>
              <a:spcAft>
                <a:spcPts val="0"/>
              </a:spcAft>
              <a:buClr>
                <a:schemeClr val="dk1"/>
              </a:buClr>
              <a:buSzPts val="2800"/>
              <a:buNone/>
            </a:pPr>
            <a:endParaRPr dirty="0"/>
          </a:p>
          <a:p>
            <a:pPr marL="228600" lvl="0" indent="-5080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8"/>
          <p:cNvSpPr txBox="1">
            <a:spLocks noGrp="1"/>
          </p:cNvSpPr>
          <p:nvPr>
            <p:ph type="title"/>
            <p:custDataLst>
              <p:tags r:id="rId1"/>
            </p:custDataLst>
          </p:nvPr>
        </p:nvSpPr>
        <p:spPr>
          <a:xfrm>
            <a:off x="437508" y="252585"/>
            <a:ext cx="11417794" cy="105571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3500"/>
              <a:buFont typeface="Calibri"/>
              <a:buNone/>
            </a:pPr>
            <a:r>
              <a:rPr lang="fr-FR" sz="3500" b="1" dirty="0">
                <a:solidFill>
                  <a:srgbClr val="267CB4"/>
                </a:solidFill>
              </a:rPr>
              <a:t>Collecte de données sur la </a:t>
            </a:r>
            <a:r>
              <a:rPr lang="fr-FR" sz="3500" b="1" dirty="0" err="1">
                <a:solidFill>
                  <a:srgbClr val="267CB4"/>
                </a:solidFill>
              </a:rPr>
              <a:t>VBG</a:t>
            </a:r>
            <a:r>
              <a:rPr lang="fr-FR" sz="3500" b="1" dirty="0">
                <a:solidFill>
                  <a:srgbClr val="267CB4"/>
                </a:solidFill>
              </a:rPr>
              <a:t> dans les situations humanitaires : </a:t>
            </a:r>
            <a:br>
              <a:rPr lang="fr-FR" sz="3500" b="1" dirty="0">
                <a:solidFill>
                  <a:srgbClr val="267CB4"/>
                </a:solidFill>
              </a:rPr>
            </a:br>
            <a:r>
              <a:rPr lang="fr-FR" sz="3500" b="1" i="1" dirty="0">
                <a:solidFill>
                  <a:srgbClr val="267CB4"/>
                </a:solidFill>
              </a:rPr>
              <a:t>Problèmes et risques (2)</a:t>
            </a:r>
          </a:p>
        </p:txBody>
      </p:sp>
      <p:sp>
        <p:nvSpPr>
          <p:cNvPr id="137" name="Google Shape;137;p8"/>
          <p:cNvSpPr txBox="1">
            <a:spLocks noGrp="1"/>
          </p:cNvSpPr>
          <p:nvPr>
            <p:ph type="body" idx="1"/>
            <p:custDataLst>
              <p:tags r:id="rId2"/>
            </p:custDataLst>
          </p:nvPr>
        </p:nvSpPr>
        <p:spPr>
          <a:xfrm>
            <a:off x="838200" y="1533379"/>
            <a:ext cx="10515600" cy="5072036"/>
          </a:xfrm>
          <a:prstGeom prst="rect">
            <a:avLst/>
          </a:prstGeom>
          <a:noFill/>
          <a:ln>
            <a:noFill/>
          </a:ln>
        </p:spPr>
        <p:txBody>
          <a:bodyPr spcFirstLastPara="1" wrap="square" lIns="91425" tIns="45700" rIns="91425" bIns="45700" anchor="t" anchorCtr="0">
            <a:normAutofit/>
          </a:bodyPr>
          <a:lstStyle/>
          <a:p>
            <a:pPr marL="228600" lvl="0" indent="-228600" algn="l" rtl="0">
              <a:lnSpc>
                <a:spcPct val="70000"/>
              </a:lnSpc>
              <a:spcBef>
                <a:spcPts val="0"/>
              </a:spcBef>
              <a:spcAft>
                <a:spcPts val="0"/>
              </a:spcAft>
              <a:buClr>
                <a:schemeClr val="dk1"/>
              </a:buClr>
              <a:buSzPts val="2775"/>
              <a:buChar char="•"/>
            </a:pPr>
            <a:r>
              <a:rPr lang="fr-FR" sz="2775" dirty="0"/>
              <a:t>Absence ou </a:t>
            </a:r>
            <a:r>
              <a:rPr lang="fr-FR" sz="2775" b="1" dirty="0"/>
              <a:t>faiblesse des dispositifs de protection des données </a:t>
            </a:r>
            <a:r>
              <a:rPr lang="fr-FR" sz="2775" dirty="0"/>
              <a:t>permettant de garantir la sécurité, la confidentialité et l’anonymat des informations relatives aux incidents de violence ;</a:t>
            </a:r>
          </a:p>
          <a:p>
            <a:pPr marL="228600" lvl="0" indent="-228600" algn="l" rtl="0">
              <a:lnSpc>
                <a:spcPct val="70000"/>
              </a:lnSpc>
              <a:spcBef>
                <a:spcPts val="1000"/>
              </a:spcBef>
              <a:spcAft>
                <a:spcPts val="0"/>
              </a:spcAft>
              <a:buClr>
                <a:schemeClr val="dk1"/>
              </a:buClr>
              <a:buSzPts val="2775"/>
              <a:buChar char="•"/>
            </a:pPr>
            <a:r>
              <a:rPr lang="fr-FR" sz="2775"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Absence de </a:t>
            </a:r>
            <a:r>
              <a:rPr lang="fr-FR" sz="2775" b="1"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services de gestion de cas efficaces et de qualité</a:t>
            </a:r>
            <a:r>
              <a:rPr lang="fr-FR" sz="2775" dirty="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 pour les survivantes de VBG ;</a:t>
            </a:r>
          </a:p>
          <a:p>
            <a:pPr marL="228600" lvl="0" indent="-228600" algn="l" rtl="0">
              <a:lnSpc>
                <a:spcPct val="70000"/>
              </a:lnSpc>
              <a:spcBef>
                <a:spcPts val="1000"/>
              </a:spcBef>
              <a:spcAft>
                <a:spcPts val="0"/>
              </a:spcAft>
              <a:buClr>
                <a:schemeClr val="dk1"/>
              </a:buClr>
              <a:buSzPts val="2775"/>
              <a:buChar char="•"/>
            </a:pPr>
            <a:r>
              <a:rPr lang="fr-FR" sz="2775" dirty="0"/>
              <a:t>Restrictions à la </a:t>
            </a:r>
            <a:r>
              <a:rPr lang="fr-FR" sz="2775" b="1" dirty="0"/>
              <a:t>mobilité</a:t>
            </a:r>
            <a:r>
              <a:rPr lang="fr-FR" sz="2775" dirty="0"/>
              <a:t> de segments généralement marginalisés de la population féminine (femmes âgées, adolescentes ou femmes et filles handicapées, par exemple) ;</a:t>
            </a:r>
          </a:p>
          <a:p>
            <a:pPr marL="228600" lvl="0" indent="-228600" algn="l" rtl="0">
              <a:lnSpc>
                <a:spcPct val="70000"/>
              </a:lnSpc>
              <a:spcBef>
                <a:spcPts val="1000"/>
              </a:spcBef>
              <a:spcAft>
                <a:spcPts val="0"/>
              </a:spcAft>
              <a:buClr>
                <a:schemeClr val="dk1"/>
              </a:buClr>
              <a:buSzPts val="2775"/>
              <a:buChar char="•"/>
            </a:pPr>
            <a:r>
              <a:rPr lang="fr-FR" sz="2775" b="1" dirty="0"/>
              <a:t>Accès humanitaire insuffisant </a:t>
            </a:r>
            <a:r>
              <a:rPr lang="fr-FR" sz="2775" dirty="0"/>
              <a:t>à la population touchée, tout spécialement aux femmes et aux filles ; </a:t>
            </a:r>
          </a:p>
          <a:p>
            <a:pPr marL="228600" lvl="0" indent="-228600" algn="l" rtl="0">
              <a:lnSpc>
                <a:spcPct val="70000"/>
              </a:lnSpc>
              <a:spcBef>
                <a:spcPts val="1000"/>
              </a:spcBef>
              <a:spcAft>
                <a:spcPts val="0"/>
              </a:spcAft>
              <a:buClr>
                <a:schemeClr val="dk1"/>
              </a:buClr>
              <a:buSzPts val="2775"/>
              <a:buChar char="•"/>
            </a:pPr>
            <a:r>
              <a:rPr lang="fr-FR" sz="2775" b="1" dirty="0"/>
              <a:t>Manque de temps </a:t>
            </a:r>
            <a:r>
              <a:rPr lang="fr-FR" sz="2775" dirty="0"/>
              <a:t>pour établir un climat de confiance et nouer des liens avec les populations touchées ;</a:t>
            </a:r>
          </a:p>
          <a:p>
            <a:pPr marL="228600" lvl="0" indent="-228600" algn="l" rtl="0">
              <a:lnSpc>
                <a:spcPct val="70000"/>
              </a:lnSpc>
              <a:spcBef>
                <a:spcPts val="1000"/>
              </a:spcBef>
              <a:spcAft>
                <a:spcPts val="0"/>
              </a:spcAft>
              <a:buClr>
                <a:schemeClr val="dk1"/>
              </a:buClr>
              <a:buSzPts val="2775"/>
              <a:buChar char="•"/>
            </a:pPr>
            <a:r>
              <a:rPr lang="fr-FR" sz="2775" dirty="0"/>
              <a:t>Difficulté de créer des cadres appropriés pour les entretiens, garantissant un minimum </a:t>
            </a:r>
            <a:r>
              <a:rPr lang="fr-FR" sz="2775" b="1" dirty="0"/>
              <a:t>d’intimité</a:t>
            </a:r>
            <a:r>
              <a:rPr lang="fr-FR" sz="2775" dirty="0"/>
              <a:t>.</a:t>
            </a:r>
          </a:p>
          <a:p>
            <a:pPr marL="0" lvl="0" indent="0" algn="l" rtl="0">
              <a:lnSpc>
                <a:spcPct val="70000"/>
              </a:lnSpc>
              <a:spcBef>
                <a:spcPts val="1000"/>
              </a:spcBef>
              <a:spcAft>
                <a:spcPts val="0"/>
              </a:spcAft>
              <a:buClr>
                <a:schemeClr val="dk1"/>
              </a:buClr>
              <a:buSzPts val="2590"/>
              <a:buNone/>
            </a:pPr>
            <a:endParaRPr sz="259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685</TotalTime>
  <Words>3140</Words>
  <Application>Microsoft Office PowerPoint</Application>
  <PresentationFormat>Szélesvásznú</PresentationFormat>
  <Paragraphs>190</Paragraphs>
  <Slides>19</Slides>
  <Notes>19</Notes>
  <HiddenSlides>0</HiddenSlides>
  <MMClips>0</MMClips>
  <ScaleCrop>false</ScaleCrop>
  <HeadingPairs>
    <vt:vector size="6" baseType="variant">
      <vt:variant>
        <vt:lpstr>Használt betűtípusok</vt:lpstr>
      </vt:variant>
      <vt:variant>
        <vt:i4>2</vt:i4>
      </vt:variant>
      <vt:variant>
        <vt:lpstr>Téma</vt:lpstr>
      </vt:variant>
      <vt:variant>
        <vt:i4>1</vt:i4>
      </vt:variant>
      <vt:variant>
        <vt:lpstr>Diacímek</vt:lpstr>
      </vt:variant>
      <vt:variant>
        <vt:i4>19</vt:i4>
      </vt:variant>
    </vt:vector>
  </HeadingPairs>
  <TitlesOfParts>
    <vt:vector size="22" baseType="lpstr">
      <vt:lpstr>Arial</vt:lpstr>
      <vt:lpstr>Calibri</vt:lpstr>
      <vt:lpstr>Office Theme</vt:lpstr>
      <vt:lpstr>  Normes minimales interorganisations pour la programmation d’actions de lutte contre la violence basée sur le genre dans les situations d’urgence   </vt:lpstr>
      <vt:lpstr>Norme 16 :</vt:lpstr>
      <vt:lpstr>Normes opérationnelles</vt:lpstr>
      <vt:lpstr>Norme 16 : Examen initial, suivi et évaluation</vt:lpstr>
      <vt:lpstr>La VBG est omniprésente. Dans les situations d’urgence, attendre ou chercher des données démographiques sur la véritable ampleur de la VBG n’est pas une activité prioritaire, en raison des problèmes de confidentialité et de sécurité que soulève leur collecte. </vt:lpstr>
      <vt:lpstr>Ne pas nuire</vt:lpstr>
      <vt:lpstr>Méthodes de collecte de données et d’informations sur la VBG</vt:lpstr>
      <vt:lpstr>Collecte de données sur la VBG dans les situations humanitaires :  Problèmes et risques (1)</vt:lpstr>
      <vt:lpstr>Collecte de données sur la VBG dans les situations humanitaires :  Problèmes et risques (2)</vt:lpstr>
      <vt:lpstr>Suivi et évaluation du programme</vt:lpstr>
      <vt:lpstr>PowerPoint-bemutató</vt:lpstr>
      <vt:lpstr>L’examen initial en matière de VBG sert à diverses fins :</vt:lpstr>
      <vt:lpstr>Responsabilité dans l’action : principes participatifs</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16:</dc:title>
  <dc:creator>Inbal Sansani</dc:creator>
  <cp:lastModifiedBy>VN00LW01</cp:lastModifiedBy>
  <cp:revision>31</cp:revision>
  <dcterms:created xsi:type="dcterms:W3CDTF">2020-05-05T03:10:12Z</dcterms:created>
  <dcterms:modified xsi:type="dcterms:W3CDTF">2021-12-14T07:37:43Z</dcterms:modified>
</cp:coreProperties>
</file>