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1" r:id="rId2"/>
  </p:sldMasterIdLst>
  <p:notesMasterIdLst>
    <p:notesMasterId r:id="rId19"/>
  </p:notesMasterIdLst>
  <p:sldIdLst>
    <p:sldId id="361" r:id="rId3"/>
    <p:sldId id="288" r:id="rId4"/>
    <p:sldId id="262" r:id="rId5"/>
    <p:sldId id="263" r:id="rId6"/>
    <p:sldId id="338" r:id="rId7"/>
    <p:sldId id="348" r:id="rId8"/>
    <p:sldId id="347" r:id="rId9"/>
    <p:sldId id="339" r:id="rId10"/>
    <p:sldId id="343" r:id="rId11"/>
    <p:sldId id="349" r:id="rId12"/>
    <p:sldId id="350" r:id="rId13"/>
    <p:sldId id="359" r:id="rId14"/>
    <p:sldId id="360" r:id="rId15"/>
    <p:sldId id="358" r:id="rId16"/>
    <p:sldId id="333" r:id="rId17"/>
    <p:sldId id="33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CB4"/>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5" autoAdjust="0"/>
    <p:restoredTop sz="79201" autoAdjust="0"/>
  </p:normalViewPr>
  <p:slideViewPr>
    <p:cSldViewPr snapToGrid="0" snapToObjects="1">
      <p:cViewPr varScale="1">
        <p:scale>
          <a:sx n="90" d="100"/>
          <a:sy n="90" d="100"/>
        </p:scale>
        <p:origin x="54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4D79F5-6A48-644D-9D4C-04B51EE067E8}" type="datetimeFigureOut">
              <a:rPr lang="en-US" smtClean="0"/>
              <a:t>12/14/2021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F16881-453C-574A-B206-FF4726648DA2}"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6090">
              <a:defRPr/>
            </a:pPr>
            <a:r>
              <a:rPr lang="fr-FR" b="0" dirty="0">
                <a:solidFill>
                  <a:srgbClr val="FF0000"/>
                </a:solidFill>
                <a:highlight>
                  <a:srgbClr val="FFFF00"/>
                </a:highlight>
              </a:rPr>
              <a:t>L’élaboration des </a:t>
            </a:r>
            <a:r>
              <a:rPr lang="fr-FR" b="0" dirty="0">
                <a:solidFill>
                  <a:srgbClr val="FF0000"/>
                </a:solidFill>
              </a:rPr>
              <a:t>Normes minimales est le fruit d’un processus hautement consultatif mené sur une période de 18 mois </a:t>
            </a:r>
            <a:r>
              <a:rPr lang="fr-FR" b="0" dirty="0">
                <a:solidFill>
                  <a:srgbClr val="FF0000"/>
                </a:solidFill>
                <a:highlight>
                  <a:srgbClr val="FFFF00"/>
                </a:highlight>
              </a:rPr>
              <a:t>avec une équipe spéciale dirigée par le Fonds des Nations Unies pour la population (UNFPA), le Fonds des Nations </a:t>
            </a:r>
          </a:p>
          <a:p>
            <a:pPr defTabSz="466090">
              <a:defRPr/>
            </a:pPr>
            <a:r>
              <a:rPr lang="fr-FR" b="0" dirty="0">
                <a:solidFill>
                  <a:srgbClr val="FF0000"/>
                </a:solidFill>
                <a:highlight>
                  <a:srgbClr val="FFFF00"/>
                </a:highlight>
              </a:rPr>
              <a:t>Unies pour  l’enfance </a:t>
            </a:r>
            <a:r>
              <a:rPr lang="fr-FR" b="0" dirty="0">
                <a:solidFill>
                  <a:srgbClr val="FF0000"/>
                </a:solidFill>
              </a:rPr>
              <a:t>(UNICEF) et le Comité international de secours (IRC). </a:t>
            </a:r>
          </a:p>
          <a:p>
            <a:pPr defTabSz="466090">
              <a:defRPr/>
            </a:pPr>
            <a:endParaRPr lang="en-US" b="0" dirty="0">
              <a:solidFill>
                <a:srgbClr val="FF0000"/>
              </a:solidFill>
            </a:endParaRPr>
          </a:p>
          <a:p>
            <a:pPr defTabSz="466090">
              <a:defRPr/>
            </a:pPr>
            <a:r>
              <a:rPr lang="fr-FR" b="0" dirty="0">
                <a:solidFill>
                  <a:srgbClr val="FF0000"/>
                </a:solidFill>
              </a:rPr>
              <a:t>En tant que membre de l’équipe spéciale, le HCR a guidé le processus dès le début. </a:t>
            </a:r>
          </a:p>
          <a:p>
            <a:pPr defTabSz="466090">
              <a:defRPr/>
            </a:pPr>
            <a:endParaRPr lang="en-US" b="0" dirty="0">
              <a:solidFill>
                <a:srgbClr val="FF0000"/>
              </a:solidFill>
            </a:endParaRPr>
          </a:p>
          <a:p>
            <a:pPr defTabSz="466090">
              <a:defRPr/>
            </a:pPr>
            <a:r>
              <a:rPr lang="fr-FR" b="0" dirty="0">
                <a:solidFill>
                  <a:srgbClr val="FF0000"/>
                </a:solidFill>
              </a:rPr>
              <a:t>Au total, 24 consultations de terrain ont été conduites (dont 10 dans le cadre du diagnostic). </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a:t>
            </a:r>
          </a:p>
          <a:p>
            <a:endParaRPr lang="en-SG" dirty="0"/>
          </a:p>
          <a:p>
            <a:r>
              <a:rPr lang="fr-FR" dirty="0"/>
              <a:t>• </a:t>
            </a:r>
            <a:r>
              <a:rPr lang="fr-FR" b="1" dirty="0">
                <a:highlight>
                  <a:srgbClr val="FFFF00"/>
                </a:highlight>
              </a:rPr>
              <a:t>Prise en charge </a:t>
            </a:r>
            <a:r>
              <a:rPr lang="fr-FR" b="1" dirty="0"/>
              <a:t>médicale et soins de santé </a:t>
            </a:r>
            <a:r>
              <a:rPr lang="fr-FR" dirty="0"/>
              <a:t>pour traiter les </a:t>
            </a:r>
            <a:r>
              <a:rPr lang="fr-FR" b="1" dirty="0"/>
              <a:t>effets immédiats et à long terme de la VBG sur la santé physique et mentale</a:t>
            </a:r>
            <a:r>
              <a:rPr lang="fr-FR" dirty="0"/>
              <a:t>.</a:t>
            </a:r>
          </a:p>
          <a:p>
            <a:endParaRPr lang="en-SG" b="1" dirty="0"/>
          </a:p>
          <a:p>
            <a:r>
              <a:rPr lang="fr-FR" dirty="0"/>
              <a:t>• </a:t>
            </a:r>
            <a:r>
              <a:rPr lang="fr-FR" b="1" dirty="0"/>
              <a:t>Soins et soutien psychosociaux </a:t>
            </a:r>
            <a:r>
              <a:rPr lang="fr-FR" dirty="0"/>
              <a:t>pour </a:t>
            </a:r>
            <a:r>
              <a:rPr lang="fr-FR" b="1" dirty="0"/>
              <a:t>aider à la guérison et au rétablissement à la suite de </a:t>
            </a:r>
            <a:r>
              <a:rPr lang="fr-FR" b="1" dirty="0">
                <a:highlight>
                  <a:srgbClr val="FFFF00"/>
                </a:highlight>
              </a:rPr>
              <a:t>répercussions émotionnelles, psychologiques et sociales</a:t>
            </a:r>
            <a:r>
              <a:rPr lang="fr-FR" dirty="0"/>
              <a:t>, notamment les soins d’urgence, le soutien émotionnel et pratique à plus long terme, la </a:t>
            </a:r>
            <a:r>
              <a:rPr lang="fr-FR" dirty="0">
                <a:highlight>
                  <a:srgbClr val="FFFF00"/>
                </a:highlight>
              </a:rPr>
              <a:t>sensibilisation</a:t>
            </a:r>
            <a:r>
              <a:rPr lang="fr-FR" dirty="0"/>
              <a:t>, </a:t>
            </a:r>
            <a:r>
              <a:rPr lang="fr-FR" dirty="0">
                <a:highlight>
                  <a:srgbClr val="FFFF00"/>
                </a:highlight>
              </a:rPr>
              <a:t>les activités de plaidoyer</a:t>
            </a:r>
            <a:r>
              <a:rPr lang="fr-FR" dirty="0"/>
              <a:t>, etc.</a:t>
            </a:r>
          </a:p>
          <a:p>
            <a:endParaRPr lang="en-SG" dirty="0"/>
          </a:p>
          <a:p>
            <a:r>
              <a:rPr lang="fr-FR" dirty="0"/>
              <a:t>• </a:t>
            </a:r>
            <a:r>
              <a:rPr lang="fr-FR" b="1" dirty="0">
                <a:highlight>
                  <a:srgbClr val="FFFF00"/>
                </a:highlight>
              </a:rPr>
              <a:t>Possibilités en matière de </a:t>
            </a:r>
            <a:r>
              <a:rPr lang="fr-FR" b="1" dirty="0"/>
              <a:t>sécurité et de protection </a:t>
            </a:r>
            <a:r>
              <a:rPr lang="fr-FR" dirty="0"/>
              <a:t>pour les survivantes et </a:t>
            </a:r>
            <a:r>
              <a:rPr lang="fr-FR" dirty="0">
                <a:highlight>
                  <a:srgbClr val="FFFF00"/>
                </a:highlight>
              </a:rPr>
              <a:t>leur famille </a:t>
            </a:r>
            <a:r>
              <a:rPr lang="fr-FR" dirty="0"/>
              <a:t>qui </a:t>
            </a:r>
            <a:r>
              <a:rPr lang="fr-FR" b="1" dirty="0"/>
              <a:t>risquent d’être victimes d’autres actes de violence et qui souhaitent être </a:t>
            </a:r>
            <a:r>
              <a:rPr lang="fr-FR" b="1" dirty="0">
                <a:highlight>
                  <a:srgbClr val="FFFF00"/>
                </a:highlight>
              </a:rPr>
              <a:t>protégées</a:t>
            </a:r>
            <a:r>
              <a:rPr lang="fr-FR" b="1" dirty="0"/>
              <a:t> au moyen d’abris sûrs, d’une </a:t>
            </a:r>
            <a:r>
              <a:rPr lang="fr-FR" b="1" dirty="0">
                <a:highlight>
                  <a:srgbClr val="FFFF00"/>
                </a:highlight>
              </a:rPr>
              <a:t>protection</a:t>
            </a:r>
            <a:r>
              <a:rPr lang="fr-FR" b="1" dirty="0"/>
              <a:t> policière ou communautaire et d’un </a:t>
            </a:r>
            <a:r>
              <a:rPr lang="fr-FR" b="1" dirty="0">
                <a:highlight>
                  <a:srgbClr val="FFFF00"/>
                </a:highlight>
              </a:rPr>
              <a:t>changement d’adresse</a:t>
            </a:r>
            <a:r>
              <a:rPr lang="fr-FR" dirty="0">
                <a:highlight>
                  <a:srgbClr val="FFFF00"/>
                </a:highlight>
              </a:rPr>
              <a:t>.</a:t>
            </a:r>
            <a:r>
              <a:rPr lang="fr-FR" b="1" dirty="0">
                <a:highlight>
                  <a:srgbClr val="FFFF00"/>
                </a:highlight>
              </a:rPr>
              <a:t> </a:t>
            </a:r>
          </a:p>
          <a:p>
            <a:endParaRPr lang="en-SG" b="1" dirty="0"/>
          </a:p>
          <a:p>
            <a:r>
              <a:rPr lang="fr-FR" b="1" dirty="0"/>
              <a:t>• Services juridiques </a:t>
            </a:r>
            <a:r>
              <a:rPr lang="fr-FR" dirty="0"/>
              <a:t>(formels et informels) et </a:t>
            </a:r>
            <a:r>
              <a:rPr lang="fr-FR" dirty="0">
                <a:highlight>
                  <a:srgbClr val="FFFF00"/>
                </a:highlight>
              </a:rPr>
              <a:t>judiciaires</a:t>
            </a:r>
            <a:r>
              <a:rPr lang="fr-FR" dirty="0"/>
              <a:t> qui peuvent </a:t>
            </a:r>
            <a:r>
              <a:rPr lang="fr-FR" b="1" dirty="0"/>
              <a:t>promouvoir ou aider les survivantes à revendiquer leurs droits et </a:t>
            </a:r>
            <a:r>
              <a:rPr lang="fr-FR" b="1" dirty="0">
                <a:highlight>
                  <a:srgbClr val="FFFF00"/>
                </a:highlight>
              </a:rPr>
              <a:t>une</a:t>
            </a:r>
            <a:r>
              <a:rPr lang="fr-FR" b="1" dirty="0"/>
              <a:t> protection juridique</a:t>
            </a:r>
            <a:r>
              <a:rPr lang="fr-FR" dirty="0"/>
              <a:t>, </a:t>
            </a:r>
            <a:r>
              <a:rPr lang="fr-FR" dirty="0">
                <a:highlight>
                  <a:srgbClr val="FFFF00"/>
                </a:highlight>
              </a:rPr>
              <a:t>notamment les services d’assistance juridique</a:t>
            </a:r>
            <a:r>
              <a:rPr lang="fr-FR" dirty="0"/>
              <a:t>.</a:t>
            </a:r>
          </a:p>
          <a:p>
            <a:endParaRPr lang="en-SG" dirty="0"/>
          </a:p>
          <a:p>
            <a:r>
              <a:rPr lang="fr-FR" dirty="0"/>
              <a:t>• </a:t>
            </a:r>
            <a:r>
              <a:rPr lang="fr-FR" b="1" dirty="0"/>
              <a:t>Éducation, assistance économique et possibilités </a:t>
            </a:r>
            <a:r>
              <a:rPr lang="fr-FR" b="1" dirty="0">
                <a:highlight>
                  <a:srgbClr val="FFFF00"/>
                </a:highlight>
              </a:rPr>
              <a:t>en matière </a:t>
            </a:r>
            <a:r>
              <a:rPr lang="fr-FR" b="1" dirty="0"/>
              <a:t>de moyens de subsistance </a:t>
            </a:r>
            <a:r>
              <a:rPr lang="fr-FR" dirty="0"/>
              <a:t>pour aider les survivantes et </a:t>
            </a:r>
            <a:r>
              <a:rPr lang="fr-FR" dirty="0">
                <a:highlight>
                  <a:srgbClr val="FFFF00"/>
                </a:highlight>
              </a:rPr>
              <a:t>leur famille </a:t>
            </a:r>
            <a:r>
              <a:rPr lang="fr-FR" dirty="0"/>
              <a:t>à vivre de manière indépendante,</a:t>
            </a:r>
            <a:r>
              <a:rPr lang="fr-FR" baseline="0" dirty="0"/>
              <a:t> </a:t>
            </a:r>
            <a:r>
              <a:rPr lang="fr-FR" dirty="0"/>
              <a:t>en sécurité et dans la dignité, et notamment à bénéficier des programmes existants </a:t>
            </a:r>
            <a:r>
              <a:rPr lang="fr-FR" dirty="0">
                <a:highlight>
                  <a:srgbClr val="FFFF00"/>
                </a:highlight>
              </a:rPr>
              <a:t>permettant l’accès à l’éducation et aux moyens de subsistance</a:t>
            </a:r>
            <a:r>
              <a:rPr lang="fr-FR" dirty="0"/>
              <a:t>, ainsi que d’</a:t>
            </a:r>
            <a:r>
              <a:rPr lang="fr-FR" b="1" dirty="0"/>
              <a:t>interventions économiques ciblées qui peuvent atténuer les risques de VBG et favoriser le rétablissement et l’autonomisation</a:t>
            </a:r>
            <a:r>
              <a:rPr lang="fr-FR" dirty="0"/>
              <a:t>.</a:t>
            </a:r>
          </a:p>
          <a:p>
            <a:endParaRPr lang="en-SG" dirty="0"/>
          </a:p>
          <a:p>
            <a:r>
              <a:rPr lang="fr-FR" dirty="0"/>
              <a:t>• Autres services de protection, notamment des solutions durables pour les populations déplacées : </a:t>
            </a:r>
            <a:r>
              <a:rPr lang="fr-FR" dirty="0">
                <a:highlight>
                  <a:srgbClr val="FFFF00"/>
                </a:highlight>
              </a:rPr>
              <a:t>cela implique </a:t>
            </a:r>
            <a:r>
              <a:rPr lang="fr-FR" b="1" dirty="0"/>
              <a:t>des services de documentation et le droit de bénéficier de certains services </a:t>
            </a:r>
            <a:r>
              <a:rPr lang="fr-FR" dirty="0"/>
              <a:t>(par exemple, carte de rationnement distincte), ainsi que la </a:t>
            </a:r>
            <a:r>
              <a:rPr lang="fr-FR" b="1" dirty="0"/>
              <a:t>planification de solutions durables, notamment la réinstallation, </a:t>
            </a:r>
            <a:r>
              <a:rPr lang="fr-FR" b="1" dirty="0">
                <a:highlight>
                  <a:srgbClr val="FFFF00"/>
                </a:highlight>
              </a:rPr>
              <a:t>l’intégration au sein de la communauté locale </a:t>
            </a:r>
            <a:r>
              <a:rPr lang="fr-FR" b="1" dirty="0"/>
              <a:t>et le rapatriement volontaire. </a:t>
            </a:r>
            <a:r>
              <a:rPr lang="fr-FR" b="0" dirty="0">
                <a:highlight>
                  <a:srgbClr val="FFFF00"/>
                </a:highlight>
              </a:rPr>
              <a:t>Tout cela peut </a:t>
            </a:r>
            <a:r>
              <a:rPr lang="fr-FR" dirty="0"/>
              <a:t>grandement contribuer à la sécurité des survivantes.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 Bien que le signalement obligatoire vise souvent à protéger les survivantes (en particulier les enfants), le fait de suivre les procédures de signalement obligatoire peut, dans certaines situations, être contraire aux Principes directeurs de l’action contre la VBG, notamment la sécurité, la confidentialité et le respect du droit de la survivante </a:t>
            </a:r>
            <a:r>
              <a:rPr lang="fr-FR" dirty="0">
                <a:highlight>
                  <a:srgbClr val="FFFF00"/>
                </a:highlight>
              </a:rPr>
              <a:t>de garder le contrôle sur </a:t>
            </a:r>
            <a:r>
              <a:rPr lang="fr-FR" dirty="0"/>
              <a:t>sa situation. </a:t>
            </a:r>
            <a:r>
              <a:rPr lang="fr-FR" b="1" i="0" u="none" dirty="0"/>
              <a:t>Il peut également donner lieu à des actions contraires à l’intérêt supérieur de la survivante. </a:t>
            </a:r>
          </a:p>
          <a:p>
            <a:endParaRPr lang="en-US" dirty="0"/>
          </a:p>
          <a:p>
            <a:pPr marL="0" marR="0" lvl="0" indent="0" algn="l" defTabSz="914400" rtl="0" eaLnBrk="1" fontAlgn="auto" latinLnBrk="0" hangingPunct="1">
              <a:lnSpc>
                <a:spcPct val="100000"/>
              </a:lnSpc>
              <a:spcBef>
                <a:spcPts val="0"/>
              </a:spcBef>
              <a:spcAft>
                <a:spcPts val="0"/>
              </a:spcAft>
              <a:buClrTx/>
              <a:buSzTx/>
              <a:buFontTx/>
              <a:buNone/>
              <a:defRPr/>
            </a:pPr>
            <a:r>
              <a:rPr lang="fr-FR" sz="1200" dirty="0"/>
              <a:t>Les organisations doivent bien comprendre le </a:t>
            </a:r>
            <a:r>
              <a:rPr lang="fr-FR" sz="1200" b="1" dirty="0"/>
              <a:t>protocole </a:t>
            </a:r>
            <a:r>
              <a:rPr lang="fr-FR" sz="1200" b="1" dirty="0" err="1"/>
              <a:t>interorganisations</a:t>
            </a:r>
            <a:r>
              <a:rPr lang="fr-FR" sz="1200" b="1" dirty="0"/>
              <a:t> et </a:t>
            </a:r>
            <a:r>
              <a:rPr lang="fr-FR" sz="1200" b="1" dirty="0">
                <a:highlight>
                  <a:srgbClr val="FFFF00"/>
                </a:highlight>
              </a:rPr>
              <a:t>indiquer</a:t>
            </a:r>
            <a:r>
              <a:rPr lang="fr-FR" sz="1200" b="1" dirty="0"/>
              <a:t> à la survivante quelles informations seront partagées, avec qui</a:t>
            </a:r>
            <a:r>
              <a:rPr lang="fr-FR" sz="1200" dirty="0"/>
              <a:t>, et à quoi elle peut s’attendre du fait de sa participation.</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a:t>
            </a:r>
          </a:p>
          <a:p>
            <a:endParaRPr lang="en-US" dirty="0"/>
          </a:p>
          <a:p>
            <a:pPr marL="0" marR="0" lvl="0" indent="0" algn="l" defTabSz="914400" rtl="0" eaLnBrk="1" fontAlgn="auto" latinLnBrk="0" hangingPunct="1">
              <a:lnSpc>
                <a:spcPct val="100000"/>
              </a:lnSpc>
              <a:spcBef>
                <a:spcPts val="0"/>
              </a:spcBef>
              <a:spcAft>
                <a:spcPts val="0"/>
              </a:spcAft>
              <a:buClrTx/>
              <a:buSzTx/>
              <a:buFontTx/>
              <a:buNone/>
              <a:defRPr/>
            </a:pPr>
            <a:r>
              <a:rPr lang="fr-FR" sz="1200" dirty="0"/>
              <a:t>Les intervenants/travailleurs sociaux </a:t>
            </a:r>
            <a:r>
              <a:rPr lang="fr-FR" sz="1200" dirty="0">
                <a:highlight>
                  <a:srgbClr val="FFFF00"/>
                </a:highlight>
              </a:rPr>
              <a:t>œuvrant dans le cadre </a:t>
            </a:r>
            <a:r>
              <a:rPr lang="fr-FR" sz="1200" dirty="0"/>
              <a:t>de la lutte contre la VBG et de la protection de l’enfance doivent tous appliquer le </a:t>
            </a:r>
            <a:r>
              <a:rPr lang="fr-FR" b="0" i="1" dirty="0">
                <a:highlight>
                  <a:srgbClr val="FFFF00"/>
                </a:highlight>
              </a:rPr>
              <a:t>Guide destiné aux prestataires de services de santé et de services psychosociaux sur la prise en charge des enfants ayant subi des violences sexuelles en situations de crise humanitaire,</a:t>
            </a:r>
            <a:r>
              <a:rPr lang="fr-FR" b="1" dirty="0">
                <a:highlight>
                  <a:srgbClr val="FFFF00"/>
                </a:highlight>
              </a:rPr>
              <a:t> </a:t>
            </a:r>
            <a:r>
              <a:rPr lang="fr-FR" sz="1200" dirty="0"/>
              <a:t>et investir dans des formations conjointes </a:t>
            </a:r>
            <a:r>
              <a:rPr lang="fr-FR" sz="1200" dirty="0">
                <a:highlight>
                  <a:srgbClr val="FFFF00"/>
                </a:highlight>
              </a:rPr>
              <a:t>ainsi que dans un système d’encadrement et une supervision continue</a:t>
            </a:r>
            <a:r>
              <a:rPr lang="fr-FR" sz="1200" dirty="0"/>
              <a:t> pour améliorer la qualité du soutien à la </a:t>
            </a:r>
            <a:r>
              <a:rPr lang="fr-FR" sz="1200" dirty="0">
                <a:highlight>
                  <a:srgbClr val="FFFF00"/>
                </a:highlight>
              </a:rPr>
              <a:t>prise en charge des cas d’enfants </a:t>
            </a:r>
            <a:r>
              <a:rPr lang="fr-FR" sz="1200" dirty="0"/>
              <a:t>survivants. </a:t>
            </a:r>
          </a:p>
          <a:p>
            <a:endParaRPr lang="en-US" dirty="0"/>
          </a:p>
          <a:p>
            <a:r>
              <a:rPr lang="fr-FR" sz="1200" dirty="0"/>
              <a:t>Lorsque les services d’intervention </a:t>
            </a:r>
            <a:r>
              <a:rPr lang="fr-FR" sz="1200" dirty="0">
                <a:highlight>
                  <a:srgbClr val="FFFF00"/>
                </a:highlight>
              </a:rPr>
              <a:t>du secteur de la protection de l’enfance et de celui de la lutte contre la VBG </a:t>
            </a:r>
            <a:r>
              <a:rPr lang="fr-FR" sz="1200" dirty="0"/>
              <a:t>sont équipés pour répondre aux besoins des enfants survivants de violences sexuelles, les filles et les garçons, enfants et adolescents, bénéficient d’un accès </a:t>
            </a:r>
            <a:r>
              <a:rPr lang="fr-FR" sz="1200" dirty="0">
                <a:highlight>
                  <a:srgbClr val="FFFF00"/>
                </a:highlight>
              </a:rPr>
              <a:t>élargi</a:t>
            </a:r>
            <a:r>
              <a:rPr lang="fr-FR" sz="1200" dirty="0"/>
              <a:t> à des services de soutien à </a:t>
            </a:r>
            <a:r>
              <a:rPr lang="fr-FR" sz="1200" dirty="0">
                <a:highlight>
                  <a:srgbClr val="FFFF00"/>
                </a:highlight>
              </a:rPr>
              <a:t>la prise en charge des cas </a:t>
            </a:r>
            <a:r>
              <a:rPr lang="fr-FR" sz="1200" dirty="0"/>
              <a:t>qui tiennent compte de l’âge et du genre.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fr-FR" dirty="0"/>
              <a:t>À souligner : </a:t>
            </a:r>
            <a:r>
              <a:rPr lang="fr-FR" sz="1200" dirty="0"/>
              <a:t>Les intervenants/travailleurs sociaux </a:t>
            </a:r>
            <a:r>
              <a:rPr lang="fr-FR" sz="1200" dirty="0">
                <a:highlight>
                  <a:srgbClr val="FFFF00"/>
                </a:highlight>
              </a:rPr>
              <a:t>œuvrant dans le cadre </a:t>
            </a:r>
            <a:r>
              <a:rPr lang="fr-FR" sz="1200" dirty="0"/>
              <a:t>de la lutte contre la VBG et de la protection de l’enfance doivent tous appliquer le </a:t>
            </a:r>
            <a:r>
              <a:rPr lang="fr-FR" b="0" i="1" dirty="0">
                <a:highlight>
                  <a:srgbClr val="FFFF00"/>
                </a:highlight>
              </a:rPr>
              <a:t>Guide destiné aux prestataires de services de santé et de services psychosociaux sur la prise en charge des enfants ayant subi des violences sexuelles en situations de crise humanitaire,</a:t>
            </a:r>
            <a:r>
              <a:rPr lang="fr-FR" b="1" dirty="0">
                <a:highlight>
                  <a:srgbClr val="FFFF00"/>
                </a:highlight>
              </a:rPr>
              <a:t> </a:t>
            </a:r>
            <a:r>
              <a:rPr lang="fr-FR" sz="1200" dirty="0"/>
              <a:t>et investir dans des formations conjointes </a:t>
            </a:r>
            <a:r>
              <a:rPr lang="fr-FR" sz="1200" dirty="0">
                <a:highlight>
                  <a:srgbClr val="FFFF00"/>
                </a:highlight>
              </a:rPr>
              <a:t>ainsi que dans un système d’encadrement et une supervision continue</a:t>
            </a:r>
            <a:r>
              <a:rPr lang="fr-FR" sz="1200" dirty="0"/>
              <a:t> pour améliorer la qualité du soutien à la </a:t>
            </a:r>
            <a:r>
              <a:rPr lang="fr-FR" sz="1200" dirty="0">
                <a:highlight>
                  <a:srgbClr val="FFFF00"/>
                </a:highlight>
              </a:rPr>
              <a:t>prise en charge des cas d’enfants </a:t>
            </a:r>
            <a:r>
              <a:rPr lang="fr-FR" sz="1200" dirty="0"/>
              <a:t>survivants. </a:t>
            </a:r>
          </a:p>
          <a:p>
            <a:endParaRPr lang="en-US" dirty="0"/>
          </a:p>
          <a:p>
            <a:r>
              <a:rPr lang="fr-FR" sz="1200" dirty="0"/>
              <a:t>Lorsque les services d’intervention </a:t>
            </a:r>
            <a:r>
              <a:rPr lang="fr-FR" sz="1200" dirty="0">
                <a:highlight>
                  <a:srgbClr val="FFFF00"/>
                </a:highlight>
              </a:rPr>
              <a:t>du secteur de la protection de l’enfance </a:t>
            </a:r>
            <a:r>
              <a:rPr lang="fr-FR" sz="1200" b="1" dirty="0">
                <a:highlight>
                  <a:srgbClr val="FFFF00"/>
                </a:highlight>
              </a:rPr>
              <a:t>et</a:t>
            </a:r>
            <a:r>
              <a:rPr lang="fr-FR" sz="1200" dirty="0">
                <a:highlight>
                  <a:srgbClr val="FFFF00"/>
                </a:highlight>
              </a:rPr>
              <a:t> de celui de la lutte contre la VBG </a:t>
            </a:r>
            <a:r>
              <a:rPr lang="fr-FR" sz="1200" dirty="0"/>
              <a:t>sont équipés pour répondre aux besoins des enfants survivants de violences sexuelles, les filles et les garçons, enfants et adolescents, bénéficient d’un accès </a:t>
            </a:r>
            <a:r>
              <a:rPr lang="fr-FR" sz="1200" dirty="0">
                <a:highlight>
                  <a:srgbClr val="FFFF00"/>
                </a:highlight>
              </a:rPr>
              <a:t>élargi</a:t>
            </a:r>
            <a:r>
              <a:rPr lang="fr-FR" sz="1200" dirty="0"/>
              <a:t> à des services de soutien à </a:t>
            </a:r>
            <a:r>
              <a:rPr lang="fr-FR" sz="1200" dirty="0">
                <a:highlight>
                  <a:srgbClr val="FFFF00"/>
                </a:highlight>
              </a:rPr>
              <a:t>la prise en charge des cas </a:t>
            </a:r>
            <a:r>
              <a:rPr lang="fr-FR" sz="1200" dirty="0"/>
              <a:t>qui tiennent compte de l’âge et du genre. </a:t>
            </a:r>
          </a:p>
          <a:p>
            <a:endParaRPr lang="en-SG" sz="1200" dirty="0"/>
          </a:p>
          <a:p>
            <a:pPr marL="0" marR="0" lvl="0" indent="0" algn="l" defTabSz="914400" rtl="0" eaLnBrk="1" fontAlgn="auto" latinLnBrk="0" hangingPunct="1">
              <a:lnSpc>
                <a:spcPct val="100000"/>
              </a:lnSpc>
              <a:spcBef>
                <a:spcPts val="0"/>
              </a:spcBef>
              <a:spcAft>
                <a:spcPts val="0"/>
              </a:spcAft>
              <a:buClrTx/>
              <a:buSzTx/>
              <a:buFontTx/>
              <a:buNone/>
              <a:defRPr/>
            </a:pPr>
            <a:r>
              <a:rPr lang="fr-FR" sz="1200" dirty="0"/>
              <a:t>Les prestataires de services devraient évaluer les conséquences positives et négatives des soins et </a:t>
            </a:r>
            <a:r>
              <a:rPr lang="fr-FR" sz="1200" dirty="0">
                <a:highlight>
                  <a:srgbClr val="FFFF00"/>
                </a:highlight>
              </a:rPr>
              <a:t>des traitements administrés </a:t>
            </a:r>
            <a:r>
              <a:rPr lang="fr-FR" sz="1200" dirty="0"/>
              <a:t>avec la participation de l’enfant et </a:t>
            </a:r>
            <a:r>
              <a:rPr lang="fr-FR" sz="1200" dirty="0">
                <a:highlight>
                  <a:srgbClr val="FFFF00"/>
                </a:highlight>
              </a:rPr>
              <a:t>des personnes qui en ont la charge</a:t>
            </a:r>
            <a:r>
              <a:rPr lang="fr-FR" sz="1200" dirty="0"/>
              <a:t>, le cas échéant. Il faut toujours privilégier la ligne de conduite la moins </a:t>
            </a:r>
            <a:r>
              <a:rPr lang="fr-FR" sz="1200" dirty="0">
                <a:highlight>
                  <a:srgbClr val="FFFF00"/>
                </a:highlight>
              </a:rPr>
              <a:t>néfaste</a:t>
            </a:r>
            <a:r>
              <a:rPr lang="fr-FR" sz="1200" dirty="0"/>
              <a:t>.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Voir la page 45 des Normes minimales.</a:t>
            </a:r>
          </a:p>
          <a:p>
            <a:endParaRPr lang="en-US" dirty="0"/>
          </a:p>
          <a:p>
            <a:r>
              <a:rPr lang="fr-FR" dirty="0"/>
              <a:t>Demander : « Comment ces </a:t>
            </a:r>
            <a:r>
              <a:rPr lang="fr-FR" dirty="0">
                <a:highlight>
                  <a:srgbClr val="FFFF00"/>
                </a:highlight>
              </a:rPr>
              <a:t>actions</a:t>
            </a:r>
            <a:r>
              <a:rPr lang="fr-FR" dirty="0"/>
              <a:t> clés renforcent-elles la programmation de la lutte contre la VBG ? »</a:t>
            </a:r>
          </a:p>
          <a:p>
            <a:endParaRPr lang="en-US" dirty="0"/>
          </a:p>
          <a:p>
            <a:r>
              <a:rPr lang="fr-FR" dirty="0"/>
              <a:t>Demander : « </a:t>
            </a:r>
            <a:r>
              <a:rPr lang="fr-FR" dirty="0">
                <a:highlight>
                  <a:srgbClr val="FFFF00"/>
                </a:highlight>
              </a:rPr>
              <a:t>Lesquelles de ces actions clés vous semblent prioritaires </a:t>
            </a:r>
            <a:r>
              <a:rPr lang="fr-FR" dirty="0"/>
              <a:t>? »</a:t>
            </a:r>
          </a:p>
          <a:p>
            <a:endParaRPr lang="en-US" dirty="0"/>
          </a:p>
        </p:txBody>
      </p:sp>
      <p:sp>
        <p:nvSpPr>
          <p:cNvPr id="4" name="Slide Number Placeholder 3"/>
          <p:cNvSpPr>
            <a:spLocks noGrp="1"/>
          </p:cNvSpPr>
          <p:nvPr>
            <p:ph type="sldNum" sz="quarter" idx="5"/>
          </p:nvPr>
        </p:nvSpPr>
        <p:spPr/>
        <p:txBody>
          <a:bodyPr/>
          <a:lstStyle/>
          <a:p>
            <a:fld id="{B6F16881-453C-574A-B206-FF4726648DA2}"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Quels mots ou expressions clés attirent votre attention dans cette description de la Norme 6 ? »</a:t>
            </a:r>
          </a:p>
          <a:p>
            <a:pPr marL="171450" indent="-171450">
              <a:buFontTx/>
              <a:buChar char="-"/>
            </a:pPr>
            <a:r>
              <a:rPr lang="fr-FR" dirty="0"/>
              <a:t>Accès ;</a:t>
            </a:r>
          </a:p>
          <a:p>
            <a:pPr marL="171450" indent="-171450">
              <a:buFontTx/>
              <a:buChar char="-"/>
            </a:pPr>
            <a:r>
              <a:rPr lang="fr-FR" dirty="0"/>
              <a:t>appropriés ;</a:t>
            </a:r>
          </a:p>
          <a:p>
            <a:pPr marL="171450" indent="-171450">
              <a:buFontTx/>
              <a:buChar char="-"/>
            </a:pPr>
            <a:r>
              <a:rPr lang="fr-FR" dirty="0"/>
              <a:t>qualité ;</a:t>
            </a:r>
          </a:p>
          <a:p>
            <a:pPr marL="171450" indent="-171450">
              <a:buFontTx/>
              <a:buChar char="-"/>
            </a:pPr>
            <a:r>
              <a:rPr lang="fr-FR" dirty="0">
                <a:highlight>
                  <a:srgbClr val="FFFF00"/>
                </a:highlight>
              </a:rPr>
              <a:t>assistance</a:t>
            </a:r>
            <a:r>
              <a:rPr lang="fr-FR" dirty="0"/>
              <a:t> et soutien coordonnés.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à"/>
            </a:pPr>
            <a:r>
              <a:rPr lang="fr-FR" b="1" dirty="0"/>
              <a:t>Faute de prestataires de services de santé et de soutien social mieux établis dans les </a:t>
            </a:r>
            <a:r>
              <a:rPr lang="fr-FR" b="1" dirty="0">
                <a:highlight>
                  <a:srgbClr val="FFFF00"/>
                </a:highlight>
              </a:rPr>
              <a:t>contextes</a:t>
            </a:r>
            <a:r>
              <a:rPr lang="fr-FR" b="1" dirty="0"/>
              <a:t> humanitaires</a:t>
            </a:r>
            <a:r>
              <a:rPr lang="fr-FR" dirty="0"/>
              <a:t>, la </a:t>
            </a:r>
            <a:r>
              <a:rPr lang="fr-FR" dirty="0">
                <a:highlight>
                  <a:srgbClr val="FFFF00"/>
                </a:highlight>
              </a:rPr>
              <a:t>prise en charge des </a:t>
            </a:r>
            <a:r>
              <a:rPr lang="fr-FR" dirty="0"/>
              <a:t>cas de VBG est devenue le </a:t>
            </a:r>
            <a:r>
              <a:rPr lang="fr-FR" b="1" dirty="0"/>
              <a:t>principal point d’entrée pour les survivantes </a:t>
            </a:r>
            <a:r>
              <a:rPr lang="fr-FR" b="1" dirty="0">
                <a:highlight>
                  <a:srgbClr val="FFFF00"/>
                </a:highlight>
              </a:rPr>
              <a:t>souhaitant</a:t>
            </a:r>
            <a:r>
              <a:rPr lang="fr-FR" b="1" dirty="0"/>
              <a:t> recevoir une aide </a:t>
            </a:r>
            <a:r>
              <a:rPr lang="fr-FR" b="1" dirty="0">
                <a:highlight>
                  <a:srgbClr val="FFFF00"/>
                </a:highlight>
              </a:rPr>
              <a:t>au cours </a:t>
            </a:r>
            <a:r>
              <a:rPr lang="fr-FR" b="1" dirty="0"/>
              <a:t>de la crise et un soutien psychosocial à plus long terme</a:t>
            </a:r>
            <a:r>
              <a:rPr lang="fr-FR" dirty="0"/>
              <a:t>.</a:t>
            </a:r>
          </a:p>
          <a:p>
            <a:pPr marL="0" indent="0">
              <a:buFont typeface="Wingdings" panose="05000000000000000000" pitchFamily="2" charset="2"/>
              <a:buNone/>
            </a:pPr>
            <a:endParaRPr lang="en-SG" dirty="0"/>
          </a:p>
          <a:p>
            <a:pPr marL="171450" indent="-171450">
              <a:buFont typeface="Wingdings" panose="05000000000000000000" pitchFamily="2" charset="2"/>
              <a:buChar char="à"/>
            </a:pPr>
            <a:r>
              <a:rPr lang="fr-FR" dirty="0"/>
              <a:t>Une communication constante (notamment une écoute active) et un soutien </a:t>
            </a:r>
            <a:r>
              <a:rPr lang="fr-FR" dirty="0">
                <a:highlight>
                  <a:srgbClr val="FFFF00"/>
                </a:highlight>
              </a:rPr>
              <a:t>émotionnel</a:t>
            </a:r>
            <a:r>
              <a:rPr lang="fr-FR" dirty="0"/>
              <a:t> assurés dans le cadre d’une relation fondée sur la confiance et sur les principes d’éthique facilitent </a:t>
            </a:r>
            <a:r>
              <a:rPr lang="fr-FR" dirty="0">
                <a:highlight>
                  <a:srgbClr val="FFFF00"/>
                </a:highlight>
              </a:rPr>
              <a:t>une prise en charge de cas adéquate </a:t>
            </a:r>
            <a:r>
              <a:rPr lang="fr-FR" dirty="0"/>
              <a:t>et constituent également une </a:t>
            </a:r>
            <a:r>
              <a:rPr lang="fr-FR" b="1" dirty="0"/>
              <a:t>forme de soutien psychosocial (voir la Norme 5 : Soutien psychosocial).</a:t>
            </a:r>
          </a:p>
          <a:p>
            <a:endParaRPr lang="en-US" b="0" dirty="0"/>
          </a:p>
          <a:p>
            <a:endParaRPr lang="en-US" b="1" dirty="0"/>
          </a:p>
          <a:p>
            <a:endParaRPr lang="en-US" b="1"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processus de </a:t>
            </a:r>
            <a:r>
              <a:rPr lang="fr-FR" dirty="0">
                <a:highlight>
                  <a:srgbClr val="FFFF00"/>
                </a:highlight>
              </a:rPr>
              <a:t>prise en charge des </a:t>
            </a:r>
            <a:r>
              <a:rPr lang="fr-FR" dirty="0"/>
              <a:t>cas </a:t>
            </a:r>
            <a:r>
              <a:rPr lang="fr-FR" b="1" dirty="0"/>
              <a:t>n’est pas linéaire et, en cas d’urgence, il est souvent difficile d’en suivre toutes les étapes</a:t>
            </a:r>
            <a:r>
              <a:rPr lang="fr-FR" dirty="0"/>
              <a:t>.</a:t>
            </a:r>
            <a:r>
              <a:rPr lang="fr-FR" b="1" dirty="0"/>
              <a:t> </a:t>
            </a:r>
          </a:p>
          <a:p>
            <a:endParaRPr lang="en-SG" dirty="0"/>
          </a:p>
          <a:p>
            <a:r>
              <a:rPr lang="fr-FR" dirty="0"/>
              <a:t>Les </a:t>
            </a:r>
            <a:r>
              <a:rPr lang="fr-FR" b="1" dirty="0"/>
              <a:t>besoins immédiats des survivantes </a:t>
            </a:r>
            <a:r>
              <a:rPr lang="fr-FR" b="1" dirty="0">
                <a:highlight>
                  <a:srgbClr val="FFFF00"/>
                </a:highlight>
              </a:rPr>
              <a:t>ainsi que </a:t>
            </a:r>
            <a:r>
              <a:rPr lang="fr-FR" b="1" dirty="0"/>
              <a:t>leurs choix devraient toujours être considérés comme prioritaires</a:t>
            </a:r>
            <a:r>
              <a:rPr lang="fr-FR" dirty="0"/>
              <a:t>, notamment en matière de </a:t>
            </a:r>
            <a:r>
              <a:rPr lang="fr-FR" b="1" dirty="0"/>
              <a:t>sécurité et de sûreté, de même que leur accès</a:t>
            </a:r>
            <a:r>
              <a:rPr lang="fr-FR" dirty="0"/>
              <a:t> à des soins de santé et </a:t>
            </a:r>
            <a:r>
              <a:rPr lang="fr-FR" dirty="0">
                <a:highlight>
                  <a:srgbClr val="FFFF00"/>
                </a:highlight>
              </a:rPr>
              <a:t>au</a:t>
            </a:r>
            <a:r>
              <a:rPr lang="fr-FR" dirty="0"/>
              <a:t> soutien psychosocial.</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Pourquoi les prestataires de services devraient-ils embaucher des femmes pour la </a:t>
            </a:r>
            <a:r>
              <a:rPr lang="fr-FR" dirty="0">
                <a:highlight>
                  <a:srgbClr val="FFFF00"/>
                </a:highlight>
              </a:rPr>
              <a:t>prise en charge </a:t>
            </a:r>
            <a:r>
              <a:rPr lang="fr-FR" dirty="0"/>
              <a:t>des cas de VBG ? »</a:t>
            </a:r>
          </a:p>
          <a:p>
            <a:endParaRPr lang="en-US" dirty="0"/>
          </a:p>
          <a:p>
            <a:r>
              <a:rPr lang="fr-FR" b="0" dirty="0"/>
              <a:t>Réponse : </a:t>
            </a:r>
            <a:r>
              <a:rPr lang="fr-FR" b="1" dirty="0"/>
              <a:t>Les assistantes sociales </a:t>
            </a:r>
            <a:r>
              <a:rPr lang="fr-FR" b="1" dirty="0">
                <a:highlight>
                  <a:srgbClr val="FFFF00"/>
                </a:highlight>
              </a:rPr>
              <a:t>spécialistes en </a:t>
            </a:r>
            <a:r>
              <a:rPr lang="fr-FR" b="1" dirty="0"/>
              <a:t>VBG</a:t>
            </a:r>
            <a:r>
              <a:rPr lang="fr-FR" dirty="0"/>
              <a:t> jouent un rôle essentiel pour tous les autres prestataires de services </a:t>
            </a:r>
            <a:r>
              <a:rPr lang="fr-FR" dirty="0">
                <a:highlight>
                  <a:srgbClr val="FFFF00"/>
                </a:highlight>
              </a:rPr>
              <a:t>de lutte contre la </a:t>
            </a:r>
            <a:r>
              <a:rPr lang="fr-FR" dirty="0"/>
              <a:t>VBG ; </a:t>
            </a:r>
            <a:r>
              <a:rPr lang="fr-FR" b="1" dirty="0"/>
              <a:t>la majorité des survivantes préfèrent </a:t>
            </a:r>
            <a:r>
              <a:rPr lang="fr-FR" b="1" dirty="0">
                <a:highlight>
                  <a:srgbClr val="FFFF00"/>
                </a:highlight>
              </a:rPr>
              <a:t>travailler avec du personnel féminin</a:t>
            </a:r>
            <a:r>
              <a:rPr lang="fr-FR" b="1" dirty="0"/>
              <a:t>, étant donné que la majorité des auteurs de </a:t>
            </a:r>
            <a:r>
              <a:rPr lang="fr-FR" b="1" dirty="0">
                <a:highlight>
                  <a:srgbClr val="FFFF00"/>
                </a:highlight>
              </a:rPr>
              <a:t>VBG</a:t>
            </a:r>
            <a:r>
              <a:rPr lang="fr-FR" b="1" dirty="0"/>
              <a:t> sont des hommes</a:t>
            </a:r>
            <a:r>
              <a:rPr lang="fr-FR" dirty="0"/>
              <a:t>.</a:t>
            </a:r>
            <a:r>
              <a:rPr lang="fr-FR" b="1" dirty="0"/>
              <a:t>  </a:t>
            </a:r>
            <a:r>
              <a:rPr lang="fr-FR" dirty="0"/>
              <a:t>Les assistantes sociales </a:t>
            </a:r>
            <a:r>
              <a:rPr lang="fr-FR" dirty="0">
                <a:highlight>
                  <a:srgbClr val="FFFF00"/>
                </a:highlight>
              </a:rPr>
              <a:t>spécialistes en </a:t>
            </a:r>
            <a:r>
              <a:rPr lang="fr-FR" dirty="0"/>
              <a:t>VBG peuvent également travailler dans des contextes de santé </a:t>
            </a:r>
            <a:r>
              <a:rPr lang="fr-FR" dirty="0">
                <a:highlight>
                  <a:srgbClr val="FFFF00"/>
                </a:highlight>
              </a:rPr>
              <a:t>intégrés</a:t>
            </a:r>
            <a:r>
              <a:rPr lang="fr-FR" dirty="0"/>
              <a:t> et de santé reproductive </a:t>
            </a:r>
            <a:r>
              <a:rPr lang="fr-FR" dirty="0">
                <a:highlight>
                  <a:srgbClr val="FFFF00"/>
                </a:highlight>
              </a:rPr>
              <a:t>afin de faciliter l’accès rapide tant aux soins médicaux qu’au soutien apporté dans le cadre de la prise en charge des cas</a:t>
            </a:r>
            <a:r>
              <a:rPr lang="fr-FR" dirty="0"/>
              <a:t>.</a:t>
            </a:r>
          </a:p>
          <a:p>
            <a:endParaRPr lang="en-SG" dirty="0"/>
          </a:p>
          <a:p>
            <a:r>
              <a:rPr lang="fr-FR" dirty="0"/>
              <a:t>Demander : « Pourquoi la médiation est-elle déconseillée ? »</a:t>
            </a:r>
          </a:p>
          <a:p>
            <a:endParaRPr lang="en-SG" dirty="0"/>
          </a:p>
          <a:p>
            <a:r>
              <a:rPr lang="fr-FR" dirty="0"/>
              <a:t>Réponse : La médiation </a:t>
            </a:r>
            <a:r>
              <a:rPr lang="fr-FR" b="1" dirty="0"/>
              <a:t>n’est pas susceptible de mettre fin à la violence à long terme</a:t>
            </a:r>
            <a:r>
              <a:rPr lang="fr-FR" dirty="0"/>
              <a:t> et elle a même le </a:t>
            </a:r>
            <a:r>
              <a:rPr lang="fr-FR" b="1" dirty="0"/>
              <a:t>potentiel de l’intensifier et de causer plus de tort à la survivante</a:t>
            </a:r>
            <a:r>
              <a:rPr lang="fr-FR" dirty="0"/>
              <a:t>. C’est un </a:t>
            </a:r>
            <a:r>
              <a:rPr lang="fr-FR" b="1" dirty="0"/>
              <a:t>grand risque pour la survivante, les assistantes sociales et l’organisation</a:t>
            </a:r>
            <a:r>
              <a:rPr lang="fr-FR" dirty="0"/>
              <a:t>.</a:t>
            </a:r>
            <a:r>
              <a:rPr lang="fr-FR" b="1" dirty="0"/>
              <a:t> </a:t>
            </a:r>
            <a:r>
              <a:rPr lang="fr-FR" dirty="0"/>
              <a:t>Les organisations devraient avoir des principes directeurs clairs sur la façon de répondre aux demandes de médiation de manière à protéger les survivantes.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a:t>
            </a:r>
          </a:p>
          <a:p>
            <a:r>
              <a:rPr lang="fr-FR" b="1" dirty="0"/>
              <a:t>Ne cherchez pas les survivantes de VBG</a:t>
            </a:r>
          </a:p>
          <a:p>
            <a:r>
              <a:rPr lang="fr-FR" dirty="0"/>
              <a:t>Le personnel ne doit pas identifier ni rechercher des survivantes, quel que soit le contexte.</a:t>
            </a:r>
          </a:p>
          <a:p>
            <a:endParaRPr lang="en-US" b="1" dirty="0"/>
          </a:p>
          <a:p>
            <a:r>
              <a:rPr lang="fr-FR" b="1" dirty="0"/>
              <a:t>Confidentialité</a:t>
            </a:r>
          </a:p>
          <a:p>
            <a:r>
              <a:rPr lang="fr-FR" dirty="0">
                <a:highlight>
                  <a:srgbClr val="FFFF00"/>
                </a:highlight>
              </a:rPr>
              <a:t>Dans le cadre de la prise en charge </a:t>
            </a:r>
            <a:r>
              <a:rPr lang="fr-FR" dirty="0"/>
              <a:t>des cas de VBG, la </a:t>
            </a:r>
            <a:r>
              <a:rPr lang="fr-FR" b="1" dirty="0"/>
              <a:t>confidentialité est </a:t>
            </a:r>
            <a:r>
              <a:rPr lang="fr-FR" b="1" dirty="0">
                <a:highlight>
                  <a:srgbClr val="FFFF00"/>
                </a:highlight>
              </a:rPr>
              <a:t>protégée</a:t>
            </a:r>
            <a:r>
              <a:rPr lang="fr-FR" b="1" dirty="0"/>
              <a:t> en adoptant des pratiques strictes </a:t>
            </a:r>
            <a:r>
              <a:rPr lang="fr-FR" b="1" dirty="0">
                <a:highlight>
                  <a:srgbClr val="FFFF00"/>
                </a:highlight>
              </a:rPr>
              <a:t>relatives au </a:t>
            </a:r>
            <a:r>
              <a:rPr lang="fr-FR" b="1" dirty="0"/>
              <a:t>partage de l’information </a:t>
            </a:r>
            <a:r>
              <a:rPr lang="fr-FR" dirty="0"/>
              <a:t>qui reposent sur le principe </a:t>
            </a:r>
            <a:r>
              <a:rPr lang="fr-FR" dirty="0">
                <a:highlight>
                  <a:srgbClr val="FFFF00"/>
                </a:highlight>
              </a:rPr>
              <a:t>consistant à</a:t>
            </a:r>
            <a:r>
              <a:rPr lang="fr-FR" dirty="0"/>
              <a:t> ne communiquer que ce qui est strictement nécessaire aux personnes impliquées dans les </a:t>
            </a:r>
            <a:r>
              <a:rPr lang="fr-FR" dirty="0">
                <a:highlight>
                  <a:srgbClr val="FFFF00"/>
                </a:highlight>
              </a:rPr>
              <a:t>soins prodigués à la </a:t>
            </a:r>
            <a:r>
              <a:rPr lang="fr-FR" dirty="0"/>
              <a:t>patiente, et toujours avec le consentement </a:t>
            </a:r>
            <a:r>
              <a:rPr lang="fr-FR" dirty="0">
                <a:highlight>
                  <a:srgbClr val="FFFF00"/>
                </a:highlight>
              </a:rPr>
              <a:t>de cette dernière</a:t>
            </a:r>
            <a:r>
              <a:rPr lang="fr-FR" dirty="0"/>
              <a: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 Les acteurs des programmes de lutte contre la VBG doivent comprendre </a:t>
            </a:r>
            <a:r>
              <a:rPr lang="fr-FR" b="1" u="sng" dirty="0"/>
              <a:t>que des services supplémentaires peuvent être nécessaires pour répondre aux besoins des hommes survivants de violences sexuelles</a:t>
            </a:r>
            <a:r>
              <a:rPr lang="fr-FR" dirty="0"/>
              <a:t>, notamment les hommes et les garçons </a:t>
            </a:r>
            <a:r>
              <a:rPr lang="fr-FR" dirty="0">
                <a:highlight>
                  <a:srgbClr val="FFFF00"/>
                </a:highlight>
              </a:rPr>
              <a:t>en situation de handicap</a:t>
            </a:r>
            <a:r>
              <a:rPr lang="fr-FR" dirty="0"/>
              <a:t>, ceux qui ont des orientations sexuelles et des identités </a:t>
            </a:r>
            <a:r>
              <a:rPr lang="fr-FR" dirty="0">
                <a:highlight>
                  <a:srgbClr val="FFFF00"/>
                </a:highlight>
              </a:rPr>
              <a:t>de genre </a:t>
            </a:r>
            <a:r>
              <a:rPr lang="fr-FR" dirty="0"/>
              <a:t>diverses, </a:t>
            </a:r>
            <a:r>
              <a:rPr lang="fr-FR" dirty="0">
                <a:highlight>
                  <a:srgbClr val="FFFF00"/>
                </a:highlight>
              </a:rPr>
              <a:t>ainsi que les jeunes garçons et les adolescents</a:t>
            </a:r>
            <a:r>
              <a:rPr lang="fr-FR" dirty="0"/>
              <a:t>, en particulier ceux qui sont non accompagnés, séparés, qui travaillent ou sont </a:t>
            </a:r>
            <a:r>
              <a:rPr lang="fr-FR" dirty="0">
                <a:highlight>
                  <a:srgbClr val="FFFF00"/>
                </a:highlight>
              </a:rPr>
              <a:t>placés</a:t>
            </a:r>
            <a:r>
              <a:rPr lang="fr-FR" dirty="0"/>
              <a:t> en détention. </a:t>
            </a:r>
          </a:p>
          <a:p>
            <a:endParaRPr lang="en-SG" dirty="0"/>
          </a:p>
          <a:p>
            <a:r>
              <a:rPr lang="fr-FR" dirty="0"/>
              <a:t>Indiquer les ressources suivantes :</a:t>
            </a:r>
          </a:p>
          <a:p>
            <a:r>
              <a:rPr lang="fr-FR" dirty="0"/>
              <a:t>Les </a:t>
            </a:r>
            <a:r>
              <a:rPr lang="fr-FR" b="1" i="1" dirty="0">
                <a:highlight>
                  <a:srgbClr val="FFFF00"/>
                </a:highlight>
              </a:rPr>
              <a:t>Directives relatives à la gestion inter-agence des cas de violence basée sur le genre</a:t>
            </a:r>
            <a:r>
              <a:rPr lang="fr-FR" b="1" i="1" dirty="0"/>
              <a:t> </a:t>
            </a:r>
            <a:r>
              <a:rPr lang="fr-FR" dirty="0"/>
              <a:t>et le </a:t>
            </a:r>
            <a:r>
              <a:rPr lang="fr-FR" b="1" i="1" dirty="0"/>
              <a:t>Guide destiné aux prestataires de </a:t>
            </a:r>
            <a:r>
              <a:rPr lang="fr-FR" b="1" i="1" dirty="0">
                <a:highlight>
                  <a:srgbClr val="FFFF00"/>
                </a:highlight>
              </a:rPr>
              <a:t>services</a:t>
            </a:r>
            <a:r>
              <a:rPr lang="fr-FR" b="1" i="1" dirty="0"/>
              <a:t> de santé et de services psychosociaux sur la prise en charge des enfants ayant subi des violences sexuelles en situations </a:t>
            </a:r>
            <a:r>
              <a:rPr lang="fr-FR" b="1" i="1" dirty="0">
                <a:highlight>
                  <a:srgbClr val="FFFF00"/>
                </a:highlight>
              </a:rPr>
              <a:t>de crise humanitaire</a:t>
            </a:r>
            <a:r>
              <a:rPr lang="fr-FR" b="1" dirty="0">
                <a:highlight>
                  <a:srgbClr val="FFFF00"/>
                </a:highlight>
              </a:rPr>
              <a:t> </a:t>
            </a:r>
            <a:r>
              <a:rPr lang="fr-FR" dirty="0"/>
              <a:t>fournissent des orientations sur les soins </a:t>
            </a:r>
            <a:r>
              <a:rPr lang="fr-FR" dirty="0">
                <a:highlight>
                  <a:srgbClr val="FFFF00"/>
                </a:highlight>
              </a:rPr>
              <a:t>à dispenser respectivement aux hommes et aux garçons survivants</a:t>
            </a:r>
            <a:r>
              <a:rPr lang="fr-FR" dirty="0"/>
              <a: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F28AD21D-8C09-D74F-B030-163C2730ACCD}"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4238C7-287C-9245-9660-F752F5A157DE}"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28AD21D-8C09-D74F-B030-163C2730ACCD}"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4238C7-287C-9245-9660-F752F5A157D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28AD21D-8C09-D74F-B030-163C2730ACCD}"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4238C7-287C-9245-9660-F752F5A157DE}"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panose="020B0604020202020204"/>
              <a:buChar char="●"/>
              <a:defRPr sz="1800" b="0" i="0" u="none" strike="noStrike" cap="none">
                <a:solidFill>
                  <a:schemeClr val="dk2"/>
                </a:solidFill>
                <a:latin typeface="Arial" panose="020B0604020202020204"/>
                <a:ea typeface="Arial" panose="020B0604020202020204"/>
                <a:cs typeface="Arial" panose="020B0604020202020204"/>
                <a:sym typeface="Arial" panose="020B0604020202020204"/>
              </a:defRPr>
            </a:lvl1pPr>
            <a:lvl2pPr marL="914400" marR="0" lvl="1"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2pPr>
            <a:lvl3pPr marL="1371600" marR="0" lvl="2"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3pPr>
            <a:lvl4pPr marL="1828800" marR="0" lvl="3"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4pPr>
            <a:lvl5pPr marL="2286000" marR="0" lvl="4"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5pPr>
            <a:lvl6pPr marL="2743200" marR="0" lvl="5"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6pPr>
            <a:lvl7pPr marL="3200400" marR="0" lvl="6"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7pPr>
            <a:lvl8pPr marL="3657600" marR="0" lvl="7"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8pPr>
            <a:lvl9pPr marL="4114800" marR="0" lvl="8" indent="-317500" algn="l" rtl="0">
              <a:lnSpc>
                <a:spcPct val="115000"/>
              </a:lnSpc>
              <a:spcBef>
                <a:spcPts val="1600"/>
              </a:spcBef>
              <a:spcAft>
                <a:spcPts val="160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1pPr>
            <a:lvl2pPr marL="0" marR="0" lvl="1"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2pPr>
            <a:lvl3pPr marL="0" marR="0" lvl="2"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3pPr>
            <a:lvl4pPr marL="0" marR="0" lvl="3"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4pPr>
            <a:lvl5pPr marL="0" marR="0" lvl="4"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5pPr>
            <a:lvl6pPr marL="0" marR="0" lvl="5"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6pPr>
            <a:lvl7pPr marL="0" marR="0" lvl="6"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7pPr>
            <a:lvl8pPr marL="0" marR="0" lvl="7"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8pPr>
            <a:lvl9pPr marL="0" marR="0" lvl="8"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9pPr>
          </a:lstStyle>
          <a:p>
            <a:fld id="{00000000-1234-1234-1234-123412341234}" type="slidenum">
              <a:rPr lang="en-GB">
                <a:solidFill>
                  <a:srgbClr val="595959"/>
                </a:solidFill>
              </a:rPr>
              <a:t>‹#›</a:t>
            </a:fld>
            <a:endParaRPr dirty="0">
              <a:solidFill>
                <a:srgbClr val="595959"/>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0D3938FE-F834-1C4A-A775-F6A1F65E4F90}" type="slidenum">
              <a:rPr lang="en-US" smtClean="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28AD21D-8C09-D74F-B030-163C2730ACCD}"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4238C7-287C-9245-9660-F752F5A157DE}"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0D3938FE-F834-1C4A-A775-F6A1F65E4F90}" type="slidenum">
              <a:rPr lang="en-US" smtClean="0"/>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panose="020B0604020202020204"/>
              <a:buChar char="●"/>
              <a:defRPr sz="1800" b="0" i="0" u="none" strike="noStrike" cap="none">
                <a:solidFill>
                  <a:schemeClr val="dk2"/>
                </a:solidFill>
                <a:latin typeface="Arial" panose="020B0604020202020204"/>
                <a:ea typeface="Arial" panose="020B0604020202020204"/>
                <a:cs typeface="Arial" panose="020B0604020202020204"/>
                <a:sym typeface="Arial" panose="020B0604020202020204"/>
              </a:defRPr>
            </a:lvl1pPr>
            <a:lvl2pPr marL="914400" marR="0" lvl="1"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2pPr>
            <a:lvl3pPr marL="1371600" marR="0" lvl="2"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3pPr>
            <a:lvl4pPr marL="1828800" marR="0" lvl="3"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4pPr>
            <a:lvl5pPr marL="2286000" marR="0" lvl="4"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5pPr>
            <a:lvl6pPr marL="2743200" marR="0" lvl="5"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6pPr>
            <a:lvl7pPr marL="3200400" marR="0" lvl="6"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7pPr>
            <a:lvl8pPr marL="3657600" marR="0" lvl="7"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8pPr>
            <a:lvl9pPr marL="4114800" marR="0" lvl="8" indent="-317500" algn="l" rtl="0">
              <a:lnSpc>
                <a:spcPct val="115000"/>
              </a:lnSpc>
              <a:spcBef>
                <a:spcPts val="1600"/>
              </a:spcBef>
              <a:spcAft>
                <a:spcPts val="160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1pPr>
            <a:lvl2pPr marL="0" marR="0" lvl="1"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2pPr>
            <a:lvl3pPr marL="0" marR="0" lvl="2"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3pPr>
            <a:lvl4pPr marL="0" marR="0" lvl="3"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4pPr>
            <a:lvl5pPr marL="0" marR="0" lvl="4"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5pPr>
            <a:lvl6pPr marL="0" marR="0" lvl="5"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6pPr>
            <a:lvl7pPr marL="0" marR="0" lvl="6"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7pPr>
            <a:lvl8pPr marL="0" marR="0" lvl="7"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8pPr>
            <a:lvl9pPr marL="0" marR="0" lvl="8"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9pPr>
          </a:lstStyle>
          <a:p>
            <a:fld id="{00000000-1234-1234-1234-123412341234}" type="slidenum">
              <a:rPr lang="en-GB">
                <a:solidFill>
                  <a:srgbClr val="595959"/>
                </a:solidFill>
              </a:rPr>
              <a:t>‹#›</a:t>
            </a:fld>
            <a:endParaRPr dirty="0">
              <a:solidFill>
                <a:srgbClr val="595959"/>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28AD21D-8C09-D74F-B030-163C2730ACCD}"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4238C7-287C-9245-9660-F752F5A157DE}"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F28AD21D-8C09-D74F-B030-163C2730ACCD}"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4238C7-287C-9245-9660-F752F5A157DE}"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F28AD21D-8C09-D74F-B030-163C2730ACCD}" type="datetimeFigureOut">
              <a:rPr lang="en-US" smtClean="0"/>
              <a:t>12/14/2021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54238C7-287C-9245-9660-F752F5A157DE}"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F28AD21D-8C09-D74F-B030-163C2730ACCD}" type="datetimeFigureOut">
              <a:rPr lang="en-US" smtClean="0"/>
              <a:t>12/14/2021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54238C7-287C-9245-9660-F752F5A157D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8AD21D-8C09-D74F-B030-163C2730ACCD}" type="datetimeFigureOut">
              <a:rPr lang="en-US" smtClean="0"/>
              <a:t>12/14/2021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54238C7-287C-9245-9660-F752F5A157D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F28AD21D-8C09-D74F-B030-163C2730ACCD}"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4238C7-287C-9245-9660-F752F5A157DE}"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F28AD21D-8C09-D74F-B030-163C2730ACCD}"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4238C7-287C-9245-9660-F752F5A157D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AD21D-8C09-D74F-B030-163C2730ACCD}" type="datetimeFigureOut">
              <a:rPr lang="en-US" smtClean="0"/>
              <a:t>12/14/2021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4238C7-287C-9245-9660-F752F5A157DE}" type="slidenum">
              <a:rPr lang="en-US" smtClean="0"/>
              <a:t>‹#›</a:t>
            </a:fld>
            <a:endParaRPr lang="en-US" dirty="0"/>
          </a:p>
        </p:txBody>
      </p:sp>
      <p:sp>
        <p:nvSpPr>
          <p:cNvPr id="7" name="Slide Number Placeholder 5"/>
          <p:cNvSpPr txBox="1"/>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t>‹#›</a:t>
            </a:fld>
            <a:endParaRPr lang="en-US" altLang="hu-HU" sz="1200">
              <a:solidFill>
                <a:srgbClr val="505150"/>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685800"/>
            <a:endParaRPr lang="en-US" kern="0" dirty="0">
              <a:solidFill>
                <a:prstClr val="black">
                  <a:tint val="75000"/>
                </a:prstClr>
              </a:solidFill>
            </a:endParaRPr>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685800"/>
            <a:endParaRPr lang="en-US" kern="0" dirty="0">
              <a:solidFill>
                <a:prstClr val="black">
                  <a:tint val="75000"/>
                </a:prstClr>
              </a:solidFill>
            </a:endParaRPr>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685800">
              <a:buSzPct val="25000"/>
            </a:pPr>
            <a:fld id="{00000000-1234-1234-1234-123412341234}" type="slidenum">
              <a:rPr lang="en-US" sz="1050" b="1" kern="0" smtClean="0">
                <a:solidFill>
                  <a:srgbClr val="FFFFFF"/>
                </a:solidFill>
                <a:ea typeface="Calibri" panose="020F0502020204030204"/>
                <a:cs typeface="Calibri" panose="020F0502020204030204"/>
                <a:sym typeface="Calibri" panose="020F0502020204030204"/>
              </a:rPr>
              <a:t>‹#›</a:t>
            </a:fld>
            <a:endParaRPr lang="en-US" sz="1050" b="1" kern="0" dirty="0">
              <a:solidFill>
                <a:srgbClr val="FFFFFF"/>
              </a:solidFill>
              <a:ea typeface="Calibri" panose="020F0502020204030204"/>
              <a:cs typeface="Calibri" panose="020F0502020204030204"/>
              <a:sym typeface="Calibri" panose="020F0502020204030204"/>
            </a:endParaRPr>
          </a:p>
        </p:txBody>
      </p:sp>
      <p:sp>
        <p:nvSpPr>
          <p:cNvPr id="7" name="Slide Number Placeholder 5"/>
          <p:cNvSpPr txBox="1"/>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t>‹#›</a:t>
            </a:fld>
            <a:endParaRPr lang="en-US" altLang="hu-HU" sz="1200">
              <a:solidFill>
                <a:srgbClr val="505150"/>
              </a:solidFil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04451" y="555483"/>
            <a:ext cx="5233988" cy="3987663"/>
          </a:xfrm>
        </p:spPr>
        <p:txBody>
          <a:bodyPr>
            <a:noAutofit/>
          </a:bodyPr>
          <a:lstStyle/>
          <a:p>
            <a:br>
              <a:rPr lang="fr-FR" sz="3200" dirty="0">
                <a:solidFill>
                  <a:srgbClr val="E47823"/>
                </a:solidFill>
                <a:cs typeface="Century Gothic" panose="020B0502020202020204"/>
              </a:rPr>
            </a:br>
            <a:br>
              <a:rPr lang="fr-FR" sz="3200" dirty="0">
                <a:solidFill>
                  <a:srgbClr val="E47823"/>
                </a:solidFill>
                <a:cs typeface="Century Gothic" panose="020B0502020202020204"/>
              </a:rPr>
            </a:br>
            <a:r>
              <a:rPr lang="fr-FR" sz="3600" b="1" dirty="0">
                <a:solidFill>
                  <a:srgbClr val="267CB4"/>
                </a:solidFill>
                <a:cs typeface="Century Gothic" panose="020B0502020202020204"/>
              </a:rPr>
              <a:t>Normes minimales interorganisations pour la programmation d’actions de lutte contre la violence basée sur le genre dans les situations d’urgence </a:t>
            </a:r>
            <a:br>
              <a:rPr lang="fr-FR" sz="3200" dirty="0">
                <a:solidFill>
                  <a:srgbClr val="E47823"/>
                </a:solidFill>
                <a:cs typeface="Century Gothic" panose="020B0502020202020204"/>
              </a:rPr>
            </a:br>
            <a:br>
              <a:rPr lang="fr-FR" sz="3200" dirty="0">
                <a:solidFill>
                  <a:srgbClr val="E47823"/>
                </a:solidFill>
                <a:cs typeface="Century Gothic" panose="020B0502020202020204"/>
              </a:rPr>
            </a:br>
            <a:endParaRPr lang="fr-FR" sz="3200" dirty="0">
              <a:solidFill>
                <a:srgbClr val="E47823"/>
              </a:solidFill>
              <a:cs typeface="Century Gothic" panose="020B0502020202020204"/>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cstate="email"/>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fr-FR" sz="1800" b="0" i="0" u="none" strike="noStrike" cap="none" normalizeH="0" baseline="0" noProof="0">
                <a:ln>
                  <a:noFill/>
                </a:ln>
                <a:solidFill>
                  <a:prstClr val="black"/>
                </a:solidFill>
                <a:uLnTx/>
                <a:uFillTx/>
                <a:latin typeface="Calibri" panose="020F0502020204030204"/>
                <a:ea typeface="+mn-ea"/>
                <a:cs typeface="+mn-cs"/>
              </a:rPr>
              <a:t> </a:t>
            </a:r>
          </a:p>
        </p:txBody>
      </p:sp>
      <p:pic>
        <p:nvPicPr>
          <p:cNvPr id="6" name="Image 5" descr="Une image contenant texte, personne, posant, capture d’écran&#10;&#10;Description générée automatiquement"/>
          <p:cNvPicPr>
            <a:picLocks noChangeAspect="1"/>
          </p:cNvPicPr>
          <p:nvPr/>
        </p:nvPicPr>
        <p:blipFill>
          <a:blip r:embed="rId4"/>
          <a:stretch>
            <a:fillRect/>
          </a:stretch>
        </p:blipFill>
        <p:spPr>
          <a:xfrm>
            <a:off x="1153561" y="640080"/>
            <a:ext cx="4180302" cy="557784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7281"/>
            <a:ext cx="11251474" cy="1143000"/>
          </a:xfrm>
        </p:spPr>
        <p:txBody>
          <a:bodyPr>
            <a:noAutofit/>
          </a:bodyPr>
          <a:lstStyle/>
          <a:p>
            <a:r>
              <a:rPr lang="fr-FR" b="1">
                <a:solidFill>
                  <a:srgbClr val="267CB4"/>
                </a:solidFill>
                <a:latin typeface="+mn-lt"/>
              </a:rPr>
              <a:t>Services auxquels les survivantes de VBG ont droit :</a:t>
            </a:r>
          </a:p>
        </p:txBody>
      </p:sp>
      <p:sp>
        <p:nvSpPr>
          <p:cNvPr id="3" name="Content Placeholder 2"/>
          <p:cNvSpPr>
            <a:spLocks noGrp="1"/>
          </p:cNvSpPr>
          <p:nvPr>
            <p:ph idx="1"/>
          </p:nvPr>
        </p:nvSpPr>
        <p:spPr>
          <a:xfrm>
            <a:off x="609600" y="1741498"/>
            <a:ext cx="10972800" cy="4975021"/>
          </a:xfrm>
        </p:spPr>
        <p:txBody>
          <a:bodyPr>
            <a:noAutofit/>
          </a:bodyPr>
          <a:lstStyle/>
          <a:p>
            <a:r>
              <a:rPr lang="fr-FR" sz="2400" b="1" dirty="0">
                <a:solidFill>
                  <a:srgbClr val="7030A0"/>
                </a:solidFill>
              </a:rPr>
              <a:t>prise en charge médicale et soins de santé </a:t>
            </a:r>
            <a:r>
              <a:rPr lang="fr-FR" sz="2400" dirty="0"/>
              <a:t>(voir la </a:t>
            </a:r>
            <a:r>
              <a:rPr lang="fr-FR" sz="2400" dirty="0">
                <a:solidFill>
                  <a:srgbClr val="267CB4"/>
                </a:solidFill>
              </a:rPr>
              <a:t>Norme 4 : Soins de santé pour les survivantes de VBG</a:t>
            </a:r>
            <a:r>
              <a:rPr lang="fr-FR" sz="2400" dirty="0"/>
              <a:t>) ;</a:t>
            </a:r>
          </a:p>
          <a:p>
            <a:r>
              <a:rPr lang="fr-FR" sz="2400" b="1" dirty="0">
                <a:solidFill>
                  <a:srgbClr val="7030A0"/>
                </a:solidFill>
              </a:rPr>
              <a:t>soins et soutien psychosociaux </a:t>
            </a:r>
            <a:r>
              <a:rPr lang="fr-FR" sz="2400" dirty="0"/>
              <a:t>(voir la </a:t>
            </a:r>
            <a:r>
              <a:rPr lang="fr-FR" sz="2400" dirty="0">
                <a:solidFill>
                  <a:srgbClr val="267CB4"/>
                </a:solidFill>
              </a:rPr>
              <a:t>Norme 5 : Soutien psychosocial</a:t>
            </a:r>
            <a:r>
              <a:rPr lang="fr-FR" sz="2400" dirty="0"/>
              <a:t>) ;</a:t>
            </a:r>
          </a:p>
          <a:p>
            <a:r>
              <a:rPr lang="fr-FR" sz="2400" b="1" dirty="0">
                <a:solidFill>
                  <a:srgbClr val="7030A0"/>
                </a:solidFill>
              </a:rPr>
              <a:t>possibilités en matière de sécurité et de protection </a:t>
            </a:r>
            <a:r>
              <a:rPr lang="fr-FR" sz="2400" dirty="0"/>
              <a:t>pour les survivantes qui risquent d’être victimes d’autres actes de violence et leur famille  ;</a:t>
            </a:r>
          </a:p>
          <a:p>
            <a:r>
              <a:rPr lang="fr-FR" sz="2400" b="1" dirty="0">
                <a:solidFill>
                  <a:srgbClr val="7030A0"/>
                </a:solidFill>
              </a:rPr>
              <a:t>services juridiques (formels et informels) et judiciaires </a:t>
            </a:r>
            <a:r>
              <a:rPr lang="fr-FR" sz="2400" dirty="0"/>
              <a:t>(voir la </a:t>
            </a:r>
            <a:r>
              <a:rPr lang="fr-FR" sz="2400" dirty="0">
                <a:solidFill>
                  <a:srgbClr val="267CB4"/>
                </a:solidFill>
              </a:rPr>
              <a:t>Norme 10 : Justice et aide judiciaire</a:t>
            </a:r>
            <a:r>
              <a:rPr lang="fr-FR" sz="2400" dirty="0"/>
              <a:t>) ;</a:t>
            </a:r>
          </a:p>
          <a:p>
            <a:r>
              <a:rPr lang="fr-FR" sz="2400" b="1" dirty="0">
                <a:solidFill>
                  <a:srgbClr val="7030A0"/>
                </a:solidFill>
              </a:rPr>
              <a:t>éducation, assistance économique et possibilités en matière de moyens de subsistance </a:t>
            </a:r>
            <a:r>
              <a:rPr lang="fr-FR" sz="2400" dirty="0"/>
              <a:t>(voir la </a:t>
            </a:r>
            <a:r>
              <a:rPr lang="fr-FR" sz="2400" dirty="0">
                <a:solidFill>
                  <a:srgbClr val="267CB4"/>
                </a:solidFill>
              </a:rPr>
              <a:t>Norme 12 : Autonomisation économique et moyens de subsistance</a:t>
            </a:r>
            <a:r>
              <a:rPr lang="fr-FR" sz="2400" dirty="0"/>
              <a:t>) ;</a:t>
            </a:r>
          </a:p>
          <a:p>
            <a:r>
              <a:rPr lang="fr-FR" sz="2400" b="1" dirty="0">
                <a:solidFill>
                  <a:srgbClr val="7030A0"/>
                </a:solidFill>
              </a:rPr>
              <a:t>autres services de protection</a:t>
            </a:r>
            <a:r>
              <a:rPr lang="fr-FR" sz="2400" dirty="0"/>
              <a:t>, notamment des solutions durables pour les populations déplacées. </a:t>
            </a:r>
          </a:p>
        </p:txBody>
      </p:sp>
      <p:sp>
        <p:nvSpPr>
          <p:cNvPr id="4" name="Slide Number Placeholder 3"/>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panose="020F0502020204030204"/>
                <a:ea typeface="Calibri" panose="020F0502020204030204"/>
                <a:cs typeface="Calibri" panose="020F0502020204030204"/>
                <a:sym typeface="Calibri" panose="020F0502020204030204"/>
              </a:rPr>
              <a:t>10</a:t>
            </a:fld>
            <a:endParaRPr lang="en-US" b="1">
              <a:solidFill>
                <a:srgbClr val="FFFFFF"/>
              </a:solidFill>
              <a:latin typeface="Calibri" panose="020F0502020204030204"/>
              <a:ea typeface="Calibri" panose="020F0502020204030204"/>
              <a:cs typeface="Calibri" panose="020F0502020204030204"/>
              <a:sym typeface="Calibri" panose="020F0502020204030204"/>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97150"/>
            <a:ext cx="10972800" cy="1143000"/>
          </a:xfrm>
        </p:spPr>
        <p:txBody>
          <a:bodyPr>
            <a:noAutofit/>
          </a:bodyPr>
          <a:lstStyle/>
          <a:p>
            <a:r>
              <a:rPr lang="fr-FR" b="1" dirty="0">
                <a:solidFill>
                  <a:srgbClr val="267CB4"/>
                </a:solidFill>
                <a:latin typeface="+mn-lt"/>
              </a:rPr>
              <a:t>Signalement obligatoire !</a:t>
            </a:r>
          </a:p>
        </p:txBody>
      </p:sp>
      <p:sp>
        <p:nvSpPr>
          <p:cNvPr id="3" name="Content Placeholder 2"/>
          <p:cNvSpPr>
            <a:spLocks noGrp="1"/>
          </p:cNvSpPr>
          <p:nvPr>
            <p:ph idx="1"/>
          </p:nvPr>
        </p:nvSpPr>
        <p:spPr>
          <a:xfrm>
            <a:off x="609600" y="1532083"/>
            <a:ext cx="10972800" cy="4298953"/>
          </a:xfrm>
        </p:spPr>
        <p:txBody>
          <a:bodyPr>
            <a:noAutofit/>
          </a:bodyPr>
          <a:lstStyle/>
          <a:p>
            <a:pPr>
              <a:buFont typeface="Wingdings" panose="05000000000000000000" pitchFamily="2" charset="2"/>
              <a:buChar char="à"/>
            </a:pPr>
            <a:r>
              <a:rPr lang="fr-FR" sz="2600" b="1" dirty="0">
                <a:solidFill>
                  <a:srgbClr val="267CB4"/>
                </a:solidFill>
              </a:rPr>
              <a:t>Les survivantes doivent être informées dès qu’un acte est dénoncé, lorsque des procédures de signalement obligatoire sont en vigueur.</a:t>
            </a:r>
          </a:p>
          <a:p>
            <a:pPr>
              <a:buFont typeface="Wingdings" panose="05000000000000000000" pitchFamily="2" charset="2"/>
              <a:buChar char="à"/>
            </a:pPr>
            <a:r>
              <a:rPr lang="fr-FR" sz="2600" b="1" dirty="0">
                <a:solidFill>
                  <a:srgbClr val="267CB4"/>
                </a:solidFill>
              </a:rPr>
              <a:t>D’emblée, </a:t>
            </a:r>
            <a:r>
              <a:rPr lang="fr-FR" sz="2600" b="1" u="sng" dirty="0">
                <a:solidFill>
                  <a:srgbClr val="267CB4"/>
                </a:solidFill>
              </a:rPr>
              <a:t>expliquer clairement ce que signifie la confidentialité</a:t>
            </a:r>
            <a:r>
              <a:rPr lang="fr-FR" sz="2600" b="1" dirty="0">
                <a:solidFill>
                  <a:srgbClr val="267CB4"/>
                </a:solidFill>
              </a:rPr>
              <a:t> et </a:t>
            </a:r>
            <a:r>
              <a:rPr lang="fr-FR" sz="2600" b="1" u="sng" dirty="0">
                <a:solidFill>
                  <a:srgbClr val="267CB4"/>
                </a:solidFill>
              </a:rPr>
              <a:t>quelles en sont les limites dans ce contexte</a:t>
            </a:r>
            <a:r>
              <a:rPr lang="fr-FR" sz="2600" b="1" dirty="0">
                <a:solidFill>
                  <a:srgbClr val="267CB4"/>
                </a:solidFill>
              </a:rPr>
              <a:t>.</a:t>
            </a:r>
          </a:p>
          <a:p>
            <a:r>
              <a:rPr lang="fr-FR" sz="2600" dirty="0"/>
              <a:t>Tous les intervenants </a:t>
            </a:r>
            <a:r>
              <a:rPr lang="fr-FR" sz="2600" b="1" dirty="0">
                <a:solidFill>
                  <a:srgbClr val="7030A0"/>
                </a:solidFill>
              </a:rPr>
              <a:t>doivent comprendre les lois et les obligations en matière de signalement obligatoire des cas de VBG</a:t>
            </a:r>
            <a:r>
              <a:rPr lang="fr-FR" sz="2600" dirty="0"/>
              <a:t>, ainsi que les </a:t>
            </a:r>
            <a:r>
              <a:rPr lang="fr-FR" sz="2600" b="1" dirty="0">
                <a:solidFill>
                  <a:srgbClr val="7030A0"/>
                </a:solidFill>
              </a:rPr>
              <a:t>dispositions particulières applicables aux enfants</a:t>
            </a:r>
            <a:r>
              <a:rPr lang="fr-FR" sz="2600" dirty="0"/>
              <a:t>.</a:t>
            </a:r>
          </a:p>
          <a:p>
            <a:r>
              <a:rPr lang="fr-FR" sz="2600" dirty="0"/>
              <a:t>Les survivantes (et les prestataires de soins) devraient être informées de ces exigences judiciaires dans le cadre du processus de </a:t>
            </a:r>
            <a:r>
              <a:rPr lang="fr-FR" sz="2600" b="1" dirty="0">
                <a:solidFill>
                  <a:srgbClr val="7030A0"/>
                </a:solidFill>
              </a:rPr>
              <a:t>consentement éclairé</a:t>
            </a:r>
            <a:r>
              <a:rPr lang="fr-FR" sz="2600" dirty="0"/>
              <a:t>.</a:t>
            </a:r>
            <a:r>
              <a:rPr lang="fr-FR" sz="2600" b="1" dirty="0">
                <a:solidFill>
                  <a:srgbClr val="7030A0"/>
                </a:solidFill>
              </a:rPr>
              <a:t> </a:t>
            </a:r>
          </a:p>
          <a:p>
            <a:r>
              <a:rPr lang="fr-FR" sz="2600" dirty="0"/>
              <a:t>Dans les situations de crise humanitaire, toutes les organisations sont tenues d’adopter des </a:t>
            </a:r>
            <a:r>
              <a:rPr lang="fr-FR" sz="2600" b="1" dirty="0">
                <a:solidFill>
                  <a:srgbClr val="7030A0"/>
                </a:solidFill>
              </a:rPr>
              <a:t>protocoles</a:t>
            </a:r>
            <a:r>
              <a:rPr lang="fr-FR" sz="2600" dirty="0"/>
              <a:t> pour intervenir en cas d’exploitation et de violences sexuelles perpétrées par des travailleurs humanitaires. </a:t>
            </a:r>
          </a:p>
          <a:p>
            <a:endParaRPr lang="en-SG" sz="2400" dirty="0"/>
          </a:p>
          <a:p>
            <a:endParaRPr lang="en-SG" sz="2400" dirty="0"/>
          </a:p>
          <a:p>
            <a:endParaRPr lang="en-SG" sz="2600" dirty="0"/>
          </a:p>
        </p:txBody>
      </p:sp>
      <p:sp>
        <p:nvSpPr>
          <p:cNvPr id="4" name="Slide Number Placeholder 3"/>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panose="020F0502020204030204"/>
                <a:ea typeface="Calibri" panose="020F0502020204030204"/>
                <a:cs typeface="Calibri" panose="020F0502020204030204"/>
                <a:sym typeface="Calibri" panose="020F0502020204030204"/>
              </a:rPr>
              <a:t>11</a:t>
            </a:fld>
            <a:endParaRPr lang="en-US" b="1">
              <a:solidFill>
                <a:srgbClr val="FFFFFF"/>
              </a:solidFill>
              <a:latin typeface="Calibri" panose="020F0502020204030204"/>
              <a:ea typeface="Calibri" panose="020F0502020204030204"/>
              <a:cs typeface="Calibri" panose="020F0502020204030204"/>
              <a:sym typeface="Calibri" panose="020F0502020204030204"/>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567" y="258067"/>
            <a:ext cx="10972800" cy="1143000"/>
          </a:xfrm>
        </p:spPr>
        <p:txBody>
          <a:bodyPr>
            <a:noAutofit/>
          </a:bodyPr>
          <a:lstStyle/>
          <a:p>
            <a:r>
              <a:rPr lang="fr-FR" sz="4000" b="1" dirty="0">
                <a:solidFill>
                  <a:srgbClr val="267CB4"/>
                </a:solidFill>
                <a:latin typeface="+mn-lt"/>
              </a:rPr>
              <a:t>Prise en charge des enfants ayant subi des violences sexuelles (1)</a:t>
            </a:r>
          </a:p>
        </p:txBody>
      </p:sp>
      <p:sp>
        <p:nvSpPr>
          <p:cNvPr id="3" name="Content Placeholder 2"/>
          <p:cNvSpPr>
            <a:spLocks noGrp="1"/>
          </p:cNvSpPr>
          <p:nvPr>
            <p:ph idx="1"/>
          </p:nvPr>
        </p:nvSpPr>
        <p:spPr>
          <a:xfrm>
            <a:off x="609600" y="1847634"/>
            <a:ext cx="10972800" cy="4298953"/>
          </a:xfrm>
        </p:spPr>
        <p:txBody>
          <a:bodyPr>
            <a:noAutofit/>
          </a:bodyPr>
          <a:lstStyle/>
          <a:p>
            <a:r>
              <a:rPr lang="fr-FR" sz="2000" dirty="0"/>
              <a:t>Les travailleurs sociaux tant du secteur de la protection de l’enfance que de celui de la prise en charge des cas des VBG devraient travailler en étroite collaboration pour veiller à ce que les filles et les garçons, jeunes et adolescents, survivants de violences sexuelles </a:t>
            </a:r>
            <a:r>
              <a:rPr lang="fr-FR" sz="2000" b="1" dirty="0">
                <a:solidFill>
                  <a:srgbClr val="7030A0"/>
                </a:solidFill>
              </a:rPr>
              <a:t>reçoivent un soutien adéquat et adapté à leur genre et à leur âge</a:t>
            </a:r>
            <a:r>
              <a:rPr lang="fr-FR" sz="2000" dirty="0"/>
              <a:t>.</a:t>
            </a:r>
            <a:r>
              <a:rPr lang="fr-FR" sz="2000" b="1" dirty="0">
                <a:solidFill>
                  <a:srgbClr val="7030A0"/>
                </a:solidFill>
              </a:rPr>
              <a:t> </a:t>
            </a:r>
          </a:p>
          <a:p>
            <a:r>
              <a:rPr lang="fr-FR" sz="2000" dirty="0"/>
              <a:t>Il convient d’établir </a:t>
            </a:r>
            <a:r>
              <a:rPr lang="fr-FR" sz="2000" b="1" dirty="0">
                <a:solidFill>
                  <a:srgbClr val="7030A0"/>
                </a:solidFill>
              </a:rPr>
              <a:t>des accords de coordination au niveau des services</a:t>
            </a:r>
            <a:r>
              <a:rPr lang="fr-FR" sz="2000" dirty="0"/>
              <a:t> entre les acteurs de la protection de l’enfance et de la lutte contre la VBG œuvrant dans le même contexte/dans le cadre de la même intervention.</a:t>
            </a:r>
          </a:p>
          <a:p>
            <a:r>
              <a:rPr lang="fr-FR" sz="2000" dirty="0"/>
              <a:t>Les acteurs de la lutte contre la VBG et de la protection de l’enfance devraient </a:t>
            </a:r>
            <a:r>
              <a:rPr lang="fr-FR" sz="2000" b="1" dirty="0">
                <a:solidFill>
                  <a:srgbClr val="7030A0"/>
                </a:solidFill>
              </a:rPr>
              <a:t>investir dans des formations conjointes ainsi que dans un système d’encadrement et une supervision continue</a:t>
            </a:r>
            <a:r>
              <a:rPr lang="fr-FR" sz="2000" dirty="0"/>
              <a:t> pour améliorer la qualité du soutien à la prise en charge des cas d’enfants survivants.</a:t>
            </a:r>
          </a:p>
          <a:p>
            <a:r>
              <a:rPr lang="fr-FR" sz="2000" b="1" u="sng" dirty="0">
                <a:solidFill>
                  <a:srgbClr val="267CB4"/>
                </a:solidFill>
              </a:rPr>
              <a:t>Actions essentielles pour les acteurs de la protection de l’enfance et de la lutte contre la VBG</a:t>
            </a:r>
            <a:r>
              <a:rPr lang="fr-FR" sz="2000" b="1" dirty="0">
                <a:solidFill>
                  <a:srgbClr val="267CB4"/>
                </a:solidFill>
              </a:rPr>
              <a:t> : coordination et cartographie conjointes des services d’intervention, systèmes d’orientation communs et critères clairs élaborés pour offrir un soutien spécialisé aux filles et aux garçons, enfants et adolescents. </a:t>
            </a:r>
          </a:p>
        </p:txBody>
      </p:sp>
      <p:sp>
        <p:nvSpPr>
          <p:cNvPr id="4" name="Slide Number Placeholder 3"/>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panose="020F0502020204030204"/>
                <a:ea typeface="Calibri" panose="020F0502020204030204"/>
                <a:cs typeface="Calibri" panose="020F0502020204030204"/>
                <a:sym typeface="Calibri" panose="020F0502020204030204"/>
              </a:rPr>
              <a:t>12</a:t>
            </a:fld>
            <a:endParaRPr lang="en-US" b="1" dirty="0">
              <a:solidFill>
                <a:srgbClr val="FFFFFF"/>
              </a:solidFill>
              <a:latin typeface="Calibri" panose="020F0502020204030204"/>
              <a:ea typeface="Calibri" panose="020F0502020204030204"/>
              <a:cs typeface="Calibri" panose="020F0502020204030204"/>
              <a:sym typeface="Calibri" panose="020F0502020204030204"/>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6925" y="1970300"/>
            <a:ext cx="10972800" cy="4298953"/>
          </a:xfrm>
        </p:spPr>
        <p:txBody>
          <a:bodyPr>
            <a:noAutofit/>
          </a:bodyPr>
          <a:lstStyle/>
          <a:p>
            <a:r>
              <a:rPr lang="fr-FR" sz="2400" b="1" dirty="0">
                <a:solidFill>
                  <a:srgbClr val="267CB4"/>
                </a:solidFill>
              </a:rPr>
              <a:t>L’intérêt supérieur de l’enfant</a:t>
            </a:r>
            <a:r>
              <a:rPr lang="fr-FR" sz="2400" dirty="0">
                <a:solidFill>
                  <a:srgbClr val="267CB4"/>
                </a:solidFill>
              </a:rPr>
              <a:t> </a:t>
            </a:r>
            <a:r>
              <a:rPr lang="fr-FR" sz="2400" b="1" dirty="0"/>
              <a:t>est au cœur d’une bonne prise en charge</a:t>
            </a:r>
            <a:r>
              <a:rPr lang="fr-FR" sz="2400" dirty="0"/>
              <a:t>.</a:t>
            </a:r>
          </a:p>
          <a:p>
            <a:pPr lvl="1"/>
            <a:r>
              <a:rPr lang="fr-FR" sz="2000" dirty="0"/>
              <a:t>La prise en compte de l’intérêt supérieur de l’enfant vise à </a:t>
            </a:r>
            <a:r>
              <a:rPr lang="fr-FR" sz="2000" b="1" dirty="0">
                <a:solidFill>
                  <a:srgbClr val="7030A0"/>
                </a:solidFill>
              </a:rPr>
              <a:t>garantir la sécurité et le bien-être physique et émotionnel de l’enfant tout au long des soins et du traitement qu’il reçoit</a:t>
            </a:r>
            <a:r>
              <a:rPr lang="fr-FR" sz="2000" dirty="0"/>
              <a:t>. </a:t>
            </a:r>
          </a:p>
          <a:p>
            <a:pPr marL="0" indent="0">
              <a:buNone/>
            </a:pPr>
            <a:endParaRPr lang="en-SG" sz="2400" dirty="0"/>
          </a:p>
          <a:p>
            <a:r>
              <a:rPr lang="fr-FR" sz="2400" b="1" dirty="0">
                <a:solidFill>
                  <a:srgbClr val="7030A0"/>
                </a:solidFill>
              </a:rPr>
              <a:t>Les actions prises ne devraient en aucun cas compromettre le droit de l’enfant à la sécurité et à un développement continu.</a:t>
            </a:r>
          </a:p>
          <a:p>
            <a:pPr marL="0" indent="0">
              <a:buNone/>
            </a:pPr>
            <a:endParaRPr lang="en-SG" sz="2400" dirty="0"/>
          </a:p>
          <a:p>
            <a:r>
              <a:rPr lang="fr-FR" sz="2400" b="1" dirty="0">
                <a:solidFill>
                  <a:srgbClr val="267CB4"/>
                </a:solidFill>
              </a:rPr>
              <a:t>Les adolescents, filles et garçons, âgés de plus de 15 ans</a:t>
            </a:r>
            <a:r>
              <a:rPr lang="fr-FR" sz="2000" dirty="0">
                <a:solidFill>
                  <a:srgbClr val="267CB4"/>
                </a:solidFill>
              </a:rPr>
              <a:t> </a:t>
            </a:r>
            <a:r>
              <a:rPr lang="fr-FR" sz="2000" dirty="0"/>
              <a:t>sont généralement considérés comme suffisamment mûrs pour prendre des décisions</a:t>
            </a:r>
            <a:r>
              <a:rPr lang="fr-FR" dirty="0"/>
              <a:t>.</a:t>
            </a:r>
          </a:p>
          <a:p>
            <a:pPr lvl="1"/>
            <a:r>
              <a:rPr lang="fr-FR" sz="2000" dirty="0"/>
              <a:t>Ils sont souvent </a:t>
            </a:r>
            <a:r>
              <a:rPr lang="fr-FR" sz="2000" b="1" dirty="0">
                <a:solidFill>
                  <a:srgbClr val="7030A0"/>
                </a:solidFill>
              </a:rPr>
              <a:t>autorisés à prendre des décisions concernant les soins et les traitements qui leur sont administrés, en particulier pour les services de santé sexuelle et reproductive. </a:t>
            </a:r>
            <a:r>
              <a:rPr lang="fr-FR" sz="2000" dirty="0"/>
              <a:t>Ils peuvent donner leur consentement éclairé ou leur assentiment conformément aux lois locales et à leur propre intérêt supérieur.</a:t>
            </a:r>
          </a:p>
        </p:txBody>
      </p:sp>
      <p:sp>
        <p:nvSpPr>
          <p:cNvPr id="4" name="Slide Number Placeholder 3"/>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panose="020F0502020204030204"/>
                <a:ea typeface="Calibri" panose="020F0502020204030204"/>
                <a:cs typeface="Calibri" panose="020F0502020204030204"/>
                <a:sym typeface="Calibri" panose="020F0502020204030204"/>
              </a:rPr>
              <a:t>13</a:t>
            </a:fld>
            <a:endParaRPr lang="en-US" b="1">
              <a:solidFill>
                <a:srgbClr val="FFFFFF"/>
              </a:solidFill>
              <a:latin typeface="Calibri" panose="020F0502020204030204"/>
              <a:ea typeface="Calibri" panose="020F0502020204030204"/>
              <a:cs typeface="Calibri" panose="020F0502020204030204"/>
              <a:sym typeface="Calibri" panose="020F0502020204030204"/>
            </a:endParaRPr>
          </a:p>
        </p:txBody>
      </p:sp>
      <p:sp>
        <p:nvSpPr>
          <p:cNvPr id="5" name="Title 1"/>
          <p:cNvSpPr txBox="1"/>
          <p:nvPr/>
        </p:nvSpPr>
        <p:spPr>
          <a:xfrm>
            <a:off x="233082" y="374033"/>
            <a:ext cx="10972800"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a:solidFill>
                  <a:srgbClr val="267CB4"/>
                </a:solidFill>
                <a:latin typeface="+mn-lt"/>
              </a:rPr>
              <a:t>Prise en charge des enfants ayant subi des violences sexuelles (2)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98071" y="265837"/>
            <a:ext cx="9862457" cy="615553"/>
          </a:xfrm>
          <a:prstGeom prst="rect">
            <a:avLst/>
          </a:prstGeom>
          <a:noFill/>
        </p:spPr>
        <p:txBody>
          <a:bodyPr wrap="square">
            <a:spAutoFit/>
          </a:bodyPr>
          <a:lstStyle/>
          <a:p>
            <a:pPr algn="ctr">
              <a:defRPr/>
            </a:pPr>
            <a:r>
              <a:rPr lang="fr-FR" sz="3400" b="1" dirty="0">
                <a:solidFill>
                  <a:srgbClr val="7030A0"/>
                </a:solidFill>
                <a:cs typeface="Arial" panose="020B0604020202020204"/>
                <a:sym typeface="Arial" panose="020B0604020202020204"/>
              </a:rPr>
              <a:t>Actions clés pour la prise en charge des cas de VBG</a:t>
            </a:r>
          </a:p>
        </p:txBody>
      </p:sp>
      <p:pic>
        <p:nvPicPr>
          <p:cNvPr id="4" name="Image 3"/>
          <p:cNvPicPr>
            <a:picLocks noChangeAspect="1"/>
          </p:cNvPicPr>
          <p:nvPr/>
        </p:nvPicPr>
        <p:blipFill>
          <a:blip r:embed="rId3"/>
          <a:stretch>
            <a:fillRect/>
          </a:stretch>
        </p:blipFill>
        <p:spPr>
          <a:xfrm>
            <a:off x="4070172" y="819681"/>
            <a:ext cx="4051655" cy="6038319"/>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panose="020B0604020202020204"/>
              <a:buNone/>
              <a:defRPr/>
            </a:pPr>
            <a:fld id="{00000000-1234-1234-1234-123412341234}" type="slidenum">
              <a:rPr kumimoji="0" lang="en-GB" sz="1000" b="0" i="0" u="none" strike="noStrike" kern="1200" cap="none" spc="0" normalizeH="0" baseline="0" noProof="0">
                <a:ln>
                  <a:noFill/>
                </a:ln>
                <a:solidFill>
                  <a:srgbClr val="595959"/>
                </a:solidFill>
                <a:effectLst/>
                <a:uLnTx/>
                <a:uFillTx/>
                <a:latin typeface="Arial" panose="020B0604020202020204"/>
                <a:cs typeface="Arial" panose="020B0604020202020204"/>
                <a:sym typeface="Arial" panose="020B0604020202020204"/>
              </a:rPr>
              <a:t>15</a:t>
            </a:fld>
            <a:endParaRPr kumimoji="0" lang="en-GB" sz="1000" b="0" i="0" u="none" strike="noStrike" kern="1200" cap="none" spc="0" normalizeH="0" baseline="0" noProof="0">
              <a:ln>
                <a:noFill/>
              </a:ln>
              <a:solidFill>
                <a:srgbClr val="595959"/>
              </a:solidFill>
              <a:effectLst/>
              <a:uLnTx/>
              <a:uFillTx/>
              <a:latin typeface="Arial" panose="020B0604020202020204"/>
              <a:cs typeface="Arial" panose="020B0604020202020204"/>
              <a:sym typeface="Arial" panose="020B0604020202020204"/>
            </a:endParaRPr>
          </a:p>
        </p:txBody>
      </p:sp>
      <p:pic>
        <p:nvPicPr>
          <p:cNvPr id="3" name="Image 2" descr="Une image contenant texte&#10;&#10;Description générée automatiquement"/>
          <p:cNvPicPr>
            <a:picLocks noChangeAspect="1"/>
          </p:cNvPicPr>
          <p:nvPr/>
        </p:nvPicPr>
        <p:blipFill>
          <a:blip r:embed="rId3"/>
          <a:stretch>
            <a:fillRect/>
          </a:stretch>
        </p:blipFill>
        <p:spPr>
          <a:xfrm>
            <a:off x="3896903" y="219717"/>
            <a:ext cx="4398194" cy="6418566"/>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p:cNvPicPr>
            <a:picLocks noChangeAspect="1"/>
          </p:cNvPicPr>
          <p:nvPr/>
        </p:nvPicPr>
        <p:blipFill>
          <a:blip r:embed="rId4"/>
          <a:stretch>
            <a:fillRect/>
          </a:stretch>
        </p:blipFill>
        <p:spPr>
          <a:xfrm flipV="1">
            <a:off x="638640" y="3045154"/>
            <a:ext cx="7180143" cy="15524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1412" y="588878"/>
            <a:ext cx="6858000" cy="898404"/>
          </a:xfrm>
        </p:spPr>
        <p:txBody>
          <a:bodyPr>
            <a:normAutofit/>
          </a:bodyPr>
          <a:lstStyle/>
          <a:p>
            <a:pPr algn="l"/>
            <a:r>
              <a:rPr lang="fr-FR" sz="4800" b="1">
                <a:solidFill>
                  <a:srgbClr val="5B3289"/>
                </a:solidFill>
                <a:latin typeface="+mn-lt"/>
              </a:rPr>
              <a:t>Norme 6 :</a:t>
            </a:r>
          </a:p>
        </p:txBody>
      </p:sp>
      <p:sp>
        <p:nvSpPr>
          <p:cNvPr id="3" name="Subtitle 2"/>
          <p:cNvSpPr>
            <a:spLocks noGrp="1"/>
          </p:cNvSpPr>
          <p:nvPr>
            <p:ph type="subTitle" idx="1"/>
          </p:nvPr>
        </p:nvSpPr>
        <p:spPr>
          <a:xfrm>
            <a:off x="441412" y="1859131"/>
            <a:ext cx="9457898" cy="1036231"/>
          </a:xfrm>
        </p:spPr>
        <p:txBody>
          <a:bodyPr>
            <a:normAutofit/>
          </a:bodyPr>
          <a:lstStyle/>
          <a:p>
            <a:pPr algn="l"/>
            <a:r>
              <a:rPr lang="fr-FR" sz="4800" b="1">
                <a:solidFill>
                  <a:srgbClr val="267CB4"/>
                </a:solidFill>
              </a:rPr>
              <a:t>La gestion de cas de VBG</a:t>
            </a:r>
          </a:p>
        </p:txBody>
      </p:sp>
      <p:pic>
        <p:nvPicPr>
          <p:cNvPr id="4"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p:cNvPicPr>
            <a:picLocks noChangeAspect="1"/>
          </p:cNvPicPr>
          <p:nvPr/>
        </p:nvPicPr>
        <p:blipFill>
          <a:blip r:embed="rId4"/>
          <a:stretch>
            <a:fillRect/>
          </a:stretch>
        </p:blipFill>
        <p:spPr>
          <a:xfrm flipV="1">
            <a:off x="638640" y="3045154"/>
            <a:ext cx="7180143" cy="15524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p:nvPr/>
        </p:nvSpPr>
        <p:spPr>
          <a:xfrm>
            <a:off x="465111" y="315656"/>
            <a:ext cx="10515600" cy="10396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7030A0"/>
                </a:solidFill>
                <a:latin typeface="+mn-lt"/>
              </a:rPr>
              <a:t>Normes de programme</a:t>
            </a:r>
          </a:p>
        </p:txBody>
      </p:sp>
      <p:pic>
        <p:nvPicPr>
          <p:cNvPr id="3" name="Image 2" descr="Une image contenant texte&#10;&#10;Description générée automatiquement"/>
          <p:cNvPicPr>
            <a:picLocks noChangeAspect="1"/>
          </p:cNvPicPr>
          <p:nvPr/>
        </p:nvPicPr>
        <p:blipFill>
          <a:blip r:embed="rId3"/>
          <a:stretch>
            <a:fillRect/>
          </a:stretch>
        </p:blipFill>
        <p:spPr>
          <a:xfrm>
            <a:off x="923157" y="1503190"/>
            <a:ext cx="3997740" cy="4878875"/>
          </a:xfrm>
          <a:prstGeom prst="rect">
            <a:avLst/>
          </a:prstGeom>
        </p:spPr>
      </p:pic>
      <p:pic>
        <p:nvPicPr>
          <p:cNvPr id="10" name="Image 9" descr="Une image contenant texte&#10;&#10;Description générée automatiquement"/>
          <p:cNvPicPr>
            <a:picLocks noChangeAspect="1"/>
          </p:cNvPicPr>
          <p:nvPr/>
        </p:nvPicPr>
        <p:blipFill>
          <a:blip r:embed="rId4"/>
          <a:stretch>
            <a:fillRect/>
          </a:stretch>
        </p:blipFill>
        <p:spPr>
          <a:xfrm>
            <a:off x="5209360" y="1680918"/>
            <a:ext cx="6059483" cy="454771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259" y="551945"/>
            <a:ext cx="10515600" cy="1325563"/>
          </a:xfrm>
        </p:spPr>
        <p:txBody>
          <a:bodyPr>
            <a:noAutofit/>
          </a:bodyPr>
          <a:lstStyle/>
          <a:p>
            <a:r>
              <a:rPr lang="fr-FR" sz="4400" b="1" dirty="0">
                <a:solidFill>
                  <a:srgbClr val="7030A0"/>
                </a:solidFill>
                <a:latin typeface="+mn-lt"/>
              </a:rPr>
              <a:t>Norme </a:t>
            </a:r>
            <a:r>
              <a:rPr lang="fr-FR" b="1" dirty="0">
                <a:solidFill>
                  <a:srgbClr val="7030A0"/>
                </a:solidFill>
                <a:latin typeface="+mn-lt"/>
              </a:rPr>
              <a:t>6</a:t>
            </a:r>
            <a:r>
              <a:rPr lang="fr-FR" sz="4400" b="1" dirty="0">
                <a:solidFill>
                  <a:srgbClr val="7030A0"/>
                </a:solidFill>
                <a:latin typeface="+mn-lt"/>
              </a:rPr>
              <a:t> :</a:t>
            </a:r>
            <a:br>
              <a:rPr lang="fr-FR" sz="4400" b="1" dirty="0">
                <a:solidFill>
                  <a:srgbClr val="7030A0"/>
                </a:solidFill>
                <a:latin typeface="+mn-lt"/>
              </a:rPr>
            </a:br>
            <a:r>
              <a:rPr lang="fr-FR" sz="4400" b="1" dirty="0">
                <a:solidFill>
                  <a:srgbClr val="7030A0"/>
                </a:solidFill>
                <a:latin typeface="+mn-lt"/>
              </a:rPr>
              <a:t>La gestion de cas de VBG</a:t>
            </a:r>
          </a:p>
        </p:txBody>
      </p:sp>
      <p:sp>
        <p:nvSpPr>
          <p:cNvPr id="3" name="Content Placeholder 2"/>
          <p:cNvSpPr>
            <a:spLocks noGrp="1"/>
          </p:cNvSpPr>
          <p:nvPr>
            <p:ph idx="1"/>
          </p:nvPr>
        </p:nvSpPr>
        <p:spPr>
          <a:xfrm>
            <a:off x="838200" y="2526389"/>
            <a:ext cx="10515600" cy="4096372"/>
          </a:xfrm>
        </p:spPr>
        <p:txBody>
          <a:bodyPr>
            <a:normAutofit/>
          </a:bodyPr>
          <a:lstStyle/>
          <a:p>
            <a:pPr marL="0" indent="0">
              <a:buNone/>
            </a:pPr>
            <a:r>
              <a:rPr lang="fr-FR" sz="4000" dirty="0">
                <a:solidFill>
                  <a:srgbClr val="1A3B4F"/>
                </a:solidFill>
              </a:rPr>
              <a:t>Les survivantes de violence basée sur le genre ont accès à des services de prise en charge des cas appropriés et de qualité, y compris une assistance et un soutien coordonnés leur permettant d’accéder aux services disponibles.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7907"/>
            <a:ext cx="10169456" cy="1143000"/>
          </a:xfrm>
        </p:spPr>
        <p:txBody>
          <a:bodyPr>
            <a:noAutofit/>
          </a:bodyPr>
          <a:lstStyle/>
          <a:p>
            <a:r>
              <a:rPr lang="fr-FR" b="1" dirty="0">
                <a:solidFill>
                  <a:srgbClr val="267CB4"/>
                </a:solidFill>
                <a:latin typeface="+mn-lt"/>
              </a:rPr>
              <a:t>Qu’est-ce que la prise en charge des cas de VBG ?</a:t>
            </a:r>
          </a:p>
        </p:txBody>
      </p:sp>
      <p:sp>
        <p:nvSpPr>
          <p:cNvPr id="3" name="Content Placeholder 2"/>
          <p:cNvSpPr>
            <a:spLocks noGrp="1"/>
          </p:cNvSpPr>
          <p:nvPr>
            <p:ph idx="1"/>
          </p:nvPr>
        </p:nvSpPr>
        <p:spPr>
          <a:xfrm>
            <a:off x="609600" y="1633787"/>
            <a:ext cx="10972800" cy="4722563"/>
          </a:xfrm>
        </p:spPr>
        <p:txBody>
          <a:bodyPr>
            <a:noAutofit/>
          </a:bodyPr>
          <a:lstStyle/>
          <a:p>
            <a:r>
              <a:rPr lang="fr-FR" b="1" dirty="0">
                <a:solidFill>
                  <a:srgbClr val="7030A0"/>
                </a:solidFill>
              </a:rPr>
              <a:t>Point d’entrée principal </a:t>
            </a:r>
            <a:r>
              <a:rPr lang="fr-FR" dirty="0"/>
              <a:t>pour les survivantes de VBG dans les situations de crise humanitaire.</a:t>
            </a:r>
          </a:p>
          <a:p>
            <a:r>
              <a:rPr lang="fr-FR" b="1" dirty="0">
                <a:solidFill>
                  <a:srgbClr val="7030A0"/>
                </a:solidFill>
              </a:rPr>
              <a:t>Répond</a:t>
            </a:r>
            <a:r>
              <a:rPr lang="fr-FR" dirty="0"/>
              <a:t> aux besoins particuliers de chaque survivante.</a:t>
            </a:r>
          </a:p>
          <a:p>
            <a:r>
              <a:rPr lang="fr-FR" dirty="0"/>
              <a:t>Implique une personne ayant une </a:t>
            </a:r>
            <a:r>
              <a:rPr lang="fr-FR" b="1" dirty="0">
                <a:solidFill>
                  <a:srgbClr val="7030A0"/>
                </a:solidFill>
              </a:rPr>
              <a:t>formation en soutien psychosocial ou en services sociaux</a:t>
            </a:r>
            <a:r>
              <a:rPr lang="fr-FR" dirty="0"/>
              <a:t> qui :</a:t>
            </a:r>
          </a:p>
          <a:p>
            <a:pPr lvl="1"/>
            <a:r>
              <a:rPr lang="fr-FR" dirty="0"/>
              <a:t>s’assure que les survivantes sont informées de toutes les options qui s’offrent à elles ;</a:t>
            </a:r>
          </a:p>
          <a:p>
            <a:pPr lvl="1"/>
            <a:r>
              <a:rPr lang="fr-FR" dirty="0"/>
              <a:t>les oriente vers les services pertinents avec leur consentement ;</a:t>
            </a:r>
          </a:p>
          <a:p>
            <a:pPr lvl="1"/>
            <a:r>
              <a:rPr lang="fr-FR" sz="2400" dirty="0"/>
              <a:t>détermine les problèmes rencontrés par une survivante (et sa famille, le cas échéant) et y donne suite ;</a:t>
            </a:r>
          </a:p>
          <a:p>
            <a:pPr lvl="1"/>
            <a:r>
              <a:rPr lang="fr-FR" sz="2400" dirty="0"/>
              <a:t>apporte à la survivante un soutien émotionnel tout au long du processus. </a:t>
            </a:r>
          </a:p>
        </p:txBody>
      </p:sp>
      <p:sp>
        <p:nvSpPr>
          <p:cNvPr id="4" name="Slide Number Placeholder 3"/>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panose="020F0502020204030204"/>
                <a:ea typeface="Calibri" panose="020F0502020204030204"/>
                <a:cs typeface="Calibri" panose="020F0502020204030204"/>
                <a:sym typeface="Calibri" panose="020F0502020204030204"/>
              </a:rPr>
              <a:t>5</a:t>
            </a:fld>
            <a:endParaRPr lang="en-US" b="1">
              <a:solidFill>
                <a:srgbClr val="FFFFFF"/>
              </a:solidFill>
              <a:latin typeface="Calibri" panose="020F0502020204030204"/>
              <a:ea typeface="Calibri" panose="020F0502020204030204"/>
              <a:cs typeface="Calibri" panose="020F0502020204030204"/>
              <a:sym typeface="Calibri" panose="020F0502020204030204"/>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6883"/>
            <a:ext cx="11201400" cy="1143000"/>
          </a:xfrm>
        </p:spPr>
        <p:txBody>
          <a:bodyPr>
            <a:noAutofit/>
          </a:bodyPr>
          <a:lstStyle/>
          <a:p>
            <a:r>
              <a:rPr lang="fr-FR" sz="4800" b="1" dirty="0">
                <a:solidFill>
                  <a:srgbClr val="267CB4"/>
                </a:solidFill>
                <a:latin typeface="+mn-lt"/>
              </a:rPr>
              <a:t>Étapes de la prise en charge des cas de VBG </a:t>
            </a:r>
          </a:p>
        </p:txBody>
      </p:sp>
      <p:sp>
        <p:nvSpPr>
          <p:cNvPr id="3" name="Content Placeholder 2"/>
          <p:cNvSpPr>
            <a:spLocks noGrp="1"/>
          </p:cNvSpPr>
          <p:nvPr>
            <p:ph idx="1"/>
          </p:nvPr>
        </p:nvSpPr>
        <p:spPr>
          <a:xfrm>
            <a:off x="609600" y="2028154"/>
            <a:ext cx="10972800" cy="4236722"/>
          </a:xfrm>
        </p:spPr>
        <p:txBody>
          <a:bodyPr>
            <a:noAutofit/>
          </a:bodyPr>
          <a:lstStyle/>
          <a:p>
            <a:pPr marL="514350" indent="-514350">
              <a:buFont typeface="+mj-lt"/>
              <a:buAutoNum type="arabicPeriod"/>
            </a:pPr>
            <a:r>
              <a:rPr lang="fr-FR" sz="4000" b="1" dirty="0">
                <a:solidFill>
                  <a:srgbClr val="267CB4"/>
                </a:solidFill>
              </a:rPr>
              <a:t>Présentation et engagement</a:t>
            </a:r>
          </a:p>
          <a:p>
            <a:pPr marL="514350" indent="-514350">
              <a:buFont typeface="+mj-lt"/>
              <a:buAutoNum type="arabicPeriod"/>
            </a:pPr>
            <a:r>
              <a:rPr lang="fr-FR" sz="4000" b="1" dirty="0"/>
              <a:t>Évaluation</a:t>
            </a:r>
          </a:p>
          <a:p>
            <a:pPr marL="514350" indent="-514350">
              <a:buFont typeface="+mj-lt"/>
              <a:buAutoNum type="arabicPeriod"/>
            </a:pPr>
            <a:r>
              <a:rPr lang="fr-FR" sz="4000" b="1" dirty="0">
                <a:solidFill>
                  <a:srgbClr val="267CB4"/>
                </a:solidFill>
              </a:rPr>
              <a:t>Planification de l’action</a:t>
            </a:r>
          </a:p>
          <a:p>
            <a:pPr marL="514350" indent="-514350">
              <a:buFont typeface="+mj-lt"/>
              <a:buAutoNum type="arabicPeriod"/>
            </a:pPr>
            <a:r>
              <a:rPr lang="fr-FR" sz="4000" b="1" dirty="0"/>
              <a:t>Mise en œuvre du plan d’action</a:t>
            </a:r>
          </a:p>
          <a:p>
            <a:pPr marL="514350" indent="-514350">
              <a:buFont typeface="+mj-lt"/>
              <a:buAutoNum type="arabicPeriod"/>
            </a:pPr>
            <a:r>
              <a:rPr lang="fr-FR" sz="4000" b="1" dirty="0">
                <a:solidFill>
                  <a:srgbClr val="267CB4"/>
                </a:solidFill>
              </a:rPr>
              <a:t>Suivi de la mise en œuvre</a:t>
            </a:r>
          </a:p>
          <a:p>
            <a:pPr marL="514350" indent="-514350">
              <a:buFont typeface="+mj-lt"/>
              <a:buAutoNum type="arabicPeriod"/>
            </a:pPr>
            <a:r>
              <a:rPr lang="fr-FR" sz="4000" b="1" dirty="0"/>
              <a:t>Clôture du dossier</a:t>
            </a:r>
          </a:p>
        </p:txBody>
      </p:sp>
      <p:sp>
        <p:nvSpPr>
          <p:cNvPr id="4" name="Slide Number Placeholder 3"/>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panose="020F0502020204030204"/>
                <a:ea typeface="Calibri" panose="020F0502020204030204"/>
                <a:cs typeface="Calibri" panose="020F0502020204030204"/>
                <a:sym typeface="Calibri" panose="020F0502020204030204"/>
              </a:rPr>
              <a:t>6</a:t>
            </a:fld>
            <a:endParaRPr lang="en-US" b="1">
              <a:solidFill>
                <a:srgbClr val="FFFFFF"/>
              </a:solidFill>
              <a:latin typeface="Calibri" panose="020F0502020204030204"/>
              <a:ea typeface="Calibri" panose="020F0502020204030204"/>
              <a:cs typeface="Calibri" panose="020F0502020204030204"/>
              <a:sym typeface="Calibri" panose="020F0502020204030204"/>
            </a:endParaRPr>
          </a:p>
        </p:txBody>
      </p:sp>
      <p:sp>
        <p:nvSpPr>
          <p:cNvPr id="6" name="Oval 5"/>
          <p:cNvSpPr/>
          <p:nvPr/>
        </p:nvSpPr>
        <p:spPr>
          <a:xfrm>
            <a:off x="8382000" y="2318094"/>
            <a:ext cx="2971800" cy="2965621"/>
          </a:xfrm>
          <a:prstGeom prst="ellipse">
            <a:avLst/>
          </a:prstGeom>
          <a:ln>
            <a:solidFill>
              <a:srgbClr val="267CB4"/>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solidFill>
                <a:srgbClr val="00B0F0"/>
              </a:solidFill>
            </a:endParaRPr>
          </a:p>
        </p:txBody>
      </p:sp>
      <p:sp>
        <p:nvSpPr>
          <p:cNvPr id="8" name="TextBox 7"/>
          <p:cNvSpPr txBox="1"/>
          <p:nvPr/>
        </p:nvSpPr>
        <p:spPr>
          <a:xfrm>
            <a:off x="8610600" y="2923741"/>
            <a:ext cx="2743200" cy="1754326"/>
          </a:xfrm>
          <a:prstGeom prst="rect">
            <a:avLst/>
          </a:prstGeom>
          <a:noFill/>
        </p:spPr>
        <p:txBody>
          <a:bodyPr wrap="square" rtlCol="0">
            <a:spAutoFit/>
          </a:bodyPr>
          <a:lstStyle/>
          <a:p>
            <a:r>
              <a:rPr lang="fr-FR" dirty="0"/>
              <a:t>Le processus de prise en charge des cas N’EST PAS linéaire. </a:t>
            </a:r>
          </a:p>
          <a:p>
            <a:r>
              <a:rPr lang="fr-FR" dirty="0"/>
              <a:t>En cas d’urgence, il est souvent difficile d’en suivre TOUTES les étapes.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0665"/>
            <a:ext cx="10972800" cy="1143000"/>
          </a:xfrm>
        </p:spPr>
        <p:txBody>
          <a:bodyPr>
            <a:noAutofit/>
          </a:bodyPr>
          <a:lstStyle/>
          <a:p>
            <a:r>
              <a:rPr lang="fr-FR" sz="4000" b="1" dirty="0">
                <a:solidFill>
                  <a:srgbClr val="267CB4"/>
                </a:solidFill>
                <a:latin typeface="+mn-lt"/>
              </a:rPr>
              <a:t>Quel est le rôle de la personne qui prend en charge les cas de VBG ?</a:t>
            </a:r>
          </a:p>
        </p:txBody>
      </p:sp>
      <p:sp>
        <p:nvSpPr>
          <p:cNvPr id="3" name="Content Placeholder 2"/>
          <p:cNvSpPr>
            <a:spLocks noGrp="1"/>
          </p:cNvSpPr>
          <p:nvPr>
            <p:ph idx="1"/>
          </p:nvPr>
        </p:nvSpPr>
        <p:spPr>
          <a:xfrm>
            <a:off x="609600" y="1424781"/>
            <a:ext cx="10972800" cy="4298953"/>
          </a:xfrm>
        </p:spPr>
        <p:txBody>
          <a:bodyPr>
            <a:noAutofit/>
          </a:bodyPr>
          <a:lstStyle/>
          <a:p>
            <a:pPr marL="0" indent="0">
              <a:buNone/>
            </a:pPr>
            <a:r>
              <a:rPr lang="fr-FR" sz="3200" b="1" dirty="0">
                <a:solidFill>
                  <a:srgbClr val="7030A0"/>
                </a:solidFill>
              </a:rPr>
              <a:t>Elle travaille en étroite collaboration avec la survivante pour évaluer les risques et les besoins immédiats et préparer un plan de sécurité.</a:t>
            </a:r>
          </a:p>
          <a:p>
            <a:r>
              <a:rPr lang="fr-FR" dirty="0"/>
              <a:t>Cela inclut :</a:t>
            </a:r>
          </a:p>
          <a:p>
            <a:pPr lvl="1"/>
            <a:r>
              <a:rPr lang="fr-FR" b="1" dirty="0">
                <a:solidFill>
                  <a:srgbClr val="7030A0"/>
                </a:solidFill>
              </a:rPr>
              <a:t>élaborer un plan exhaustif</a:t>
            </a:r>
            <a:r>
              <a:rPr lang="fr-FR" dirty="0">
                <a:solidFill>
                  <a:srgbClr val="7030A0"/>
                </a:solidFill>
              </a:rPr>
              <a:t> </a:t>
            </a:r>
            <a:r>
              <a:rPr lang="fr-FR" dirty="0"/>
              <a:t>qui définit les besoins de la survivante et la façon dont ces besoins seront satisfaits ;</a:t>
            </a:r>
          </a:p>
          <a:p>
            <a:pPr lvl="1"/>
            <a:r>
              <a:rPr lang="fr-FR" b="1" dirty="0">
                <a:solidFill>
                  <a:srgbClr val="7030A0"/>
                </a:solidFill>
              </a:rPr>
              <a:t>orienter la survivante, si celle-ci le souhaite,</a:t>
            </a:r>
            <a:r>
              <a:rPr lang="fr-FR" dirty="0"/>
              <a:t> vers des services de santé ou d’autres services prioritaires.</a:t>
            </a:r>
          </a:p>
          <a:p>
            <a:r>
              <a:rPr lang="fr-FR" dirty="0"/>
              <a:t>Les intervenants travaillant dans le cadre de la lutte contre la VBG doivent avoir de solides aptitudes en matière de relations interpersonnelles et être capables d’appliquer une approche centrée sur les survivantes pour les soutenir, les guider et les écouter, ainsi que d’évaluer, planifier et assurer le suivi des services qui leur sont offerts.</a:t>
            </a:r>
          </a:p>
        </p:txBody>
      </p:sp>
      <p:sp>
        <p:nvSpPr>
          <p:cNvPr id="4" name="Slide Number Placeholder 3"/>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panose="020F0502020204030204"/>
                <a:ea typeface="Calibri" panose="020F0502020204030204"/>
                <a:cs typeface="Calibri" panose="020F0502020204030204"/>
                <a:sym typeface="Calibri" panose="020F0502020204030204"/>
              </a:rPr>
              <a:t>7</a:t>
            </a:fld>
            <a:endParaRPr lang="en-US" b="1">
              <a:solidFill>
                <a:srgbClr val="FFFFFF"/>
              </a:solidFill>
              <a:latin typeface="Calibri" panose="020F0502020204030204"/>
              <a:ea typeface="Calibri" panose="020F0502020204030204"/>
              <a:cs typeface="Calibri" panose="020F0502020204030204"/>
              <a:sym typeface="Calibri" panose="020F0502020204030204"/>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2904" y="8933"/>
            <a:ext cx="10471001" cy="988328"/>
          </a:xfrm>
        </p:spPr>
        <p:txBody>
          <a:bodyPr>
            <a:normAutofit/>
          </a:bodyPr>
          <a:lstStyle/>
          <a:p>
            <a:pPr algn="l"/>
            <a:r>
              <a:rPr lang="fr-FR" sz="4400" b="1" dirty="0">
                <a:solidFill>
                  <a:srgbClr val="267CB4"/>
                </a:solidFill>
              </a:rPr>
              <a:t>Ne pas nuire</a:t>
            </a:r>
          </a:p>
        </p:txBody>
      </p:sp>
      <p:sp>
        <p:nvSpPr>
          <p:cNvPr id="3" name="Subtitle 2"/>
          <p:cNvSpPr>
            <a:spLocks noGrp="1"/>
          </p:cNvSpPr>
          <p:nvPr>
            <p:ph type="subTitle" idx="1"/>
          </p:nvPr>
        </p:nvSpPr>
        <p:spPr>
          <a:xfrm>
            <a:off x="838199" y="1346886"/>
            <a:ext cx="10670177" cy="5009464"/>
          </a:xfrm>
        </p:spPr>
        <p:txBody>
          <a:bodyPr>
            <a:normAutofit fontScale="92500" lnSpcReduction="10000"/>
          </a:bodyPr>
          <a:lstStyle/>
          <a:p>
            <a:pPr marL="457200" indent="-457200" algn="l">
              <a:buFont typeface="Arial" panose="020B0604020202020204" pitchFamily="34" charset="0"/>
              <a:buChar char="•"/>
            </a:pPr>
            <a:r>
              <a:rPr lang="fr-FR" sz="2800" dirty="0"/>
              <a:t>L’accès aux services de prise en charge des cas est </a:t>
            </a:r>
            <a:r>
              <a:rPr lang="fr-FR" sz="2800" b="1" dirty="0">
                <a:solidFill>
                  <a:srgbClr val="7030A0"/>
                </a:solidFill>
              </a:rPr>
              <a:t>facultatif</a:t>
            </a:r>
            <a:r>
              <a:rPr lang="fr-FR" sz="2800" dirty="0"/>
              <a:t> ; les survivantes ne veulent pas toutes ou n’auront pas toutes besoin d’accéder à ces services.</a:t>
            </a:r>
          </a:p>
          <a:p>
            <a:pPr marL="457200" indent="-457200" algn="l">
              <a:buFont typeface="Arial" panose="020B0604020202020204" pitchFamily="34" charset="0"/>
              <a:buChar char="•"/>
            </a:pPr>
            <a:r>
              <a:rPr lang="fr-FR" sz="2800" dirty="0"/>
              <a:t>La survivante</a:t>
            </a:r>
            <a:r>
              <a:rPr lang="fr-FR" sz="2800" dirty="0">
                <a:solidFill>
                  <a:srgbClr val="3874AB"/>
                </a:solidFill>
              </a:rPr>
              <a:t> </a:t>
            </a:r>
            <a:r>
              <a:rPr lang="fr-FR" sz="2800" b="1" dirty="0">
                <a:solidFill>
                  <a:srgbClr val="7030A0"/>
                </a:solidFill>
              </a:rPr>
              <a:t>ne doit pas être activement « identifiée »</a:t>
            </a:r>
            <a:r>
              <a:rPr lang="fr-FR" sz="2800" b="1" dirty="0">
                <a:solidFill>
                  <a:srgbClr val="3874AB"/>
                </a:solidFill>
              </a:rPr>
              <a:t> </a:t>
            </a:r>
            <a:r>
              <a:rPr lang="fr-FR" sz="2800" dirty="0"/>
              <a:t>chez elle ou dans tout autre espace (par exemple, par la diffusion d’informations la concernant).</a:t>
            </a:r>
            <a:r>
              <a:rPr lang="fr-FR" sz="2800" b="1" dirty="0"/>
              <a:t> </a:t>
            </a:r>
          </a:p>
          <a:p>
            <a:pPr marL="457200" indent="-457200" algn="l">
              <a:buFont typeface="Arial" panose="020B0604020202020204" pitchFamily="34" charset="0"/>
              <a:buChar char="•"/>
            </a:pPr>
            <a:r>
              <a:rPr lang="fr-FR" sz="2800" dirty="0"/>
              <a:t>Il convient d’offrir aux femmes et aux filles un accès </a:t>
            </a:r>
            <a:r>
              <a:rPr lang="fr-FR" sz="2800" b="1" dirty="0">
                <a:solidFill>
                  <a:srgbClr val="7030A0"/>
                </a:solidFill>
              </a:rPr>
              <a:t>confidentiel et non stigmatisant</a:t>
            </a:r>
            <a:r>
              <a:rPr lang="fr-FR" sz="2800" dirty="0"/>
              <a:t> aux services de prise en charge des cas de VBG, par exemple par le biais d’espaces sûrs qui proposent une variété d’activités (voir la </a:t>
            </a:r>
            <a:r>
              <a:rPr lang="fr-FR" sz="2800" dirty="0">
                <a:solidFill>
                  <a:srgbClr val="267CB4"/>
                </a:solidFill>
              </a:rPr>
              <a:t>Norme 8 : Espaces sûrs à l’usage des femmes et des filles</a:t>
            </a:r>
            <a:r>
              <a:rPr lang="fr-FR" sz="2800" dirty="0"/>
              <a:t>).</a:t>
            </a:r>
          </a:p>
          <a:p>
            <a:pPr marL="457200" indent="-457200" algn="l">
              <a:buFont typeface="Arial" panose="020B0604020202020204" pitchFamily="34" charset="0"/>
              <a:buChar char="•"/>
            </a:pPr>
            <a:r>
              <a:rPr lang="fr-FR" sz="2800" b="1" dirty="0">
                <a:solidFill>
                  <a:srgbClr val="7030A0"/>
                </a:solidFill>
              </a:rPr>
              <a:t>Les informations écrites</a:t>
            </a:r>
            <a:r>
              <a:rPr lang="fr-FR" sz="2800" dirty="0"/>
              <a:t> au sujet d’une survivante ou d’un incident doivent être </a:t>
            </a:r>
            <a:r>
              <a:rPr lang="fr-FR" sz="2800" b="1" dirty="0">
                <a:solidFill>
                  <a:srgbClr val="7030A0"/>
                </a:solidFill>
              </a:rPr>
              <a:t>protégées au moyen de pratiques sûres de collecte et de stockage des données</a:t>
            </a:r>
            <a:r>
              <a:rPr lang="fr-FR" sz="2800" dirty="0"/>
              <a:t> (voir la </a:t>
            </a:r>
            <a:r>
              <a:rPr lang="fr-FR" sz="2800" dirty="0">
                <a:solidFill>
                  <a:srgbClr val="267CB4"/>
                </a:solidFill>
              </a:rPr>
              <a:t>Norme 14 : Collecte et utilisation des données sur les survivantes</a:t>
            </a:r>
            <a:r>
              <a:rPr lang="fr-FR" sz="2800" dirty="0"/>
              <a:t>). </a:t>
            </a:r>
          </a:p>
          <a:p>
            <a:pPr marL="457200" indent="-457200" algn="l">
              <a:buFont typeface="Arial" panose="020B0604020202020204" pitchFamily="34" charset="0"/>
              <a:buChar char="•"/>
            </a:pPr>
            <a:endParaRPr lang="en-US" sz="2800" dirty="0"/>
          </a:p>
          <a:p>
            <a:pPr algn="l"/>
            <a:endParaRPr lang="en-US" sz="7200" dirty="0">
              <a:solidFill>
                <a:schemeClr val="tx1"/>
              </a:solidFill>
            </a:endParaRPr>
          </a:p>
        </p:txBody>
      </p:sp>
      <p:sp>
        <p:nvSpPr>
          <p:cNvPr id="4" name="Slide Number Placeholder 3"/>
          <p:cNvSpPr>
            <a:spLocks noGrp="1"/>
          </p:cNvSpPr>
          <p:nvPr>
            <p:ph type="sldNum" sz="quarter" idx="12"/>
          </p:nvPr>
        </p:nvSpPr>
        <p:spPr/>
        <p:txBody>
          <a:bodyPr/>
          <a:lstStyle/>
          <a:p>
            <a:pPr defTabSz="457200"/>
            <a:fld id="{0D3938FE-F834-1C4A-A775-F6A1F65E4F90}" type="slidenum">
              <a:rPr lang="en-US">
                <a:solidFill>
                  <a:prstClr val="black">
                    <a:tint val="75000"/>
                  </a:prstClr>
                </a:solidFill>
                <a:latin typeface="Calibri" panose="020F0502020204030204"/>
              </a:rPr>
              <a:t>8</a:t>
            </a:fld>
            <a:endParaRPr lang="en-US">
              <a:solidFill>
                <a:prstClr val="black">
                  <a:tint val="75000"/>
                </a:prstClr>
              </a:solidFill>
              <a:latin typeface="Calibri" panose="020F0502020204030204"/>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178" y="499132"/>
            <a:ext cx="10372725" cy="777875"/>
          </a:xfrm>
        </p:spPr>
        <p:txBody>
          <a:bodyPr>
            <a:noAutofit/>
          </a:bodyPr>
          <a:lstStyle/>
          <a:p>
            <a:r>
              <a:rPr lang="fr-FR" sz="4200" b="1" dirty="0">
                <a:solidFill>
                  <a:srgbClr val="267CB4"/>
                </a:solidFill>
                <a:latin typeface="+mn-lt"/>
              </a:rPr>
              <a:t>Soutien des hommes et des garçons survivants de violences sexuelles</a:t>
            </a:r>
          </a:p>
        </p:txBody>
      </p:sp>
      <p:sp>
        <p:nvSpPr>
          <p:cNvPr id="3" name="Content Placeholder 2"/>
          <p:cNvSpPr>
            <a:spLocks noGrp="1"/>
          </p:cNvSpPr>
          <p:nvPr>
            <p:ph idx="1"/>
          </p:nvPr>
        </p:nvSpPr>
        <p:spPr>
          <a:xfrm>
            <a:off x="998483" y="1755227"/>
            <a:ext cx="9715909" cy="3825766"/>
          </a:xfrm>
        </p:spPr>
        <p:txBody>
          <a:bodyPr>
            <a:normAutofit/>
          </a:bodyPr>
          <a:lstStyle/>
          <a:p>
            <a:pPr marL="0" indent="0">
              <a:buNone/>
            </a:pPr>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panose="020F0502020204030204"/>
                <a:ea typeface="Calibri" panose="020F0502020204030204"/>
                <a:cs typeface="Calibri" panose="020F0502020204030204"/>
                <a:sym typeface="Calibri" panose="020F0502020204030204"/>
              </a:rPr>
              <a:t>9</a:t>
            </a:fld>
            <a:endParaRPr lang="en-US" b="1">
              <a:solidFill>
                <a:srgbClr val="FFFFFF"/>
              </a:solidFill>
              <a:latin typeface="Calibri" panose="020F0502020204030204"/>
              <a:ea typeface="Calibri" panose="020F0502020204030204"/>
              <a:cs typeface="Calibri" panose="020F0502020204030204"/>
              <a:sym typeface="Calibri" panose="020F0502020204030204"/>
            </a:endParaRPr>
          </a:p>
        </p:txBody>
      </p:sp>
      <p:sp>
        <p:nvSpPr>
          <p:cNvPr id="5" name="Subtitle 2"/>
          <p:cNvSpPr txBox="1"/>
          <p:nvPr/>
        </p:nvSpPr>
        <p:spPr>
          <a:xfrm>
            <a:off x="909637" y="1795139"/>
            <a:ext cx="10670177" cy="4795344"/>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fr-FR" sz="3500" b="1" i="1" dirty="0">
                <a:solidFill>
                  <a:srgbClr val="7030A0"/>
                </a:solidFill>
              </a:rPr>
              <a:t>Les programmes de lutte contre la VBG sont centrés sur les droits et les besoins en matière de protection des femmes et des filles.</a:t>
            </a:r>
          </a:p>
          <a:p>
            <a:pPr marL="0" indent="0">
              <a:lnSpc>
                <a:spcPct val="120000"/>
              </a:lnSpc>
              <a:spcBef>
                <a:spcPts val="0"/>
              </a:spcBef>
              <a:buNone/>
            </a:pPr>
            <a:r>
              <a:rPr lang="fr-FR" sz="2900" dirty="0"/>
              <a:t>PAR CONSÉQUENT :</a:t>
            </a:r>
          </a:p>
          <a:p>
            <a:pPr marL="457200" indent="-457200">
              <a:lnSpc>
                <a:spcPct val="120000"/>
              </a:lnSpc>
              <a:spcBef>
                <a:spcPts val="0"/>
              </a:spcBef>
            </a:pPr>
            <a:r>
              <a:rPr lang="fr-FR" sz="2900" dirty="0"/>
              <a:t>La plupart des services conçus pour les femmes et les filles </a:t>
            </a:r>
            <a:r>
              <a:rPr lang="fr-FR" sz="2900" b="1" dirty="0"/>
              <a:t>ne sont pas adaptés pour les hommes et les garçons survivants</a:t>
            </a:r>
            <a:r>
              <a:rPr lang="fr-FR" sz="2900" dirty="0"/>
              <a:t>.</a:t>
            </a:r>
          </a:p>
          <a:p>
            <a:pPr marL="457200" indent="-457200">
              <a:lnSpc>
                <a:spcPct val="120000"/>
              </a:lnSpc>
              <a:spcBef>
                <a:spcPts val="0"/>
              </a:spcBef>
            </a:pPr>
            <a:r>
              <a:rPr lang="fr-FR" sz="2900" dirty="0"/>
              <a:t>Le fait d’offrir un soutien aux hommes et aux garçons survivants par le biais de ces services rendra ceux-ci </a:t>
            </a:r>
            <a:r>
              <a:rPr lang="fr-FR" sz="2900" b="1" dirty="0"/>
              <a:t>moins sûrs et moins accessibles aux femmes et aux filles</a:t>
            </a:r>
            <a:r>
              <a:rPr lang="fr-FR" sz="2900" dirty="0"/>
              <a:t>.</a:t>
            </a:r>
          </a:p>
          <a:p>
            <a:pPr marL="457200" indent="-457200">
              <a:lnSpc>
                <a:spcPct val="120000"/>
              </a:lnSpc>
              <a:spcBef>
                <a:spcPts val="0"/>
              </a:spcBef>
            </a:pPr>
            <a:r>
              <a:rPr lang="fr-FR" sz="2900" dirty="0"/>
              <a:t>Les hommes et les garçons survivants de violences sexuelles </a:t>
            </a:r>
            <a:r>
              <a:rPr lang="fr-FR" sz="2900" b="1" dirty="0"/>
              <a:t>ont besoin de points d’accès différents</a:t>
            </a:r>
            <a:r>
              <a:rPr lang="fr-FR" sz="2900" dirty="0"/>
              <a:t> aux services et d’un personnel spécialisé. </a:t>
            </a:r>
          </a:p>
          <a:p>
            <a:pPr marL="0" indent="0">
              <a:lnSpc>
                <a:spcPct val="120000"/>
              </a:lnSpc>
              <a:spcBef>
                <a:spcPts val="0"/>
              </a:spcBef>
              <a:buNone/>
            </a:pPr>
            <a:endParaRPr lang="en-SG" sz="3800" b="1" dirty="0">
              <a:solidFill>
                <a:srgbClr val="FFC000"/>
              </a:solidFill>
            </a:endParaRPr>
          </a:p>
          <a:p>
            <a:pPr marL="0" indent="0">
              <a:lnSpc>
                <a:spcPct val="120000"/>
              </a:lnSpc>
              <a:spcBef>
                <a:spcPts val="0"/>
              </a:spcBef>
              <a:buNone/>
            </a:pPr>
            <a:r>
              <a:rPr lang="fr-FR" sz="3800" b="1" dirty="0">
                <a:solidFill>
                  <a:srgbClr val="7030A0"/>
                </a:solidFill>
              </a:rPr>
              <a:t>Les autres points d’entrée destinés aux hommes et aux garçons comprennent les services généraux de soutien psychosocial, les services de protection, les établissements de santé, les centres communautaires, les centres de soutien aux personnes en situation de handicap, les centres LGBTI et, pour les jeunes garçons et les adolescents, des centres et services de protection des enfants et des adolescents.</a:t>
            </a:r>
          </a:p>
          <a:p>
            <a:pPr>
              <a:lnSpc>
                <a:spcPct val="120000"/>
              </a:lnSpc>
              <a:spcBef>
                <a:spcPts val="0"/>
              </a:spcBef>
            </a:pPr>
            <a:endParaRPr lang="en-US" sz="7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2931</Words>
  <Application>Microsoft Office PowerPoint</Application>
  <PresentationFormat>Szélesvásznú</PresentationFormat>
  <Paragraphs>168</Paragraphs>
  <Slides>16</Slides>
  <Notes>16</Notes>
  <HiddenSlides>0</HiddenSlides>
  <MMClips>0</MMClips>
  <ScaleCrop>false</ScaleCrop>
  <HeadingPairs>
    <vt:vector size="6" baseType="variant">
      <vt:variant>
        <vt:lpstr>Használt betűtípusok</vt:lpstr>
      </vt:variant>
      <vt:variant>
        <vt:i4>4</vt:i4>
      </vt:variant>
      <vt:variant>
        <vt:lpstr>Téma</vt:lpstr>
      </vt:variant>
      <vt:variant>
        <vt:i4>2</vt:i4>
      </vt:variant>
      <vt:variant>
        <vt:lpstr>Diacímek</vt:lpstr>
      </vt:variant>
      <vt:variant>
        <vt:i4>16</vt:i4>
      </vt:variant>
    </vt:vector>
  </HeadingPairs>
  <TitlesOfParts>
    <vt:vector size="22" baseType="lpstr">
      <vt:lpstr>Arial</vt:lpstr>
      <vt:lpstr>Calibri</vt:lpstr>
      <vt:lpstr>Calibri Light</vt:lpstr>
      <vt:lpstr>Wingdings</vt:lpstr>
      <vt:lpstr>Office Theme</vt:lpstr>
      <vt:lpstr>2_Office Theme</vt:lpstr>
      <vt:lpstr>  Normes minimales interorganisations pour la programmation d’actions de lutte contre la violence basée sur le genre dans les situations d’urgence   </vt:lpstr>
      <vt:lpstr>Norme 6 :</vt:lpstr>
      <vt:lpstr>PowerPoint-bemutató</vt:lpstr>
      <vt:lpstr>Norme 6 : La gestion de cas de VBG</vt:lpstr>
      <vt:lpstr>Qu’est-ce que la prise en charge des cas de VBG ?</vt:lpstr>
      <vt:lpstr>Étapes de la prise en charge des cas de VBG </vt:lpstr>
      <vt:lpstr>Quel est le rôle de la personne qui prend en charge les cas de VBG ?</vt:lpstr>
      <vt:lpstr>Ne pas nuire</vt:lpstr>
      <vt:lpstr>Soutien des hommes et des garçons survivants de violences sexuelles</vt:lpstr>
      <vt:lpstr>Services auxquels les survivantes de VBG ont droit :</vt:lpstr>
      <vt:lpstr>Signalement obligatoire !</vt:lpstr>
      <vt:lpstr>Prise en charge des enfants ayant subi des violences sexuelles (1)</vt:lpstr>
      <vt:lpstr>PowerPoint-bemutató</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4:</dc:title>
  <dc:creator>Divya Chandran</dc:creator>
  <cp:lastModifiedBy>VN00LW01</cp:lastModifiedBy>
  <cp:revision>45</cp:revision>
  <dcterms:created xsi:type="dcterms:W3CDTF">2020-07-15T02:26:00Z</dcterms:created>
  <dcterms:modified xsi:type="dcterms:W3CDTF">2021-12-14T07:20:46Z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9745CB9C25624A2BA3008F4CFA2D388C</vt:lpwstr>
  </property>
  <property fmtid="{D5CDD505-2E9C-101B-9397-08002B2CF9AE}" pid="3" name="KSOProductBuildVer">
    <vt:lpwstr>1036-11.2.0.10323</vt:lpwstr>
  </property>
</Properties>
</file>