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359" r:id="rId2"/>
    <p:sldId id="288" r:id="rId3"/>
    <p:sldId id="262" r:id="rId4"/>
    <p:sldId id="263" r:id="rId5"/>
    <p:sldId id="338" r:id="rId6"/>
    <p:sldId id="348" r:id="rId7"/>
    <p:sldId id="347" r:id="rId8"/>
    <p:sldId id="339" r:id="rId9"/>
    <p:sldId id="343" r:id="rId10"/>
    <p:sldId id="350" r:id="rId11"/>
    <p:sldId id="353" r:id="rId12"/>
    <p:sldId id="358" r:id="rId13"/>
    <p:sldId id="333" r:id="rId14"/>
    <p:sldId id="33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0024" autoAdjust="0"/>
  </p:normalViewPr>
  <p:slideViewPr>
    <p:cSldViewPr snapToGrid="0" snapToObjects="1">
      <p:cViewPr varScale="1">
        <p:scale>
          <a:sx n="91" d="100"/>
          <a:sy n="91" d="100"/>
        </p:scale>
        <p:origin x="131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D79F5-6A48-644D-9D4C-04B51EE067E8}" type="datetimeFigureOut">
              <a:rPr lang="en-US" smtClean="0"/>
              <a:pPr/>
              <a:t>12/14/2021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16881-453C-574A-B206-FF4726648DA2}" type="slidenum">
              <a:rPr lang="en-US" smtClean="0"/>
              <a:pPr/>
              <a:t>‹#›</a:t>
            </a:fld>
            <a:endParaRPr lang="en-US"/>
          </a:p>
        </p:txBody>
      </p:sp>
    </p:spTree>
    <p:extLst>
      <p:ext uri="{BB962C8B-B14F-4D97-AF65-F5344CB8AC3E}">
        <p14:creationId xmlns:p14="http://schemas.microsoft.com/office/powerpoint/2010/main" val="1433237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À souligner : </a:t>
            </a:r>
          </a:p>
          <a:p>
            <a:pPr marL="171450" indent="-171450">
              <a:buFontTx/>
              <a:buChar char="-"/>
            </a:pPr>
            <a:r>
              <a:rPr lang="fr-FR" dirty="0"/>
              <a:t>Il est indispensable d’appliquer les protocoles établis pour la prise en charge </a:t>
            </a:r>
            <a:r>
              <a:rPr lang="fr-FR" dirty="0">
                <a:highlight>
                  <a:srgbClr val="FFFF00"/>
                </a:highlight>
              </a:rPr>
              <a:t>médicale</a:t>
            </a:r>
            <a:r>
              <a:rPr lang="fr-FR" dirty="0"/>
              <a:t> du viol et des violences </a:t>
            </a:r>
            <a:r>
              <a:rPr lang="fr-FR" dirty="0">
                <a:highlight>
                  <a:srgbClr val="FFFF00"/>
                </a:highlight>
              </a:rPr>
              <a:t>conjugales</a:t>
            </a:r>
            <a:r>
              <a:rPr lang="fr-FR" dirty="0"/>
              <a:t>.</a:t>
            </a:r>
          </a:p>
          <a:p>
            <a:pPr marL="171450" indent="-171450">
              <a:buFontTx/>
              <a:buChar char="-"/>
            </a:pPr>
            <a:r>
              <a:rPr lang="fr-FR" b="1" dirty="0"/>
              <a:t>La prophylaxie post-exposition (PPE) doit être administrée obligatoirement dans les 72 heures après l’exposition au risque.</a:t>
            </a:r>
            <a:r>
              <a:rPr lang="fr-FR" dirty="0"/>
              <a:t> </a:t>
            </a:r>
          </a:p>
          <a:p>
            <a:pPr marL="171450" indent="-171450">
              <a:buFontTx/>
              <a:buChar char="-"/>
            </a:pPr>
            <a:r>
              <a:rPr lang="fr-FR" dirty="0"/>
              <a:t>Les fournitures devraient être prépositionnées de façon à ce que les femmes et les filles puissent bénéficier d’une PPE dans les 72 heures suivant une exposition potentielle. </a:t>
            </a:r>
          </a:p>
          <a:p>
            <a:endParaRPr lang="en-US" dirty="0"/>
          </a:p>
          <a:p>
            <a:pPr>
              <a:lnSpc>
                <a:spcPct val="100000"/>
              </a:lnSpc>
              <a:spcBef>
                <a:spcPts val="0"/>
              </a:spcBef>
            </a:pPr>
            <a:r>
              <a:rPr lang="fr-FR" dirty="0"/>
              <a:t>Demander : « </a:t>
            </a:r>
            <a:r>
              <a:rPr lang="fr-FR" b="1" dirty="0"/>
              <a:t>Quelles sont, pour les prestataires de services de santé, les mesures essentielles de prise en charge des survivantes (remarque : un aperçu similaire est fourni </a:t>
            </a:r>
            <a:r>
              <a:rPr lang="fr-FR" b="1" dirty="0">
                <a:highlight>
                  <a:srgbClr val="FFFF00"/>
                </a:highlight>
              </a:rPr>
              <a:t>sur</a:t>
            </a:r>
            <a:r>
              <a:rPr lang="fr-FR" b="1" dirty="0"/>
              <a:t> la diapositive 5) ? »</a:t>
            </a:r>
          </a:p>
          <a:p>
            <a:pPr marL="171450" indent="-171450">
              <a:lnSpc>
                <a:spcPct val="100000"/>
              </a:lnSpc>
              <a:spcBef>
                <a:spcPts val="0"/>
              </a:spcBef>
              <a:buFont typeface="Arial" panose="020B0604020202020204" pitchFamily="34" charset="0"/>
              <a:buChar char="•"/>
            </a:pPr>
            <a:r>
              <a:rPr lang="fr-FR" sz="1200" dirty="0"/>
              <a:t>Soutien de première ligne/premiers secours psychologiques ;</a:t>
            </a:r>
          </a:p>
          <a:p>
            <a:pPr marL="171450" indent="-171450">
              <a:lnSpc>
                <a:spcPct val="100000"/>
              </a:lnSpc>
              <a:spcBef>
                <a:spcPts val="0"/>
              </a:spcBef>
              <a:buFont typeface="Arial" panose="020B0604020202020204" pitchFamily="34" charset="0"/>
              <a:buChar char="•"/>
            </a:pPr>
            <a:r>
              <a:rPr lang="fr-FR" sz="1200" dirty="0"/>
              <a:t>contraception d’urgence ;</a:t>
            </a:r>
          </a:p>
          <a:p>
            <a:pPr marL="171450" indent="-171450">
              <a:lnSpc>
                <a:spcPct val="100000"/>
              </a:lnSpc>
              <a:spcBef>
                <a:spcPts val="0"/>
              </a:spcBef>
              <a:buFont typeface="Arial" panose="020B0604020202020204" pitchFamily="34" charset="0"/>
              <a:buChar char="•"/>
            </a:pPr>
            <a:r>
              <a:rPr lang="fr-FR" sz="1200" dirty="0"/>
              <a:t>prophylaxie post-exposition au VIH </a:t>
            </a:r>
            <a:r>
              <a:rPr lang="fr-FR" sz="1200" dirty="0">
                <a:solidFill>
                  <a:srgbClr val="FF0000"/>
                </a:solidFill>
              </a:rPr>
              <a:t>(obligatoire dans les 72 heures </a:t>
            </a:r>
            <a:r>
              <a:rPr lang="fr-FR" sz="1200" dirty="0">
                <a:solidFill>
                  <a:srgbClr val="FF0000"/>
                </a:solidFill>
                <a:highlight>
                  <a:srgbClr val="FFFF00"/>
                </a:highlight>
              </a:rPr>
              <a:t>suivant l’exposition au risque</a:t>
            </a:r>
            <a:r>
              <a:rPr lang="fr-FR" sz="1200" dirty="0">
                <a:solidFill>
                  <a:srgbClr val="FF0000"/>
                </a:solidFill>
              </a:rPr>
              <a:t>)</a:t>
            </a:r>
            <a:r>
              <a:rPr lang="fr-FR" sz="1200" dirty="0"/>
              <a:t> ;</a:t>
            </a:r>
          </a:p>
          <a:p>
            <a:pPr marL="171450" indent="-171450">
              <a:lnSpc>
                <a:spcPct val="100000"/>
              </a:lnSpc>
              <a:spcBef>
                <a:spcPts val="0"/>
              </a:spcBef>
              <a:buFont typeface="Arial" panose="020B0604020202020204" pitchFamily="34" charset="0"/>
              <a:buChar char="•"/>
            </a:pPr>
            <a:r>
              <a:rPr lang="fr-FR" sz="1200" dirty="0"/>
              <a:t>traitement des infections sexuellement transmissibles </a:t>
            </a:r>
            <a:r>
              <a:rPr lang="fr-FR" sz="1200" dirty="0">
                <a:solidFill>
                  <a:srgbClr val="FF0000"/>
                </a:solidFill>
              </a:rPr>
              <a:t>(obligatoire dans les 72 heures </a:t>
            </a:r>
            <a:r>
              <a:rPr lang="fr-FR" sz="1200" dirty="0">
                <a:solidFill>
                  <a:srgbClr val="FF0000"/>
                </a:solidFill>
                <a:highlight>
                  <a:srgbClr val="FFFF00"/>
                </a:highlight>
              </a:rPr>
              <a:t>suivant l’exposition au risque</a:t>
            </a:r>
            <a:r>
              <a:rPr lang="fr-FR" sz="1200" dirty="0">
                <a:solidFill>
                  <a:srgbClr val="FF0000"/>
                </a:solidFill>
              </a:rPr>
              <a:t>)</a:t>
            </a:r>
            <a:r>
              <a:rPr lang="fr-FR" sz="1200" dirty="0"/>
              <a:t> ;</a:t>
            </a:r>
          </a:p>
          <a:p>
            <a:pPr marL="171450" indent="-171450">
              <a:lnSpc>
                <a:spcPct val="100000"/>
              </a:lnSpc>
              <a:spcBef>
                <a:spcPts val="0"/>
              </a:spcBef>
              <a:buFont typeface="Arial" panose="020B0604020202020204" pitchFamily="34" charset="0"/>
              <a:buChar char="•"/>
            </a:pPr>
            <a:r>
              <a:rPr lang="fr-FR" sz="1200" dirty="0"/>
              <a:t>vaccination contre l’hépatite B ;</a:t>
            </a:r>
          </a:p>
          <a:p>
            <a:pPr marL="171450" indent="-171450">
              <a:lnSpc>
                <a:spcPct val="100000"/>
              </a:lnSpc>
              <a:spcBef>
                <a:spcPts val="0"/>
              </a:spcBef>
              <a:buFont typeface="Arial" panose="020B0604020202020204" pitchFamily="34" charset="0"/>
              <a:buChar char="•"/>
            </a:pPr>
            <a:r>
              <a:rPr lang="fr-FR" sz="1200" dirty="0"/>
              <a:t>identification et prise en charge des survivantes de violences </a:t>
            </a:r>
            <a:r>
              <a:rPr lang="fr-FR" sz="1200" dirty="0">
                <a:highlight>
                  <a:srgbClr val="FFFF00"/>
                </a:highlight>
              </a:rPr>
              <a:t>conjugales</a:t>
            </a:r>
            <a:r>
              <a:rPr lang="fr-FR" sz="1200" dirty="0"/>
              <a:t> (y compris l’évaluation du risque de poursuite et d’aggravation des actes de violence, le traitement des blessures et la fourniture des autres soins </a:t>
            </a:r>
            <a:r>
              <a:rPr lang="fr-FR" sz="1200" dirty="0">
                <a:highlight>
                  <a:srgbClr val="FFFF00"/>
                </a:highlight>
              </a:rPr>
              <a:t>médicaux</a:t>
            </a:r>
            <a:r>
              <a:rPr lang="fr-FR" sz="1200" dirty="0"/>
              <a:t> nécessaires) ; </a:t>
            </a:r>
          </a:p>
          <a:p>
            <a:pPr marL="171450" indent="-171450">
              <a:lnSpc>
                <a:spcPct val="100000"/>
              </a:lnSpc>
              <a:spcBef>
                <a:spcPts val="0"/>
              </a:spcBef>
              <a:buFont typeface="Arial" panose="020B0604020202020204" pitchFamily="34" charset="0"/>
              <a:buChar char="•"/>
            </a:pPr>
            <a:r>
              <a:rPr lang="fr-FR" sz="1200" dirty="0"/>
              <a:t>évaluation et </a:t>
            </a:r>
            <a:r>
              <a:rPr lang="fr-FR" sz="1200" dirty="0">
                <a:highlight>
                  <a:srgbClr val="FFFF00"/>
                </a:highlight>
              </a:rPr>
              <a:t>prise en charge </a:t>
            </a:r>
            <a:r>
              <a:rPr lang="fr-FR" sz="1200" dirty="0"/>
              <a:t>des troubles de santé mentale tels que la dépression, les pensées ou velléités suicidaires et le stress post-traumatique.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5301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Certaines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personnes survivantes </a:t>
            </a:r>
            <a:r>
              <a:rPr kumimoji="0" lang="fr-FR" sz="1200" b="0" i="0" u="none" strike="noStrike" cap="none" normalizeH="0" baseline="0" noProof="0" dirty="0">
                <a:ln>
                  <a:noFill/>
                </a:ln>
                <a:solidFill>
                  <a:prstClr val="black"/>
                </a:solidFill>
                <a:uLnTx/>
                <a:uFillTx/>
                <a:latin typeface="Calibri" panose="020F0502020204030204"/>
                <a:ea typeface="+mn-ea"/>
                <a:cs typeface="+mn-cs"/>
              </a:rPr>
              <a:t>(p. ex., les adolescentes,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les membres de la communauté </a:t>
            </a:r>
            <a:r>
              <a:rPr kumimoji="0" lang="fr-FR" sz="1200" b="0" i="0" u="none" strike="noStrike" cap="none" normalizeH="0" baseline="0" noProof="0" dirty="0">
                <a:ln>
                  <a:noFill/>
                </a:ln>
                <a:solidFill>
                  <a:prstClr val="black"/>
                </a:solidFill>
                <a:uLnTx/>
                <a:uFillTx/>
                <a:latin typeface="Calibri" panose="020F0502020204030204"/>
                <a:ea typeface="+mn-ea"/>
                <a:cs typeface="+mn-cs"/>
              </a:rPr>
              <a:t>LGBTQI, etc.) peuvent avoir besoin de services adaptés (p. ex., adaptés à leur âge, accessibles, etc.).</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1200" b="0" i="0" u="none" strike="noStrike" cap="none" normalizeH="0" baseline="0" noProof="0" dirty="0">
                <a:ln>
                  <a:noFill/>
                </a:ln>
                <a:solidFill>
                  <a:prstClr val="black"/>
                </a:solidFill>
                <a:uLnTx/>
                <a:uFillTx/>
                <a:latin typeface="Calibri" panose="020F0502020204030204"/>
                <a:ea typeface="+mn-ea"/>
                <a:cs typeface="+mn-cs"/>
              </a:rPr>
              <a:t>Toutes les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personnes survivantes </a:t>
            </a:r>
            <a:r>
              <a:rPr kumimoji="0" lang="fr-FR" sz="1200" b="0" i="0" u="none" strike="noStrike" cap="none" normalizeH="0" baseline="0" noProof="0" dirty="0">
                <a:ln>
                  <a:noFill/>
                </a:ln>
                <a:solidFill>
                  <a:prstClr val="black"/>
                </a:solidFill>
                <a:uLnTx/>
                <a:uFillTx/>
                <a:latin typeface="Calibri" panose="020F0502020204030204"/>
                <a:ea typeface="+mn-ea"/>
                <a:cs typeface="+mn-cs"/>
              </a:rPr>
              <a:t>devraient avoir accès à des services multisectoriels, </a:t>
            </a:r>
            <a:r>
              <a:rPr kumimoji="0" lang="fr-FR" sz="1200" b="0" i="0" u="none" strike="noStrike" cap="none" normalizeH="0" baseline="0" noProof="0" dirty="0">
                <a:ln>
                  <a:noFill/>
                </a:ln>
                <a:solidFill>
                  <a:prstClr val="black"/>
                </a:solidFill>
                <a:highlight>
                  <a:srgbClr val="FFFF00"/>
                </a:highlight>
                <a:uLnTx/>
                <a:uFillTx/>
                <a:latin typeface="Calibri" panose="020F0502020204030204"/>
                <a:ea typeface="+mn-ea"/>
                <a:cs typeface="+mn-cs"/>
              </a:rPr>
              <a:t>notamment</a:t>
            </a:r>
            <a:r>
              <a:rPr kumimoji="0" lang="fr-FR" sz="1200" b="0" i="0" u="none" strike="noStrike" cap="none" normalizeH="0" baseline="0" noProof="0" dirty="0">
                <a:ln>
                  <a:noFill/>
                </a:ln>
                <a:solidFill>
                  <a:prstClr val="black"/>
                </a:solidFill>
                <a:uLnTx/>
                <a:uFillTx/>
                <a:latin typeface="Calibri" panose="020F0502020204030204"/>
                <a:ea typeface="+mn-ea"/>
                <a:cs typeface="+mn-cs"/>
              </a:rPr>
              <a:t> des soins de santé, des services psychosociaux, des mécanismes de sécurité et de sûreté et une assistance juridique.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29189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Norme </a:t>
            </a:r>
            <a:r>
              <a:rPr lang="fr-FR" dirty="0">
                <a:highlight>
                  <a:srgbClr val="FFFF00"/>
                </a:highlight>
              </a:rPr>
              <a:t>4</a:t>
            </a:r>
            <a:r>
              <a:rPr lang="fr-FR" dirty="0"/>
              <a:t>, </a:t>
            </a:r>
            <a:r>
              <a:rPr lang="fr-FR" dirty="0">
                <a:highlight>
                  <a:srgbClr val="FFFF00"/>
                </a:highlight>
              </a:rPr>
              <a:t>intitulée</a:t>
            </a:r>
            <a:r>
              <a:rPr lang="fr-FR" dirty="0"/>
              <a:t> « </a:t>
            </a:r>
            <a:r>
              <a:rPr lang="fr-FR" dirty="0">
                <a:highlight>
                  <a:srgbClr val="FFFF00"/>
                </a:highlight>
              </a:rPr>
              <a:t>Soins de santé pour les survivantes de VBG </a:t>
            </a:r>
            <a:r>
              <a:rPr lang="fr-FR" dirty="0"/>
              <a:t>», est une Norme de programme </a:t>
            </a:r>
            <a:r>
              <a:rPr lang="fr-FR" dirty="0">
                <a:highlight>
                  <a:srgbClr val="FFFF00"/>
                </a:highlight>
              </a:rPr>
              <a:t>faisant partie des </a:t>
            </a:r>
            <a:r>
              <a:rPr lang="fr-FR" dirty="0"/>
              <a:t>Normes minimales ; les deux autres catégories des Normes minimales sont les Normes de base et les Normes opérationnelles.</a:t>
            </a:r>
          </a:p>
          <a:p>
            <a:endParaRPr lang="en-US" dirty="0"/>
          </a:p>
          <a:p>
            <a:r>
              <a:rPr lang="fr-FR" dirty="0"/>
              <a:t>Les dix Normes de programme fournissent des indications pour </a:t>
            </a:r>
            <a:r>
              <a:rPr lang="fr-FR" dirty="0">
                <a:highlight>
                  <a:srgbClr val="FFFF00"/>
                </a:highlight>
              </a:rPr>
              <a:t>intervenir face </a:t>
            </a:r>
            <a:r>
              <a:rPr lang="fr-FR" dirty="0"/>
              <a:t>à la VBG, en atténuer les risques ou la prévenir dans une situation d’urgence ; elles reflètent </a:t>
            </a:r>
            <a:r>
              <a:rPr lang="fr-FR" b="1" dirty="0"/>
              <a:t>les éléments de base de la programmation visant la VBG</a:t>
            </a:r>
            <a:r>
              <a:rPr lang="fr-FR"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510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0" dirty="0"/>
              <a:t>Demander :</a:t>
            </a:r>
            <a:r>
              <a:rPr lang="fr-FR" dirty="0"/>
              <a:t> « Qu’est-ce qu’une norme sociale ? » </a:t>
            </a:r>
            <a:r>
              <a:rPr lang="fr-FR" dirty="0">
                <a:sym typeface="Wingdings" panose="05000000000000000000" pitchFamily="2" charset="2"/>
              </a:rPr>
              <a:t></a:t>
            </a:r>
            <a:r>
              <a:rPr lang="fr-FR" dirty="0"/>
              <a:t> « Une norme sociale est une conviction partagée sur ce qui constitue un comportement typique, normal, approprié et attendu au sein d’un groupe. Les normes sociales sont généralement entretenues par l’approbation et/ou la désapprobation de la société. » (p. 98)</a:t>
            </a:r>
          </a:p>
          <a:p>
            <a:endParaRPr lang="en-US" dirty="0"/>
          </a:p>
          <a:p>
            <a:r>
              <a:rPr lang="fr-FR" i="0" dirty="0"/>
              <a:t>« Que signifie </a:t>
            </a:r>
            <a:r>
              <a:rPr lang="fr-FR" i="0" dirty="0">
                <a:highlight>
                  <a:srgbClr val="FFFF00"/>
                </a:highlight>
              </a:rPr>
              <a:t>la redevabilité envers les femmes et les </a:t>
            </a:r>
            <a:r>
              <a:rPr lang="fr-FR" i="0" dirty="0"/>
              <a:t>filles ? »</a:t>
            </a:r>
            <a:r>
              <a:rPr lang="fr-FR" i="1" dirty="0"/>
              <a:t> </a:t>
            </a:r>
            <a:r>
              <a:rPr lang="fr-FR" dirty="0">
                <a:sym typeface="Wingdings" panose="05000000000000000000" pitchFamily="2" charset="2"/>
              </a:rPr>
              <a:t></a:t>
            </a:r>
            <a:r>
              <a:rPr lang="fr-FR" dirty="0"/>
              <a:t> Voir la diapositive X pour plus d’informations sur la </a:t>
            </a:r>
            <a:r>
              <a:rPr lang="fr-FR" dirty="0">
                <a:highlight>
                  <a:srgbClr val="FFFF00"/>
                </a:highlight>
              </a:rPr>
              <a:t>redevabilité</a:t>
            </a:r>
            <a:r>
              <a:rPr lang="fr-FR" dirty="0"/>
              <a:t> envers les femmes et les filles dans le cadre de la programmation de la mobilisation </a:t>
            </a:r>
            <a:r>
              <a:rPr lang="fr-FR" dirty="0">
                <a:highlight>
                  <a:srgbClr val="FFFF00"/>
                </a:highlight>
              </a:rPr>
              <a:t>des hommes et des garçons</a:t>
            </a:r>
            <a:r>
              <a:rPr lang="fr-FR"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024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Les acteurs </a:t>
            </a:r>
            <a:r>
              <a:rPr lang="fr-FR" dirty="0">
                <a:highlight>
                  <a:srgbClr val="FFFF00"/>
                </a:highlight>
              </a:rPr>
              <a:t>du secteur </a:t>
            </a:r>
            <a:r>
              <a:rPr lang="fr-FR" dirty="0"/>
              <a:t>de la santé (OMS) utilisent </a:t>
            </a:r>
            <a:r>
              <a:rPr lang="fr-FR" dirty="0">
                <a:highlight>
                  <a:srgbClr val="FFFF00"/>
                </a:highlight>
              </a:rPr>
              <a:t>l’acronyme</a:t>
            </a:r>
            <a:r>
              <a:rPr lang="fr-FR" dirty="0"/>
              <a:t> « LIVES » pour le soutien de première ligne : </a:t>
            </a:r>
          </a:p>
          <a:p>
            <a:pPr marL="171450" indent="-171450">
              <a:buFontTx/>
              <a:buChar char="-"/>
            </a:pPr>
            <a:r>
              <a:rPr lang="fr-FR" dirty="0"/>
              <a:t>écouter (</a:t>
            </a:r>
            <a:r>
              <a:rPr lang="fr-FR" dirty="0" err="1"/>
              <a:t>Listen</a:t>
            </a:r>
            <a:r>
              <a:rPr lang="fr-FR" dirty="0"/>
              <a:t>) ;</a:t>
            </a:r>
          </a:p>
          <a:p>
            <a:pPr marL="171450" indent="-171450">
              <a:buFontTx/>
              <a:buChar char="-"/>
            </a:pPr>
            <a:r>
              <a:rPr lang="fr-FR" dirty="0"/>
              <a:t>s’informer (</a:t>
            </a:r>
            <a:r>
              <a:rPr lang="fr-FR" dirty="0" err="1"/>
              <a:t>Inquire</a:t>
            </a:r>
            <a:r>
              <a:rPr lang="fr-FR" dirty="0"/>
              <a:t>) des besoins et </a:t>
            </a:r>
            <a:r>
              <a:rPr lang="fr-FR" dirty="0">
                <a:highlight>
                  <a:srgbClr val="FFFF00"/>
                </a:highlight>
              </a:rPr>
              <a:t>des</a:t>
            </a:r>
            <a:r>
              <a:rPr lang="fr-FR" dirty="0"/>
              <a:t> préoccupations ;</a:t>
            </a:r>
          </a:p>
          <a:p>
            <a:pPr marL="171450" indent="-171450">
              <a:buFontTx/>
              <a:buChar char="-"/>
            </a:pPr>
            <a:r>
              <a:rPr lang="fr-FR" dirty="0"/>
              <a:t>valider (</a:t>
            </a:r>
            <a:r>
              <a:rPr lang="fr-FR" dirty="0" err="1"/>
              <a:t>Validate</a:t>
            </a:r>
            <a:r>
              <a:rPr lang="fr-FR" dirty="0"/>
              <a:t>) ;</a:t>
            </a:r>
          </a:p>
          <a:p>
            <a:pPr marL="171450" indent="-171450">
              <a:buFontTx/>
              <a:buChar char="-"/>
            </a:pPr>
            <a:r>
              <a:rPr lang="fr-FR" dirty="0">
                <a:highlight>
                  <a:srgbClr val="FFFF00"/>
                </a:highlight>
              </a:rPr>
              <a:t>améliorer</a:t>
            </a:r>
            <a:r>
              <a:rPr lang="fr-FR" dirty="0"/>
              <a:t> (</a:t>
            </a:r>
            <a:r>
              <a:rPr lang="fr-FR" dirty="0" err="1"/>
              <a:t>Enhance</a:t>
            </a:r>
            <a:r>
              <a:rPr lang="fr-FR" dirty="0"/>
              <a:t>) la sécurité ;</a:t>
            </a:r>
          </a:p>
          <a:p>
            <a:pPr marL="171450" indent="-171450">
              <a:buFontTx/>
              <a:buChar char="-"/>
            </a:pPr>
            <a:r>
              <a:rPr lang="fr-FR" dirty="0"/>
              <a:t>soutenir (Support).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1217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sont les principaux obstacles à l’accès des survivantes aux services </a:t>
            </a:r>
            <a:r>
              <a:rPr lang="fr-FR" dirty="0">
                <a:highlight>
                  <a:srgbClr val="FFFF00"/>
                </a:highlight>
              </a:rPr>
              <a:t>de soins </a:t>
            </a:r>
            <a:r>
              <a:rPr lang="fr-FR" dirty="0"/>
              <a:t>de santé dans votre contexte ?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742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1720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Veiller à ce que tous les participants sachent ce qu’est le « signalement obligatoire », c’est-à-dire l’obligation de signaler </a:t>
            </a:r>
            <a:r>
              <a:rPr lang="fr-FR" dirty="0">
                <a:highlight>
                  <a:srgbClr val="FFFF00"/>
                </a:highlight>
              </a:rPr>
              <a:t>l’incident</a:t>
            </a:r>
            <a:r>
              <a:rPr lang="fr-FR" dirty="0"/>
              <a:t> à un organisme spécifique (p. ex., la police) avant ou dans le cadre de l’accès aux soins. </a:t>
            </a:r>
            <a:r>
              <a:rPr lang="fr-FR" b="1" dirty="0"/>
              <a:t>Le signalement obligatoire peut être une question de vie ou de mort, car il peut empêcher le recours à des soins médicaux qui pourraient sauver des vies ET il peut entraîner des risques pour la sécurité des survivantes (p. ex., risques de représailles, de perte de la garde de leurs enfants ou de poursuites judiciaires). </a:t>
            </a:r>
          </a:p>
          <a:p>
            <a:pPr marL="0" indent="0">
              <a:buFontTx/>
              <a:buNone/>
            </a:pPr>
            <a:endParaRPr lang="en-US" dirty="0"/>
          </a:p>
          <a:p>
            <a:pPr marL="0" indent="0">
              <a:buFontTx/>
              <a:buNone/>
            </a:pPr>
            <a:r>
              <a:rPr lang="fr-FR" dirty="0"/>
              <a:t>À souligner : Les prestataires de services de santé doivent bien appréhender leurs obligations légales (si de telles obligations existent) ainsi que leurs codes de pratique professionnelle </a:t>
            </a:r>
            <a:r>
              <a:rPr lang="fr-FR" dirty="0">
                <a:highlight>
                  <a:srgbClr val="FFFF00"/>
                </a:highlight>
              </a:rPr>
              <a:t>afin de pouvoir s’assurer </a:t>
            </a:r>
            <a:r>
              <a:rPr lang="fr-FR" dirty="0"/>
              <a:t>que les survivantes sont pleinement informées des choix </a:t>
            </a:r>
            <a:r>
              <a:rPr lang="fr-FR" dirty="0">
                <a:highlight>
                  <a:srgbClr val="FFFF00"/>
                </a:highlight>
              </a:rPr>
              <a:t>qui s’offrent à elles </a:t>
            </a:r>
            <a:r>
              <a:rPr lang="fr-FR" dirty="0"/>
              <a:t>et des limites de la confidentialité, le cas échéant. En veillant à ce qu’elles soient au courant des exigences </a:t>
            </a:r>
            <a:r>
              <a:rPr lang="fr-FR" dirty="0">
                <a:highlight>
                  <a:srgbClr val="FFFF00"/>
                </a:highlight>
              </a:rPr>
              <a:t>en matière de </a:t>
            </a:r>
            <a:r>
              <a:rPr lang="fr-FR" dirty="0"/>
              <a:t>signalement obligatoire, les prestataires de services de santé peuvent aider les survivantes à prendre des décisions </a:t>
            </a:r>
            <a:r>
              <a:rPr lang="fr-FR" dirty="0">
                <a:highlight>
                  <a:srgbClr val="FFFF00"/>
                </a:highlight>
              </a:rPr>
              <a:t>éclairées</a:t>
            </a:r>
            <a:r>
              <a:rPr lang="fr-FR" dirty="0"/>
              <a:t> sur ce qu’elles doivent divulguer pendant une visite médicale.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4587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détermination préalable des violences sexuelles, </a:t>
            </a:r>
            <a:r>
              <a:rPr lang="fr-FR" dirty="0">
                <a:highlight>
                  <a:srgbClr val="FFFF00"/>
                </a:highlight>
              </a:rPr>
              <a:t>du statut </a:t>
            </a:r>
            <a:r>
              <a:rPr lang="fr-FR" dirty="0"/>
              <a:t>VIH et d’autres problèmes </a:t>
            </a:r>
            <a:r>
              <a:rPr lang="fr-FR" dirty="0">
                <a:highlight>
                  <a:srgbClr val="FFFF00"/>
                </a:highlight>
              </a:rPr>
              <a:t>en matière </a:t>
            </a:r>
            <a:r>
              <a:rPr lang="fr-FR" dirty="0"/>
              <a:t>de santé sexuelle et reproductive n’est pas requise pour mettre en œuvre le DMU.</a:t>
            </a:r>
          </a:p>
          <a:p>
            <a:endParaRPr lang="en-US" dirty="0"/>
          </a:p>
          <a:p>
            <a:r>
              <a:rPr lang="fr-FR" dirty="0"/>
              <a:t>Le DMU reconnaît qu’un nombre inutile et excessif de femmes et de filles décèdent ou se retrouvent </a:t>
            </a:r>
            <a:r>
              <a:rPr lang="fr-FR" dirty="0">
                <a:highlight>
                  <a:srgbClr val="FFFF00"/>
                </a:highlight>
              </a:rPr>
              <a:t>en situation d’invalidité lorsque</a:t>
            </a:r>
            <a:r>
              <a:rPr lang="fr-FR" dirty="0"/>
              <a:t> les services de santé reproductive </a:t>
            </a:r>
            <a:r>
              <a:rPr lang="fr-FR" dirty="0">
                <a:highlight>
                  <a:srgbClr val="FFFF00"/>
                </a:highlight>
              </a:rPr>
              <a:t>principaux</a:t>
            </a:r>
            <a:r>
              <a:rPr lang="fr-FR" dirty="0"/>
              <a:t> et prioritaires ne sont pas mis en place pendant des semaines ou des mois </a:t>
            </a:r>
            <a:r>
              <a:rPr lang="fr-FR" dirty="0">
                <a:highlight>
                  <a:srgbClr val="FFFF00"/>
                </a:highlight>
              </a:rPr>
              <a:t>dans le cadre d’une </a:t>
            </a:r>
            <a:r>
              <a:rPr lang="fr-FR" dirty="0"/>
              <a:t>situation d’urgence.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32618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9D55A-DAC7-BA44-A912-8BF7C72D6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C316A2E-ACA2-4A43-B2AC-329E0A9EB2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CE2DB74-9DAD-1F43-8FFE-59E084EEF938}"/>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5" name="Footer Placeholder 4">
            <a:extLst>
              <a:ext uri="{FF2B5EF4-FFF2-40B4-BE49-F238E27FC236}">
                <a16:creationId xmlns:a16="http://schemas.microsoft.com/office/drawing/2014/main" id="{1DC81755-E2BF-B649-B7F4-D93DBC9C10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9C483A-1400-1542-B876-D097AD2F6D82}"/>
              </a:ext>
            </a:extLst>
          </p:cNvPr>
          <p:cNvSpPr>
            <a:spLocks noGrp="1"/>
          </p:cNvSpPr>
          <p:nvPr>
            <p:ph type="sldNum" sz="quarter" idx="12"/>
          </p:nvPr>
        </p:nvSpPr>
        <p:spPr/>
        <p:txBody>
          <a:bodyPr/>
          <a:lstStyle/>
          <a:p>
            <a:fld id="{454238C7-287C-9245-9660-F752F5A157DE}" type="slidenum">
              <a:rPr lang="en-US" smtClean="0"/>
              <a:pPr/>
              <a:t>‹#›</a:t>
            </a:fld>
            <a:endParaRPr lang="en-US"/>
          </a:p>
        </p:txBody>
      </p:sp>
      <p:sp>
        <p:nvSpPr>
          <p:cNvPr id="7" name="Slide Number Placeholder 5">
            <a:extLst>
              <a:ext uri="{FF2B5EF4-FFF2-40B4-BE49-F238E27FC236}">
                <a16:creationId xmlns:a16="http://schemas.microsoft.com/office/drawing/2014/main" id="{0BB36C89-9A90-4249-9AF6-2E80105B0B98}"/>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50821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634ED-BDA5-F647-83FE-0CB628D34E6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90E6C3F-AD19-DE4E-AF74-7F379067CC2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141B54-E181-334D-9B22-8527F34820F5}"/>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5" name="Footer Placeholder 4">
            <a:extLst>
              <a:ext uri="{FF2B5EF4-FFF2-40B4-BE49-F238E27FC236}">
                <a16:creationId xmlns:a16="http://schemas.microsoft.com/office/drawing/2014/main" id="{32EC1179-2F35-4344-89A6-5BFCB8F4A2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4D1109-C03A-8948-8291-410FA33BB207}"/>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4113071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9B8957-B608-5843-A044-BD7A9875959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E77A374-B559-D942-824B-999AC551B82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3599C0-058F-AF40-A781-CA33560F866F}"/>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5" name="Footer Placeholder 4">
            <a:extLst>
              <a:ext uri="{FF2B5EF4-FFF2-40B4-BE49-F238E27FC236}">
                <a16:creationId xmlns:a16="http://schemas.microsoft.com/office/drawing/2014/main" id="{42141D92-C16C-F54A-B827-58ED85EB57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8B62CC-CC09-8849-8773-E0D28966C160}"/>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2300818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134269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8C69-B065-9A4E-9980-D172FCA267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624DA6D-303D-584C-B20F-34C3C0B29BD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0A4E1C-74D5-A543-8BF1-25D8E4D86469}"/>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5" name="Footer Placeholder 4">
            <a:extLst>
              <a:ext uri="{FF2B5EF4-FFF2-40B4-BE49-F238E27FC236}">
                <a16:creationId xmlns:a16="http://schemas.microsoft.com/office/drawing/2014/main" id="{088F8431-96D0-1942-9387-CA41DD1C7A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94380B-6A59-7544-96EB-1D3C6D3A1845}"/>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401210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42E3C-B130-5F45-A23E-B56B311335C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DB8AB20-1EE0-EE48-8CC5-3BCC49E6E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4DB179-EADA-D143-88B5-A07EE51FF4B2}"/>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5" name="Footer Placeholder 4">
            <a:extLst>
              <a:ext uri="{FF2B5EF4-FFF2-40B4-BE49-F238E27FC236}">
                <a16:creationId xmlns:a16="http://schemas.microsoft.com/office/drawing/2014/main" id="{9C8F66CD-587A-CF42-91B5-6F80AD931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513674-23B3-0D4E-896A-586733F4092B}"/>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392392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26A0-061A-834C-BBFD-871D29F5CD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EC232C-6E95-3F49-A7F1-B50A832428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8705975-6DD4-0C43-9C71-620FD9ECB5B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70C863-C601-0349-BB32-9EC14B46374B}"/>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6" name="Footer Placeholder 5">
            <a:extLst>
              <a:ext uri="{FF2B5EF4-FFF2-40B4-BE49-F238E27FC236}">
                <a16:creationId xmlns:a16="http://schemas.microsoft.com/office/drawing/2014/main" id="{96B1690C-8BD0-5E49-B170-AD219EE32E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D5BCF1-74EB-6242-9CA7-96EAF79E1A4F}"/>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301048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BB9FD-03F0-134C-8254-B17C938E8E7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C7D792-BE24-4D49-AEE9-B2C8EC7652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A6A8C35-5AB5-FF4C-8ACE-AEC37178B02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3D669D9-ECB7-314B-B151-3D3B1BCB4E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7C208A-C6B9-B549-8655-9491C91252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A2848E4-791C-5747-99B1-3DC9124DEF7F}"/>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8" name="Footer Placeholder 7">
            <a:extLst>
              <a:ext uri="{FF2B5EF4-FFF2-40B4-BE49-F238E27FC236}">
                <a16:creationId xmlns:a16="http://schemas.microsoft.com/office/drawing/2014/main" id="{BA7B48A0-2AB6-D044-B1F3-E0F26E3DE2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EDF1DA-30B5-BE4F-96E9-68419617E84E}"/>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3538550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3CA0C-0A0E-5B43-A40D-8F19C09BEA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C12B704-2BA6-664F-9B87-436C69C59A7E}"/>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4" name="Footer Placeholder 3">
            <a:extLst>
              <a:ext uri="{FF2B5EF4-FFF2-40B4-BE49-F238E27FC236}">
                <a16:creationId xmlns:a16="http://schemas.microsoft.com/office/drawing/2014/main" id="{C80C01CB-3E58-A542-91B8-340EBCFE1B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89C0F14-4F6A-6547-80DE-B21A6C8276B8}"/>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444849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1B30AB-E907-304C-A391-EA2CF9A37929}"/>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3" name="Footer Placeholder 2">
            <a:extLst>
              <a:ext uri="{FF2B5EF4-FFF2-40B4-BE49-F238E27FC236}">
                <a16:creationId xmlns:a16="http://schemas.microsoft.com/office/drawing/2014/main" id="{8760E1D5-3D36-E142-A23A-E6B60F1AB4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C555C6F-D103-2B48-935F-A76DF2023BFE}"/>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3666949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BBF7F-A3B3-004C-A08F-B0D030E237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B2257B5-4F51-694E-8ABE-13B2E96631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370EB0A-0E16-E042-BFC0-B2A3180A2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A949C0-BA5C-ED43-8F50-7BDFD1CBC8F9}"/>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6" name="Footer Placeholder 5">
            <a:extLst>
              <a:ext uri="{FF2B5EF4-FFF2-40B4-BE49-F238E27FC236}">
                <a16:creationId xmlns:a16="http://schemas.microsoft.com/office/drawing/2014/main" id="{08784202-A6BE-4748-A7E7-B55F8E5550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4FF948-D539-7E48-847C-97F70079E0D4}"/>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3017001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C693-CA83-8544-B1D5-B94BA3B1BF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4B26415-3F96-484F-92F6-A38F371F3A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55DE85-1201-0C41-8171-5347EE1DA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E40A44D-0100-4C4B-B049-C7DFCB9BB3B6}"/>
              </a:ext>
            </a:extLst>
          </p:cNvPr>
          <p:cNvSpPr>
            <a:spLocks noGrp="1"/>
          </p:cNvSpPr>
          <p:nvPr>
            <p:ph type="dt" sz="half" idx="10"/>
          </p:nvPr>
        </p:nvSpPr>
        <p:spPr/>
        <p:txBody>
          <a:bodyPr/>
          <a:lstStyle/>
          <a:p>
            <a:fld id="{F28AD21D-8C09-D74F-B030-163C2730ACCD}" type="datetimeFigureOut">
              <a:rPr lang="en-US" smtClean="0"/>
              <a:pPr/>
              <a:t>12/14/2021</a:t>
            </a:fld>
            <a:endParaRPr lang="en-US"/>
          </a:p>
        </p:txBody>
      </p:sp>
      <p:sp>
        <p:nvSpPr>
          <p:cNvPr id="6" name="Footer Placeholder 5">
            <a:extLst>
              <a:ext uri="{FF2B5EF4-FFF2-40B4-BE49-F238E27FC236}">
                <a16:creationId xmlns:a16="http://schemas.microsoft.com/office/drawing/2014/main" id="{957B0B7D-E575-964B-920B-3CF3980940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CE1E08-3F03-5948-8B79-503BDE3962C0}"/>
              </a:ext>
            </a:extLst>
          </p:cNvPr>
          <p:cNvSpPr>
            <a:spLocks noGrp="1"/>
          </p:cNvSpPr>
          <p:nvPr>
            <p:ph type="sldNum" sz="quarter" idx="12"/>
          </p:nvPr>
        </p:nvSpPr>
        <p:spPr/>
        <p:txBody>
          <a:bodyPr/>
          <a:lstStyle/>
          <a:p>
            <a:fld id="{454238C7-287C-9245-9660-F752F5A157DE}" type="slidenum">
              <a:rPr lang="en-US" smtClean="0"/>
              <a:pPr/>
              <a:t>‹#›</a:t>
            </a:fld>
            <a:endParaRPr lang="en-US"/>
          </a:p>
        </p:txBody>
      </p:sp>
    </p:spTree>
    <p:extLst>
      <p:ext uri="{BB962C8B-B14F-4D97-AF65-F5344CB8AC3E}">
        <p14:creationId xmlns:p14="http://schemas.microsoft.com/office/powerpoint/2010/main" val="25025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31ECBA-BDB4-8F4E-948F-542BA3790B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2663F14-5F70-E341-8846-5710D9179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9C3D23-51CA-3540-BACB-279477F56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AD21D-8C09-D74F-B030-163C2730ACCD}" type="datetimeFigureOut">
              <a:rPr lang="en-US" smtClean="0"/>
              <a:pPr/>
              <a:t>12/14/2021</a:t>
            </a:fld>
            <a:endParaRPr lang="en-US"/>
          </a:p>
        </p:txBody>
      </p:sp>
      <p:sp>
        <p:nvSpPr>
          <p:cNvPr id="5" name="Footer Placeholder 4">
            <a:extLst>
              <a:ext uri="{FF2B5EF4-FFF2-40B4-BE49-F238E27FC236}">
                <a16:creationId xmlns:a16="http://schemas.microsoft.com/office/drawing/2014/main" id="{0ADA68FB-7981-9441-97FD-9371351612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BEC357-B215-D944-ACBF-40FC7F16A2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238C7-287C-9245-9660-F752F5A157DE}" type="slidenum">
              <a:rPr lang="en-US" smtClean="0"/>
              <a:pPr/>
              <a:t>‹#›</a:t>
            </a:fld>
            <a:endParaRPr lang="en-US"/>
          </a:p>
        </p:txBody>
      </p:sp>
      <p:sp>
        <p:nvSpPr>
          <p:cNvPr id="7" name="Slide Number Placeholder 5">
            <a:extLst>
              <a:ext uri="{FF2B5EF4-FFF2-40B4-BE49-F238E27FC236}">
                <a16:creationId xmlns:a16="http://schemas.microsoft.com/office/drawing/2014/main" id="{2A5847F2-AEAB-4ED0-9D1D-61D29902AE46}"/>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917608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29200" y="1124869"/>
            <a:ext cx="6640286" cy="3987663"/>
          </a:xfrm>
        </p:spPr>
        <p:txBody>
          <a:bodyPr>
            <a:noAutofit/>
          </a:bodyPr>
          <a:lstStyle/>
          <a:p>
            <a:br>
              <a:rPr lang="fr-FR" sz="4000" b="1" dirty="0">
                <a:solidFill>
                  <a:srgbClr val="E47823"/>
                </a:solidFill>
                <a:latin typeface="+mn-lt"/>
                <a:cs typeface="Century Gothic"/>
              </a:rPr>
            </a:br>
            <a:br>
              <a:rPr lang="fr-FR" sz="4000" b="1" dirty="0">
                <a:solidFill>
                  <a:srgbClr val="E47823"/>
                </a:solidFill>
                <a:latin typeface="+mn-lt"/>
                <a:cs typeface="Century Gothic"/>
              </a:rPr>
            </a:br>
            <a:r>
              <a:rPr lang="fr-FR" sz="4000" b="1" dirty="0">
                <a:solidFill>
                  <a:srgbClr val="267CB4"/>
                </a:solidFill>
                <a:latin typeface="+mn-lt"/>
                <a:cs typeface="Century Gothic"/>
              </a:rPr>
              <a:t>Normes minimales </a:t>
            </a:r>
            <a:r>
              <a:rPr lang="fr-FR" sz="4000" b="1" dirty="0" err="1">
                <a:solidFill>
                  <a:srgbClr val="267CB4"/>
                </a:solidFill>
                <a:latin typeface="+mn-lt"/>
                <a:cs typeface="Century Gothic"/>
              </a:rPr>
              <a:t>interorganisations</a:t>
            </a:r>
            <a:r>
              <a:rPr lang="fr-FR" sz="4000" b="1" dirty="0">
                <a:solidFill>
                  <a:srgbClr val="267CB4"/>
                </a:solidFill>
                <a:latin typeface="+mn-lt"/>
                <a:cs typeface="Century Gothic"/>
              </a:rPr>
              <a:t> pour la programmation d’actions de lutte contre la violence basée sur le genre dans les situations d’urgence </a:t>
            </a:r>
            <a:br>
              <a:rPr lang="fr-FR" sz="4000" b="1" dirty="0">
                <a:solidFill>
                  <a:srgbClr val="E47823"/>
                </a:solidFill>
                <a:latin typeface="+mn-lt"/>
                <a:cs typeface="Century Gothic"/>
              </a:rPr>
            </a:br>
            <a:br>
              <a:rPr lang="fr-FR" sz="4000" b="1" dirty="0">
                <a:solidFill>
                  <a:srgbClr val="E47823"/>
                </a:solidFill>
                <a:latin typeface="+mn-lt"/>
                <a:cs typeface="Century Gothic"/>
              </a:rPr>
            </a:br>
            <a:endParaRPr lang="fr-FR" sz="4000" b="1"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27E8A969-358F-49D4-B00E-4BDF467206C6}"/>
              </a:ext>
            </a:extLst>
          </p:cNvPr>
          <p:cNvPicPr>
            <a:picLocks noChangeAspect="1"/>
          </p:cNvPicPr>
          <p:nvPr/>
        </p:nvPicPr>
        <p:blipFill>
          <a:blip r:embed="rId4"/>
          <a:stretch>
            <a:fillRect/>
          </a:stretch>
        </p:blipFill>
        <p:spPr>
          <a:xfrm>
            <a:off x="659114" y="624178"/>
            <a:ext cx="4192220" cy="5593742"/>
          </a:xfrm>
          <a:prstGeom prst="rect">
            <a:avLst/>
          </a:prstGeom>
        </p:spPr>
      </p:pic>
    </p:spTree>
    <p:extLst>
      <p:ext uri="{BB962C8B-B14F-4D97-AF65-F5344CB8AC3E}">
        <p14:creationId xmlns:p14="http://schemas.microsoft.com/office/powerpoint/2010/main" val="1648449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301255" y="337041"/>
            <a:ext cx="10972800" cy="777867"/>
          </a:xfrm>
        </p:spPr>
        <p:txBody>
          <a:bodyPr>
            <a:noAutofit/>
          </a:bodyPr>
          <a:lstStyle/>
          <a:p>
            <a:r>
              <a:rPr lang="fr-FR" sz="4000" b="1" dirty="0">
                <a:solidFill>
                  <a:srgbClr val="267CB4"/>
                </a:solidFill>
                <a:latin typeface="+mn-lt"/>
              </a:rPr>
              <a:t>Soins de santé pour les survivantes de viol et de violences conjugales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609600" y="1509487"/>
            <a:ext cx="10972800" cy="4664088"/>
          </a:xfrm>
        </p:spPr>
        <p:txBody>
          <a:bodyPr>
            <a:noAutofit/>
          </a:bodyPr>
          <a:lstStyle/>
          <a:p>
            <a:pPr marL="0" indent="0" algn="ctr">
              <a:lnSpc>
                <a:spcPct val="100000"/>
              </a:lnSpc>
              <a:spcBef>
                <a:spcPts val="0"/>
              </a:spcBef>
              <a:buNone/>
            </a:pPr>
            <a:r>
              <a:rPr lang="fr-FR" sz="2600" b="1" dirty="0">
                <a:solidFill>
                  <a:srgbClr val="FF0000"/>
                </a:solidFill>
              </a:rPr>
              <a:t>L’accès des survivantes de viol et de violences conjugales aux services de soins constitue une lacune majeure de l’action humanitaire.</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10</a:t>
            </a:fld>
            <a:endParaRPr lang="en-US" b="1">
              <a:solidFill>
                <a:srgbClr val="FFFFFF"/>
              </a:solidFill>
              <a:latin typeface="Calibri"/>
              <a:ea typeface="Calibri"/>
              <a:cs typeface="Calibri"/>
              <a:sym typeface="Calibri"/>
            </a:endParaRPr>
          </a:p>
        </p:txBody>
      </p:sp>
      <p:sp>
        <p:nvSpPr>
          <p:cNvPr id="5" name="Content Placeholder 2">
            <a:extLst>
              <a:ext uri="{FF2B5EF4-FFF2-40B4-BE49-F238E27FC236}">
                <a16:creationId xmlns:a16="http://schemas.microsoft.com/office/drawing/2014/main" id="{9896A0C4-DBEC-42BB-BD4D-31FE5E88D23E}"/>
              </a:ext>
            </a:extLst>
          </p:cNvPr>
          <p:cNvSpPr txBox="1">
            <a:spLocks/>
          </p:cNvSpPr>
          <p:nvPr/>
        </p:nvSpPr>
        <p:spPr>
          <a:xfrm>
            <a:off x="838200" y="2565428"/>
            <a:ext cx="10082048" cy="342537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t>La prise en charge médicale des survivantes d’un viol devrait avoir lieu dès l’exposition au risque.</a:t>
            </a:r>
          </a:p>
          <a:p>
            <a:r>
              <a:rPr lang="fr-FR" sz="2000" dirty="0"/>
              <a:t>Le personnel de santé devrait être formé à cet effet. Il devrait notamment être en mesure de procéder à un examen physique et d’en rendre compte, de proposer un traitement et d’orienter les survivantes qui le souhaitent vers d’autres services (p. ex., des services de prise en charge de cas ou des services de soutien psychosocial).</a:t>
            </a:r>
          </a:p>
          <a:p>
            <a:r>
              <a:rPr lang="fr-FR" sz="2000" dirty="0"/>
              <a:t>Il devrait également être formé à la prise en charge personnalisée des survivantes et à l’application des Principes directeurs de l’action contre la VBG (voir la Norme 1), notamment le consentement éclairé, la confidentialité, le respect et la non-discrimination. </a:t>
            </a:r>
          </a:p>
          <a:p>
            <a:r>
              <a:rPr lang="fr-FR" sz="2000" dirty="0"/>
              <a:t>Dans la mesure du possible, du personnel de santé féminin doit être présent. </a:t>
            </a:r>
          </a:p>
          <a:p>
            <a:r>
              <a:rPr lang="fr-FR" sz="2000" dirty="0"/>
              <a:t>Des agents de santé communautaires ou d’autres aidants formés à intervenir face à la VBG devraient accompagner les survivantes à la clinique ou à l’hôpital si elles le souhaitent.</a:t>
            </a:r>
          </a:p>
        </p:txBody>
      </p:sp>
    </p:spTree>
    <p:extLst>
      <p:ext uri="{BB962C8B-B14F-4D97-AF65-F5344CB8AC3E}">
        <p14:creationId xmlns:p14="http://schemas.microsoft.com/office/powerpoint/2010/main" val="1813326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AE3C0-9DC9-43AF-9F56-AED313440A83}"/>
              </a:ext>
            </a:extLst>
          </p:cNvPr>
          <p:cNvSpPr>
            <a:spLocks noGrp="1"/>
          </p:cNvSpPr>
          <p:nvPr>
            <p:ph type="title"/>
          </p:nvPr>
        </p:nvSpPr>
        <p:spPr>
          <a:xfrm>
            <a:off x="350640" y="284294"/>
            <a:ext cx="11057167" cy="1095377"/>
          </a:xfrm>
        </p:spPr>
        <p:txBody>
          <a:bodyPr>
            <a:normAutofit/>
          </a:bodyPr>
          <a:lstStyle/>
          <a:p>
            <a:r>
              <a:rPr lang="fr-FR" sz="3500" b="1" dirty="0">
                <a:solidFill>
                  <a:srgbClr val="267CB4"/>
                </a:solidFill>
                <a:latin typeface="+mn-lt"/>
              </a:rPr>
              <a:t>Services spécialisés pour répondre aux besoins spécifiques des personnes survivantes :</a:t>
            </a:r>
          </a:p>
        </p:txBody>
      </p:sp>
      <p:sp>
        <p:nvSpPr>
          <p:cNvPr id="3" name="Content Placeholder 2">
            <a:extLst>
              <a:ext uri="{FF2B5EF4-FFF2-40B4-BE49-F238E27FC236}">
                <a16:creationId xmlns:a16="http://schemas.microsoft.com/office/drawing/2014/main" id="{79FF2B1F-C763-4173-AEF1-7759932C9777}"/>
              </a:ext>
            </a:extLst>
          </p:cNvPr>
          <p:cNvSpPr>
            <a:spLocks noGrp="1"/>
          </p:cNvSpPr>
          <p:nvPr>
            <p:ph idx="1"/>
          </p:nvPr>
        </p:nvSpPr>
        <p:spPr>
          <a:xfrm>
            <a:off x="838199" y="1454099"/>
            <a:ext cx="10569607" cy="5045179"/>
          </a:xfrm>
        </p:spPr>
        <p:txBody>
          <a:bodyPr>
            <a:noAutofit/>
          </a:bodyPr>
          <a:lstStyle/>
          <a:p>
            <a:pPr marL="0" indent="0">
              <a:lnSpc>
                <a:spcPct val="100000"/>
              </a:lnSpc>
              <a:spcBef>
                <a:spcPts val="0"/>
              </a:spcBef>
              <a:buNone/>
            </a:pPr>
            <a:r>
              <a:rPr lang="fr-FR" sz="1400" b="1" dirty="0">
                <a:solidFill>
                  <a:srgbClr val="7030A0"/>
                </a:solidFill>
              </a:rPr>
              <a:t>1. Survivantes enceintes :</a:t>
            </a:r>
          </a:p>
          <a:p>
            <a:pPr>
              <a:lnSpc>
                <a:spcPct val="100000"/>
              </a:lnSpc>
              <a:spcBef>
                <a:spcPts val="0"/>
              </a:spcBef>
            </a:pPr>
            <a:r>
              <a:rPr lang="fr-FR" sz="1400" dirty="0"/>
              <a:t>Il est important de faire la différence entre la violence sexuelle à l’encontre d’une femme enceinte et une grossesse résultant d’un viol.</a:t>
            </a:r>
          </a:p>
          <a:p>
            <a:pPr marL="0" indent="0">
              <a:lnSpc>
                <a:spcPct val="100000"/>
              </a:lnSpc>
              <a:spcBef>
                <a:spcPts val="0"/>
              </a:spcBef>
              <a:buNone/>
            </a:pPr>
            <a:endParaRPr lang="en-SG" sz="1400" dirty="0"/>
          </a:p>
          <a:p>
            <a:pPr marL="0" indent="0">
              <a:lnSpc>
                <a:spcPct val="100000"/>
              </a:lnSpc>
              <a:spcBef>
                <a:spcPts val="0"/>
              </a:spcBef>
              <a:buNone/>
            </a:pPr>
            <a:r>
              <a:rPr lang="fr-FR" sz="1400" b="1" dirty="0">
                <a:solidFill>
                  <a:srgbClr val="7030A0"/>
                </a:solidFill>
              </a:rPr>
              <a:t>2. Survivantes adolescentes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Compte tenu de leur âge, de leurs risques de grossesse précoce, de leur manque de pouvoir de décision et de leur accès limité à l’information et aux services – y compris les soins de santé – une attention particulière doit être accordée à l’élimination des obstacles entravant leur accès aux services.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Il convient de veiller à ce que les prestataires de services de santé féminins soient en mesure de dispenser aux adolescentes survivantes des conseils et des traitements adaptés à leur âge, accessibles, neutres et non discriminatoires. </a:t>
            </a:r>
          </a:p>
          <a:p>
            <a:pPr marL="0" marR="0" lvl="0" indent="0" algn="l" defTabSz="914400" rtl="0" eaLnBrk="1" fontAlgn="auto" latinLnBrk="0" hangingPunct="1">
              <a:lnSpc>
                <a:spcPct val="100000"/>
              </a:lnSpc>
              <a:spcBef>
                <a:spcPts val="0"/>
              </a:spcBef>
              <a:buClrTx/>
              <a:buSzTx/>
              <a:buNone/>
              <a:tabLst/>
              <a:defRPr/>
            </a:pPr>
            <a:endParaRPr kumimoji="0" lang="en-SG"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fr-FR" sz="1400" b="1" i="0" u="none" strike="noStrike" cap="none" normalizeH="0" baseline="0" noProof="0" dirty="0">
                <a:ln>
                  <a:noFill/>
                </a:ln>
                <a:solidFill>
                  <a:srgbClr val="7030A0"/>
                </a:solidFill>
                <a:uLnTx/>
                <a:uFillTx/>
                <a:latin typeface="Calibri" panose="020F0502020204030204"/>
                <a:ea typeface="+mn-ea"/>
                <a:cs typeface="+mn-cs"/>
              </a:rPr>
              <a:t>3. Personnes survivantes de violences sexuelles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Les personnes survivantes ont des besoins spécifiques en matière de traitement et de prise en charge dont doivent tenir compte les prestataires de santé, qui doivent être formés à repérer signes de violence sexuelle chez les hommes et les garçons et à offrir des soins personnalisés, non stigmatisants et non discriminatoires.</a:t>
            </a:r>
          </a:p>
          <a:p>
            <a:pPr marL="0" marR="0" lvl="0" indent="0" algn="l" defTabSz="914400" rtl="0" eaLnBrk="1" fontAlgn="auto" latinLnBrk="0" hangingPunct="1">
              <a:lnSpc>
                <a:spcPct val="100000"/>
              </a:lnSpc>
              <a:spcBef>
                <a:spcPts val="0"/>
              </a:spcBef>
              <a:buClrTx/>
              <a:buSzTx/>
              <a:buNone/>
              <a:tabLst/>
              <a:defRPr/>
            </a:pPr>
            <a:endParaRPr kumimoji="0" lang="en-SG" sz="1400" b="0" i="0" u="none" strike="noStrike" kern="1200" cap="none" spc="0" normalizeH="0" baseline="0" noProof="0" dirty="0">
              <a:ln>
                <a:noFill/>
              </a:ln>
              <a:solidFill>
                <a:srgbClr val="7030A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buClrTx/>
              <a:buSzTx/>
              <a:buFont typeface="Arial" panose="020B0604020202020204" pitchFamily="34" charset="0"/>
              <a:buNone/>
              <a:tabLst/>
              <a:defRPr/>
            </a:pPr>
            <a:r>
              <a:rPr kumimoji="0" lang="fr-FR" sz="1400" b="1" i="0" u="none" strike="noStrike" cap="none" normalizeH="0" baseline="0" noProof="0" dirty="0">
                <a:ln>
                  <a:noFill/>
                </a:ln>
                <a:solidFill>
                  <a:srgbClr val="7030A0"/>
                </a:solidFill>
                <a:uLnTx/>
                <a:uFillTx/>
                <a:latin typeface="Calibri" panose="020F0502020204030204"/>
                <a:ea typeface="+mn-ea"/>
                <a:cs typeface="+mn-cs"/>
              </a:rPr>
              <a:t>4. Enfants survivants de violences sexuelles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Les prestataires de services de santé, les enseignants, les parents et les personnes s’occupant d’enfants, entre autres, devraient être attentifs aux signes et aux symptômes de violences sexuelles chez les enfants, car les filles et les garçons restent souvent silencieux.</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Les services devraient être dispensés de manière non discriminatoire, avec l’accord ou le consentement éclairé de l’enfant ou de la personne qui en a la charge.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La confidentialité peut être limitée par l’obligation de signaler tous les cas de maltraitance d’enfants conformément aux protocoles locaux. </a:t>
            </a:r>
          </a:p>
          <a:p>
            <a:pPr marL="228600" marR="0" lvl="0" indent="-22860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fr-FR" sz="1400" b="0" i="0" u="none" strike="noStrike" cap="none" normalizeH="0" baseline="0" noProof="0" dirty="0">
                <a:ln>
                  <a:noFill/>
                </a:ln>
                <a:solidFill>
                  <a:prstClr val="black"/>
                </a:solidFill>
                <a:uLnTx/>
                <a:uFillTx/>
                <a:latin typeface="Calibri" panose="020F0502020204030204"/>
                <a:ea typeface="+mn-ea"/>
                <a:cs typeface="+mn-cs"/>
              </a:rPr>
              <a:t>L’intérêt supérieur de l’enfant, sa prise en charge immédiate et sa sécurité devraient être </a:t>
            </a:r>
            <a:r>
              <a:rPr lang="fr-FR" sz="1400" dirty="0">
                <a:solidFill>
                  <a:prstClr val="black"/>
                </a:solidFill>
                <a:latin typeface="Calibri" panose="020F0502020204030204"/>
              </a:rPr>
              <a:t>l</a:t>
            </a:r>
            <a:r>
              <a:rPr kumimoji="0" lang="fr-FR" sz="1400" b="0" i="0" u="none" strike="noStrike" cap="none" normalizeH="0" baseline="0" noProof="0" dirty="0">
                <a:ln>
                  <a:noFill/>
                </a:ln>
                <a:solidFill>
                  <a:prstClr val="black"/>
                </a:solidFill>
                <a:uLnTx/>
                <a:uFillTx/>
                <a:latin typeface="Calibri" panose="020F0502020204030204"/>
                <a:ea typeface="+mn-ea"/>
                <a:cs typeface="+mn-cs"/>
              </a:rPr>
              <a:t>es considérations prioritaires dans toutes les décisions.</a:t>
            </a:r>
          </a:p>
        </p:txBody>
      </p:sp>
      <p:sp>
        <p:nvSpPr>
          <p:cNvPr id="4" name="Slide Number Placeholder 3">
            <a:extLst>
              <a:ext uri="{FF2B5EF4-FFF2-40B4-BE49-F238E27FC236}">
                <a16:creationId xmlns:a16="http://schemas.microsoft.com/office/drawing/2014/main" id="{EF81C0CF-9AAE-4D19-9F82-EDEB46156989}"/>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11</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19133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D3B5DCA-D208-4CE9-9232-47B82FA70416}"/>
              </a:ext>
            </a:extLst>
          </p:cNvPr>
          <p:cNvSpPr txBox="1"/>
          <p:nvPr/>
        </p:nvSpPr>
        <p:spPr>
          <a:xfrm>
            <a:off x="1094095" y="251895"/>
            <a:ext cx="10003809" cy="523220"/>
          </a:xfrm>
          <a:prstGeom prst="rect">
            <a:avLst/>
          </a:prstGeom>
          <a:noFill/>
        </p:spPr>
        <p:txBody>
          <a:bodyPr wrap="square">
            <a:spAutoFit/>
          </a:bodyPr>
          <a:lstStyle/>
          <a:p>
            <a:pPr algn="ctr">
              <a:buClrTx/>
              <a:buFontTx/>
              <a:buNone/>
            </a:pPr>
            <a:r>
              <a:rPr lang="fr-FR" sz="2800" b="1">
                <a:solidFill>
                  <a:srgbClr val="7030A0"/>
                </a:solidFill>
                <a:latin typeface="Calibri"/>
                <a:ea typeface="+mn-ea"/>
                <a:cs typeface="+mn-cs"/>
              </a:rPr>
              <a:t>Actions clés - Soins de santé pour les survivantes de VBG</a:t>
            </a:r>
          </a:p>
        </p:txBody>
      </p:sp>
      <p:pic>
        <p:nvPicPr>
          <p:cNvPr id="4" name="Image 3" descr="Une image contenant texte&#10;&#10;Description générée automatiquement">
            <a:extLst>
              <a:ext uri="{FF2B5EF4-FFF2-40B4-BE49-F238E27FC236}">
                <a16:creationId xmlns:a16="http://schemas.microsoft.com/office/drawing/2014/main" id="{743BE31F-DF97-4041-AB82-7E056065E7CD}"/>
              </a:ext>
            </a:extLst>
          </p:cNvPr>
          <p:cNvPicPr>
            <a:picLocks noChangeAspect="1"/>
          </p:cNvPicPr>
          <p:nvPr/>
        </p:nvPicPr>
        <p:blipFill>
          <a:blip r:embed="rId2"/>
          <a:stretch>
            <a:fillRect/>
          </a:stretch>
        </p:blipFill>
        <p:spPr>
          <a:xfrm>
            <a:off x="3853140" y="775115"/>
            <a:ext cx="4485717" cy="6027682"/>
          </a:xfrm>
          <a:prstGeom prst="rect">
            <a:avLst/>
          </a:prstGeom>
        </p:spPr>
      </p:pic>
    </p:spTree>
    <p:extLst>
      <p:ext uri="{BB962C8B-B14F-4D97-AF65-F5344CB8AC3E}">
        <p14:creationId xmlns:p14="http://schemas.microsoft.com/office/powerpoint/2010/main" val="3232311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fld id="{00000000-1234-1234-1234-123412341234}" type="slidenum">
              <a:rPr kumimoji="0" lang="en" sz="1000" b="0" i="0" u="none" strike="noStrike" kern="1200" cap="none" spc="0" normalizeH="0" baseline="0" noProof="0">
                <a:ln>
                  <a:noFill/>
                </a:ln>
                <a:solidFill>
                  <a:srgbClr val="595959"/>
                </a:solidFill>
                <a:effectLst/>
                <a:uLnTx/>
                <a:uFillTx/>
                <a:latin typeface="Arial"/>
                <a:cs typeface="Arial"/>
                <a:sym typeface="Arial"/>
              </a:rPr>
              <a:pPr marL="0" marR="0" lvl="0" indent="0" algn="r" defTabSz="457200" rtl="0" eaLnBrk="1" fontAlgn="auto" latinLnBrk="0" hangingPunct="1">
                <a:lnSpc>
                  <a:spcPct val="100000"/>
                </a:lnSpc>
                <a:spcBef>
                  <a:spcPts val="0"/>
                </a:spcBef>
                <a:spcAft>
                  <a:spcPts val="0"/>
                </a:spcAft>
                <a:buClr>
                  <a:srgbClr val="000000"/>
                </a:buClr>
                <a:buSzPts val="1000"/>
                <a:buFont typeface="Arial"/>
                <a:buNone/>
                <a:tabLst/>
                <a:defRPr/>
              </a:pPr>
              <a:t>13</a:t>
            </a:fld>
            <a:endParaRPr kumimoji="0" lang="en" sz="1000" b="0" i="0" u="none" strike="noStrike" kern="1200" cap="none" spc="0" normalizeH="0" baseline="0" noProof="0">
              <a:ln>
                <a:noFill/>
              </a:ln>
              <a:solidFill>
                <a:srgbClr val="595959"/>
              </a:solidFill>
              <a:effectLst/>
              <a:uLnTx/>
              <a:uFillTx/>
              <a:latin typeface="Arial"/>
              <a:cs typeface="Arial"/>
              <a:sym typeface="Arial"/>
            </a:endParaRPr>
          </a:p>
        </p:txBody>
      </p:sp>
      <p:pic>
        <p:nvPicPr>
          <p:cNvPr id="3" name="Image 2" descr="Une image contenant texte&#10;&#10;Description générée automatiquement">
            <a:extLst>
              <a:ext uri="{FF2B5EF4-FFF2-40B4-BE49-F238E27FC236}">
                <a16:creationId xmlns:a16="http://schemas.microsoft.com/office/drawing/2014/main" id="{F53927DB-0CCF-4A34-AE9C-FFBDF70C2006}"/>
              </a:ext>
            </a:extLst>
          </p:cNvPr>
          <p:cNvPicPr>
            <a:picLocks noChangeAspect="1"/>
          </p:cNvPicPr>
          <p:nvPr/>
        </p:nvPicPr>
        <p:blipFill>
          <a:blip r:embed="rId3"/>
          <a:stretch>
            <a:fillRect/>
          </a:stretch>
        </p:blipFill>
        <p:spPr>
          <a:xfrm>
            <a:off x="3746347" y="111635"/>
            <a:ext cx="4546316" cy="6634730"/>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nvPr>
        </p:nvSpPr>
        <p:spPr>
          <a:xfrm>
            <a:off x="441412" y="588878"/>
            <a:ext cx="6858000" cy="898404"/>
          </a:xfrm>
        </p:spPr>
        <p:txBody>
          <a:bodyPr>
            <a:normAutofit/>
          </a:bodyPr>
          <a:lstStyle/>
          <a:p>
            <a:pPr algn="l"/>
            <a:r>
              <a:rPr lang="fr-FR" sz="4800" b="1">
                <a:solidFill>
                  <a:srgbClr val="5B3289"/>
                </a:solidFill>
                <a:latin typeface="+mn-lt"/>
              </a:rPr>
              <a:t>Norme 4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1" y="1859131"/>
            <a:ext cx="10585818" cy="1036231"/>
          </a:xfrm>
        </p:spPr>
        <p:txBody>
          <a:bodyPr>
            <a:normAutofit fontScale="92500"/>
          </a:bodyPr>
          <a:lstStyle/>
          <a:p>
            <a:pPr algn="l"/>
            <a:r>
              <a:rPr lang="fr-FR" sz="4800" b="1" dirty="0">
                <a:solidFill>
                  <a:srgbClr val="267CB4"/>
                </a:solidFill>
              </a:rPr>
              <a:t>Soins de santé pour les survivantes de </a:t>
            </a:r>
            <a:r>
              <a:rPr lang="fr-FR" sz="4800" b="1" dirty="0" err="1">
                <a:solidFill>
                  <a:srgbClr val="267CB4"/>
                </a:solidFill>
              </a:rPr>
              <a:t>VBG</a:t>
            </a:r>
            <a:endParaRPr lang="fr-FR" sz="4800" b="1" dirty="0">
              <a:solidFill>
                <a:srgbClr val="267CB4"/>
              </a:solidFill>
            </a:endParaRP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333560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EEA0577-7D48-4C2A-BEFD-65BA0FD6A304}"/>
              </a:ext>
            </a:extLst>
          </p:cNvPr>
          <p:cNvSpPr>
            <a:spLocks noGrp="1"/>
          </p:cNvSpPr>
          <p:nvPr>
            <p:ph type="title"/>
          </p:nvPr>
        </p:nvSpPr>
        <p:spPr>
          <a:xfrm>
            <a:off x="465111" y="315656"/>
            <a:ext cx="10515600" cy="1039603"/>
          </a:xfrm>
        </p:spPr>
        <p:txBody>
          <a:bodyPr>
            <a:normAutofit/>
          </a:bodyPr>
          <a:lstStyle/>
          <a:p>
            <a:r>
              <a:rPr lang="fr-FR" b="1" dirty="0">
                <a:solidFill>
                  <a:srgbClr val="7030A0"/>
                </a:solidFill>
                <a:latin typeface="+mn-lt"/>
              </a:rPr>
              <a:t>Normes de programme</a:t>
            </a:r>
          </a:p>
        </p:txBody>
      </p:sp>
      <p:pic>
        <p:nvPicPr>
          <p:cNvPr id="3" name="Image 2" descr="Une image contenant texte&#10;&#10;Description générée automatiquement">
            <a:extLst>
              <a:ext uri="{FF2B5EF4-FFF2-40B4-BE49-F238E27FC236}">
                <a16:creationId xmlns:a16="http://schemas.microsoft.com/office/drawing/2014/main" id="{DFD224BB-6A2E-4055-8D41-73630843847C}"/>
              </a:ext>
            </a:extLst>
          </p:cNvPr>
          <p:cNvPicPr>
            <a:picLocks noChangeAspect="1"/>
          </p:cNvPicPr>
          <p:nvPr/>
        </p:nvPicPr>
        <p:blipFill>
          <a:blip r:embed="rId3"/>
          <a:stretch>
            <a:fillRect/>
          </a:stretch>
        </p:blipFill>
        <p:spPr>
          <a:xfrm>
            <a:off x="838200" y="1519468"/>
            <a:ext cx="3898617" cy="4757904"/>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0645B97A-A60F-484A-8C03-77643E26F6F5}"/>
              </a:ext>
            </a:extLst>
          </p:cNvPr>
          <p:cNvPicPr>
            <a:picLocks noChangeAspect="1"/>
          </p:cNvPicPr>
          <p:nvPr/>
        </p:nvPicPr>
        <p:blipFill>
          <a:blip r:embed="rId4"/>
          <a:stretch>
            <a:fillRect/>
          </a:stretch>
        </p:blipFill>
        <p:spPr>
          <a:xfrm>
            <a:off x="5125997" y="1698144"/>
            <a:ext cx="5929835" cy="4450408"/>
          </a:xfrm>
          <a:prstGeom prst="rect">
            <a:avLst/>
          </a:prstGeom>
        </p:spPr>
      </p:pic>
    </p:spTree>
    <p:extLst>
      <p:ext uri="{BB962C8B-B14F-4D97-AF65-F5344CB8AC3E}">
        <p14:creationId xmlns:p14="http://schemas.microsoft.com/office/powerpoint/2010/main" val="66732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nvPr>
        </p:nvSpPr>
        <p:spPr>
          <a:xfrm>
            <a:off x="519223" y="521549"/>
            <a:ext cx="10515600" cy="1325563"/>
          </a:xfrm>
        </p:spPr>
        <p:txBody>
          <a:bodyPr>
            <a:noAutofit/>
          </a:bodyPr>
          <a:lstStyle/>
          <a:p>
            <a:r>
              <a:rPr lang="fr-FR" sz="4400" b="1" dirty="0">
                <a:solidFill>
                  <a:srgbClr val="7030A0"/>
                </a:solidFill>
                <a:latin typeface="+mn-lt"/>
              </a:rPr>
              <a:t>Norme </a:t>
            </a:r>
            <a:r>
              <a:rPr lang="fr-FR" b="1" dirty="0">
                <a:solidFill>
                  <a:srgbClr val="7030A0"/>
                </a:solidFill>
                <a:latin typeface="+mn-lt"/>
              </a:rPr>
              <a:t>4</a:t>
            </a:r>
            <a:r>
              <a:rPr lang="fr-FR" sz="4400" b="1" dirty="0">
                <a:solidFill>
                  <a:srgbClr val="7030A0"/>
                </a:solidFill>
                <a:latin typeface="+mn-lt"/>
              </a:rPr>
              <a:t> :</a:t>
            </a:r>
            <a:br>
              <a:rPr lang="fr-FR" sz="4400" b="1" dirty="0">
                <a:solidFill>
                  <a:srgbClr val="7030A0"/>
                </a:solidFill>
                <a:latin typeface="+mn-lt"/>
              </a:rPr>
            </a:br>
            <a:r>
              <a:rPr lang="fr-FR" sz="4400" b="1" dirty="0">
                <a:solidFill>
                  <a:srgbClr val="7030A0"/>
                </a:solidFill>
                <a:latin typeface="+mn-lt"/>
              </a:rPr>
              <a:t>SOINS DE SANTÉ POUR LES SURVIVANTES DE VBG</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nvPr>
        </p:nvSpPr>
        <p:spPr>
          <a:xfrm>
            <a:off x="838200" y="2345635"/>
            <a:ext cx="10515600" cy="4096372"/>
          </a:xfrm>
        </p:spPr>
        <p:txBody>
          <a:bodyPr>
            <a:normAutofit/>
          </a:bodyPr>
          <a:lstStyle/>
          <a:p>
            <a:pPr marL="0" indent="0">
              <a:buNone/>
            </a:pPr>
            <a:r>
              <a:rPr lang="fr-FR" sz="4000" dirty="0">
                <a:solidFill>
                  <a:srgbClr val="1A3B4F"/>
                </a:solidFill>
              </a:rPr>
              <a:t>Les survivantes de VBG ont accès à des soins de santé adaptés de qualité, y compris des services de santé pour les survivantes de violences sexuelles et conjugales et d’autres formes de VBG, ainsi qu’à des services d’orientation pour prévenir et/ou réduire les effets de la violence.</a:t>
            </a:r>
          </a:p>
        </p:txBody>
      </p:sp>
    </p:spTree>
    <p:extLst>
      <p:ext uri="{BB962C8B-B14F-4D97-AF65-F5344CB8AC3E}">
        <p14:creationId xmlns:p14="http://schemas.microsoft.com/office/powerpoint/2010/main" val="84703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226828" y="278982"/>
            <a:ext cx="10972800" cy="1143000"/>
          </a:xfrm>
        </p:spPr>
        <p:txBody>
          <a:bodyPr>
            <a:noAutofit/>
          </a:bodyPr>
          <a:lstStyle/>
          <a:p>
            <a:r>
              <a:rPr lang="fr-FR" sz="4600" b="1" dirty="0">
                <a:solidFill>
                  <a:srgbClr val="267CB4"/>
                </a:solidFill>
                <a:latin typeface="+mn-lt"/>
              </a:rPr>
              <a:t>Les services de santé dans le cadre de la lutte contre la VBG : un aperçu</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609600" y="2001648"/>
            <a:ext cx="10972800" cy="4298953"/>
          </a:xfrm>
        </p:spPr>
        <p:txBody>
          <a:bodyPr>
            <a:noAutofit/>
          </a:bodyPr>
          <a:lstStyle/>
          <a:p>
            <a:pPr marL="457200" indent="-457200">
              <a:buAutoNum type="arabicPeriod"/>
            </a:pPr>
            <a:r>
              <a:rPr lang="fr-FR" dirty="0"/>
              <a:t>Prise en charge centrée sur les survivant(e)s et soutien de première ligne (c.-à-d. premiers secours psychologiques) pour répondre aux principaux besoins émotionnels. </a:t>
            </a:r>
          </a:p>
          <a:p>
            <a:pPr marL="457200" indent="-457200">
              <a:buAutoNum type="arabicPeriod"/>
            </a:pPr>
            <a:r>
              <a:rPr lang="fr-FR" dirty="0"/>
              <a:t>Identification et prise en charge des victimes de violences conjugales.</a:t>
            </a:r>
          </a:p>
          <a:p>
            <a:pPr marL="457200" indent="-457200">
              <a:buAutoNum type="arabicPeriod"/>
            </a:pPr>
            <a:r>
              <a:rPr lang="fr-FR" dirty="0"/>
              <a:t>Soins médicaux pour les survivantes de violences sexuelles. </a:t>
            </a:r>
          </a:p>
          <a:p>
            <a:pPr marL="457200" indent="-457200">
              <a:buAutoNum type="arabicPeriod"/>
            </a:pPr>
            <a:r>
              <a:rPr lang="fr-FR" dirty="0"/>
              <a:t>Formation du personnel du secteur de la santé. </a:t>
            </a:r>
          </a:p>
          <a:p>
            <a:pPr marL="457200" indent="-457200">
              <a:buAutoNum type="arabicPeriod"/>
            </a:pPr>
            <a:r>
              <a:rPr lang="fr-FR" dirty="0"/>
              <a:t>Coordination et collecte de données effectuée de manière fiable et éthique pour la prestation de services. </a:t>
            </a:r>
          </a:p>
          <a:p>
            <a:pPr marL="457200" indent="-457200">
              <a:buAutoNum type="arabicPeriod"/>
            </a:pPr>
            <a:r>
              <a:rPr lang="fr-FR" dirty="0"/>
              <a:t>Soins de santé mentale ou orientation vers d’autres services. </a:t>
            </a:r>
          </a:p>
          <a:p>
            <a:pPr marL="0" indent="0">
              <a:buNone/>
            </a:pPr>
            <a:endParaRPr lang="en-SG" dirty="0"/>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5</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20619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173665" y="270353"/>
            <a:ext cx="10972800" cy="1143000"/>
          </a:xfrm>
        </p:spPr>
        <p:txBody>
          <a:bodyPr>
            <a:noAutofit/>
          </a:bodyPr>
          <a:lstStyle/>
          <a:p>
            <a:r>
              <a:rPr lang="fr-FR" sz="4000" b="1" dirty="0">
                <a:solidFill>
                  <a:srgbClr val="267CB4"/>
                </a:solidFill>
                <a:latin typeface="+mn-lt"/>
              </a:rPr>
              <a:t>Promouvoir l’accès des survivantes aux services de soins de santé</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609600" y="1633787"/>
            <a:ext cx="10972800" cy="4505756"/>
          </a:xfrm>
        </p:spPr>
        <p:txBody>
          <a:bodyPr>
            <a:noAutofit/>
          </a:bodyPr>
          <a:lstStyle/>
          <a:p>
            <a:r>
              <a:rPr lang="fr-FR" dirty="0"/>
              <a:t>Présence de </a:t>
            </a:r>
            <a:r>
              <a:rPr lang="fr-FR" b="1" dirty="0">
                <a:solidFill>
                  <a:srgbClr val="7030A0"/>
                </a:solidFill>
              </a:rPr>
              <a:t>personnel féminin.</a:t>
            </a:r>
            <a:endParaRPr lang="fr-FR" dirty="0"/>
          </a:p>
          <a:p>
            <a:r>
              <a:rPr lang="fr-FR" dirty="0"/>
              <a:t>Le soignant pose les bonnes questions </a:t>
            </a:r>
            <a:r>
              <a:rPr lang="fr-FR" b="1" dirty="0">
                <a:solidFill>
                  <a:srgbClr val="7030A0"/>
                </a:solidFill>
              </a:rPr>
              <a:t>sans porter de jugement.</a:t>
            </a:r>
            <a:endParaRPr lang="fr-FR" dirty="0"/>
          </a:p>
          <a:p>
            <a:r>
              <a:rPr lang="fr-FR" dirty="0"/>
              <a:t>L’établissement de santé dispose d’</a:t>
            </a:r>
            <a:r>
              <a:rPr lang="fr-FR" b="1" dirty="0">
                <a:solidFill>
                  <a:srgbClr val="7030A0"/>
                </a:solidFill>
              </a:rPr>
              <a:t>espaces privés</a:t>
            </a:r>
            <a:r>
              <a:rPr lang="fr-FR" dirty="0"/>
              <a:t> de consultation, de </a:t>
            </a:r>
            <a:r>
              <a:rPr lang="fr-FR" b="1" dirty="0">
                <a:solidFill>
                  <a:srgbClr val="7030A0"/>
                </a:solidFill>
              </a:rPr>
              <a:t>protocoles</a:t>
            </a:r>
            <a:r>
              <a:rPr lang="fr-FR" dirty="0"/>
              <a:t> pour dispenser des soins de santé aux survivantes, des </a:t>
            </a:r>
            <a:r>
              <a:rPr lang="fr-FR" b="1" dirty="0">
                <a:solidFill>
                  <a:srgbClr val="7030A0"/>
                </a:solidFill>
              </a:rPr>
              <a:t>médicaments et fournitures indispensables,</a:t>
            </a:r>
            <a:r>
              <a:rPr lang="fr-FR" dirty="0"/>
              <a:t> ainsi que de </a:t>
            </a:r>
            <a:r>
              <a:rPr lang="fr-FR" b="1" dirty="0">
                <a:solidFill>
                  <a:srgbClr val="7030A0"/>
                </a:solidFill>
              </a:rPr>
              <a:t>dispositifs permettant de garantir la confidentialité</a:t>
            </a:r>
            <a:r>
              <a:rPr lang="fr-FR" dirty="0"/>
              <a:t> des dossiers des patientes et des lieux vers lesquels elles sont orientées.</a:t>
            </a:r>
          </a:p>
          <a:p>
            <a:r>
              <a:rPr lang="fr-FR" dirty="0"/>
              <a:t>Le </a:t>
            </a:r>
            <a:r>
              <a:rPr lang="fr-FR" b="1" dirty="0">
                <a:solidFill>
                  <a:srgbClr val="7030A0"/>
                </a:solidFill>
              </a:rPr>
              <a:t>matériel de communication </a:t>
            </a:r>
            <a:r>
              <a:rPr lang="fr-FR" dirty="0"/>
              <a:t>au sein de l’établissement décrit en des termes clairs les types de services disponibles.</a:t>
            </a:r>
          </a:p>
          <a:p>
            <a:r>
              <a:rPr lang="fr-FR" dirty="0"/>
              <a:t>Le prestataire indique clairement que tout signalement de VBG sera traité avec </a:t>
            </a:r>
            <a:r>
              <a:rPr lang="fr-FR" b="1" dirty="0">
                <a:solidFill>
                  <a:srgbClr val="7030A0"/>
                </a:solidFill>
              </a:rPr>
              <a:t>respect, bienveillance et confidentialité</a:t>
            </a:r>
            <a:r>
              <a:rPr lang="fr-FR" dirty="0"/>
              <a:t>.</a:t>
            </a:r>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6</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431594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024CB-286C-4BB2-87F3-672FA8EE43CF}"/>
              </a:ext>
            </a:extLst>
          </p:cNvPr>
          <p:cNvSpPr>
            <a:spLocks noGrp="1"/>
          </p:cNvSpPr>
          <p:nvPr>
            <p:ph type="title"/>
          </p:nvPr>
        </p:nvSpPr>
        <p:spPr>
          <a:xfrm>
            <a:off x="407750" y="375558"/>
            <a:ext cx="10584543" cy="1143000"/>
          </a:xfrm>
        </p:spPr>
        <p:txBody>
          <a:bodyPr>
            <a:noAutofit/>
          </a:bodyPr>
          <a:lstStyle/>
          <a:p>
            <a:r>
              <a:rPr lang="fr-FR" sz="4000" b="1" dirty="0">
                <a:solidFill>
                  <a:srgbClr val="267CB4"/>
                </a:solidFill>
                <a:latin typeface="+mn-lt"/>
              </a:rPr>
              <a:t>Rôle essentiel des prestataires de services de santé dans le cadre de la prise en charge des survivantes : </a:t>
            </a:r>
          </a:p>
        </p:txBody>
      </p:sp>
      <p:sp>
        <p:nvSpPr>
          <p:cNvPr id="3" name="Content Placeholder 2">
            <a:extLst>
              <a:ext uri="{FF2B5EF4-FFF2-40B4-BE49-F238E27FC236}">
                <a16:creationId xmlns:a16="http://schemas.microsoft.com/office/drawing/2014/main" id="{A764EDA0-C1F8-49F7-934C-39CF59D2C51C}"/>
              </a:ext>
            </a:extLst>
          </p:cNvPr>
          <p:cNvSpPr>
            <a:spLocks noGrp="1"/>
          </p:cNvSpPr>
          <p:nvPr>
            <p:ph idx="1"/>
          </p:nvPr>
        </p:nvSpPr>
        <p:spPr>
          <a:xfrm>
            <a:off x="407750" y="1698171"/>
            <a:ext cx="11446792" cy="4298953"/>
          </a:xfrm>
        </p:spPr>
        <p:txBody>
          <a:bodyPr>
            <a:noAutofit/>
          </a:bodyPr>
          <a:lstStyle/>
          <a:p>
            <a:r>
              <a:rPr lang="fr-FR" sz="2400" dirty="0"/>
              <a:t>constituent le premier et parfois le seul point de contact pour les survivantes de VBG ;</a:t>
            </a:r>
          </a:p>
          <a:p>
            <a:r>
              <a:rPr lang="fr-FR" sz="2400" dirty="0"/>
              <a:t>placés en première ligne pour intervenir face à la VBG dans les situations d’urgence ;</a:t>
            </a:r>
          </a:p>
          <a:p>
            <a:r>
              <a:rPr lang="fr-FR" sz="2400" dirty="0"/>
              <a:t>ont pour mission de fournir des soins et d’orienter les survivantes vers les services de prise en charge de cas lorsqu’ils sont disponibles ;</a:t>
            </a:r>
          </a:p>
          <a:p>
            <a:r>
              <a:rPr lang="fr-FR" sz="2400" dirty="0"/>
              <a:t>jouent un rôle central en déterminant les mesures nécessaires pour assurer la protection, entre autres préoccupations, en répondant aux besoins physiques et émotionnels/psychologiques des survivantes, en élaborant des stratégies de prévention et en orientant les survivantes vers d’autres services ;</a:t>
            </a:r>
          </a:p>
          <a:p>
            <a:r>
              <a:rPr lang="fr-FR" sz="2400" dirty="0"/>
              <a:t>doivent être au fait des lois, des obligations et des </a:t>
            </a:r>
            <a:r>
              <a:rPr lang="fr-FR" sz="2400" b="1" dirty="0">
                <a:solidFill>
                  <a:srgbClr val="267CB4"/>
                </a:solidFill>
              </a:rPr>
              <a:t>exigences en matière de signalement</a:t>
            </a:r>
            <a:r>
              <a:rPr lang="fr-FR" sz="2400" dirty="0">
                <a:solidFill>
                  <a:srgbClr val="267CB4"/>
                </a:solidFill>
              </a:rPr>
              <a:t> </a:t>
            </a:r>
            <a:r>
              <a:rPr lang="fr-FR" sz="2400" dirty="0"/>
              <a:t>à la police et aux autorités des violences sexuelles et conjugales ; </a:t>
            </a:r>
          </a:p>
          <a:p>
            <a:r>
              <a:rPr lang="fr-FR" sz="2400" dirty="0"/>
              <a:t>doivent recevoir une formation et bénéficier d’un soutien continu pour pouvoir dispenser des soins efficaces aux femmes et aux filles survivantes de violences.</a:t>
            </a:r>
          </a:p>
          <a:p>
            <a:endParaRPr lang="en-US" sz="2400" i="1" dirty="0"/>
          </a:p>
        </p:txBody>
      </p:sp>
      <p:sp>
        <p:nvSpPr>
          <p:cNvPr id="4" name="Slide Number Placeholder 3">
            <a:extLst>
              <a:ext uri="{FF2B5EF4-FFF2-40B4-BE49-F238E27FC236}">
                <a16:creationId xmlns:a16="http://schemas.microsoft.com/office/drawing/2014/main" id="{F624153F-B682-4EE7-B6FD-3B7FADB7B87E}"/>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7</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74886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FDABA-8030-469A-B559-416EE3DA99DE}"/>
              </a:ext>
            </a:extLst>
          </p:cNvPr>
          <p:cNvSpPr>
            <a:spLocks noGrp="1"/>
          </p:cNvSpPr>
          <p:nvPr>
            <p:ph type="ctrTitle"/>
          </p:nvPr>
        </p:nvSpPr>
        <p:spPr>
          <a:xfrm>
            <a:off x="482701" y="167543"/>
            <a:ext cx="7772400" cy="1024466"/>
          </a:xfrm>
        </p:spPr>
        <p:txBody>
          <a:bodyPr>
            <a:normAutofit/>
          </a:bodyPr>
          <a:lstStyle/>
          <a:p>
            <a:pPr algn="l"/>
            <a:r>
              <a:rPr lang="fr-FR" sz="4400" b="1" dirty="0">
                <a:solidFill>
                  <a:srgbClr val="267CB4"/>
                </a:solidFill>
                <a:latin typeface="+mn-lt"/>
              </a:rPr>
              <a:t>Signalement obligatoire</a:t>
            </a:r>
          </a:p>
        </p:txBody>
      </p:sp>
      <p:sp>
        <p:nvSpPr>
          <p:cNvPr id="3" name="Subtitle 2">
            <a:extLst>
              <a:ext uri="{FF2B5EF4-FFF2-40B4-BE49-F238E27FC236}">
                <a16:creationId xmlns:a16="http://schemas.microsoft.com/office/drawing/2014/main" id="{B6881C11-A7C8-4974-ACEE-00FBF6B2F2BB}"/>
              </a:ext>
            </a:extLst>
          </p:cNvPr>
          <p:cNvSpPr>
            <a:spLocks noGrp="1"/>
          </p:cNvSpPr>
          <p:nvPr>
            <p:ph type="subTitle" idx="1"/>
          </p:nvPr>
        </p:nvSpPr>
        <p:spPr>
          <a:xfrm>
            <a:off x="838200" y="1473732"/>
            <a:ext cx="10961914" cy="4795344"/>
          </a:xfrm>
        </p:spPr>
        <p:txBody>
          <a:bodyPr>
            <a:normAutofit fontScale="25000" lnSpcReduction="20000"/>
          </a:bodyPr>
          <a:lstStyle/>
          <a:p>
            <a:pPr algn="just">
              <a:lnSpc>
                <a:spcPct val="120000"/>
              </a:lnSpc>
              <a:spcBef>
                <a:spcPts val="0"/>
              </a:spcBef>
            </a:pPr>
            <a:r>
              <a:rPr lang="fr-FR" sz="8800" b="1" dirty="0">
                <a:solidFill>
                  <a:srgbClr val="267CB4"/>
                </a:solidFill>
              </a:rPr>
              <a:t>Bien que le signalement obligatoire soit souvent destiné à protéger les survivantes (en particulier les enfants), il peut, dans certains cas, entrer en conflit avec les Principes directeurs de l’action contre la </a:t>
            </a:r>
            <a:r>
              <a:rPr lang="fr-FR" sz="8800" b="1" dirty="0" err="1">
                <a:solidFill>
                  <a:srgbClr val="267CB4"/>
                </a:solidFill>
              </a:rPr>
              <a:t>VBG</a:t>
            </a:r>
            <a:r>
              <a:rPr lang="fr-FR" sz="8800" b="1" dirty="0">
                <a:solidFill>
                  <a:srgbClr val="267CB4"/>
                </a:solidFill>
              </a:rPr>
              <a:t> et nuire aux survivantes.</a:t>
            </a:r>
          </a:p>
          <a:p>
            <a:pPr algn="l">
              <a:lnSpc>
                <a:spcPct val="120000"/>
              </a:lnSpc>
              <a:spcBef>
                <a:spcPts val="0"/>
              </a:spcBef>
            </a:pPr>
            <a:endParaRPr lang="en-US" sz="7200" dirty="0">
              <a:solidFill>
                <a:srgbClr val="7030A0"/>
              </a:solidFill>
            </a:endParaRPr>
          </a:p>
          <a:p>
            <a:pPr algn="l">
              <a:lnSpc>
                <a:spcPct val="120000"/>
              </a:lnSpc>
              <a:spcBef>
                <a:spcPts val="0"/>
              </a:spcBef>
            </a:pPr>
            <a:r>
              <a:rPr lang="fr-FR" sz="7200" b="1" dirty="0">
                <a:solidFill>
                  <a:srgbClr val="7030A0"/>
                </a:solidFill>
              </a:rPr>
              <a:t>L’accès aux services de soins de santé est prioritaire </a:t>
            </a:r>
            <a:r>
              <a:rPr lang="fr-FR" sz="7200" dirty="0">
                <a:solidFill>
                  <a:srgbClr val="7030A0"/>
                </a:solidFill>
              </a:rPr>
              <a:t>et doit être assuré quelles que soient les conditions imposées en matière de signalement.</a:t>
            </a:r>
          </a:p>
          <a:p>
            <a:pPr algn="l">
              <a:lnSpc>
                <a:spcPct val="120000"/>
              </a:lnSpc>
              <a:spcBef>
                <a:spcPts val="0"/>
              </a:spcBef>
            </a:pPr>
            <a:endParaRPr lang="en-US" sz="7200" dirty="0"/>
          </a:p>
          <a:p>
            <a:pPr algn="l">
              <a:lnSpc>
                <a:spcPct val="120000"/>
              </a:lnSpc>
              <a:spcBef>
                <a:spcPts val="0"/>
              </a:spcBef>
            </a:pPr>
            <a:r>
              <a:rPr lang="fr-FR" sz="7200" dirty="0"/>
              <a:t>Les procédures de signalement obligatoire qui exigent des survivantes qu’elles se présentent d’abord à la police retardent ou empêchent le recours à des soins médicaux qui pourraient sauver des vies. </a:t>
            </a:r>
          </a:p>
          <a:p>
            <a:pPr algn="l">
              <a:lnSpc>
                <a:spcPct val="120000"/>
              </a:lnSpc>
              <a:spcBef>
                <a:spcPts val="0"/>
              </a:spcBef>
            </a:pPr>
            <a:endParaRPr lang="en-SG" sz="7200" b="1" dirty="0"/>
          </a:p>
          <a:p>
            <a:pPr algn="l">
              <a:lnSpc>
                <a:spcPct val="120000"/>
              </a:lnSpc>
              <a:spcBef>
                <a:spcPts val="0"/>
              </a:spcBef>
            </a:pPr>
            <a:r>
              <a:rPr lang="fr-FR" sz="7200" b="1" dirty="0"/>
              <a:t>Les modes opérationnels normalisés de la lutte contre la VBG</a:t>
            </a:r>
            <a:r>
              <a:rPr lang="fr-FR" sz="7200" dirty="0"/>
              <a:t> et les systèmes d’orientation entre les acteurs du secteur de la santé, la police et les programmes de lutte contre les VBG </a:t>
            </a:r>
            <a:r>
              <a:rPr lang="fr-FR" sz="7200" b="1" dirty="0"/>
              <a:t>ne doivent pas porter atteinte au droit de la survivante de choisir où et quand elle souhaite procéder à un signalement</a:t>
            </a:r>
            <a:r>
              <a:rPr lang="fr-FR" sz="7200" dirty="0"/>
              <a:t> et </a:t>
            </a:r>
            <a:r>
              <a:rPr lang="fr-FR" sz="7200" b="1" dirty="0"/>
              <a:t>doivent faciliter l’accès rapide aux soins médicaux</a:t>
            </a:r>
            <a:r>
              <a:rPr lang="fr-FR" sz="7200" dirty="0"/>
              <a:t>.</a:t>
            </a:r>
          </a:p>
          <a:p>
            <a:pPr algn="l">
              <a:lnSpc>
                <a:spcPct val="120000"/>
              </a:lnSpc>
              <a:spcBef>
                <a:spcPts val="0"/>
              </a:spcBef>
            </a:pPr>
            <a:endParaRPr lang="en-SG" sz="7200" dirty="0">
              <a:solidFill>
                <a:srgbClr val="7030A0"/>
              </a:solidFill>
            </a:endParaRPr>
          </a:p>
          <a:p>
            <a:pPr algn="l">
              <a:lnSpc>
                <a:spcPct val="120000"/>
              </a:lnSpc>
              <a:spcBef>
                <a:spcPts val="0"/>
              </a:spcBef>
            </a:pPr>
            <a:r>
              <a:rPr lang="fr-FR" sz="7200" b="1" dirty="0">
                <a:solidFill>
                  <a:srgbClr val="7030A0"/>
                </a:solidFill>
              </a:rPr>
              <a:t>Il est fortement recommandé que les acteurs du secteur de la santé et ceux des programmes de lutte contre les VBG coordonnent leurs efforts avec ceux de la police pour s’assurer que les survivantes puissent d’abord avoir accès aux soins médicaux avant d’avoir à décider de signaler les incidents à la police.</a:t>
            </a:r>
          </a:p>
        </p:txBody>
      </p:sp>
    </p:spTree>
    <p:extLst>
      <p:ext uri="{BB962C8B-B14F-4D97-AF65-F5344CB8AC3E}">
        <p14:creationId xmlns:p14="http://schemas.microsoft.com/office/powerpoint/2010/main" val="2191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F541C-CB13-4356-9F45-C2C10D1D7BA4}"/>
              </a:ext>
            </a:extLst>
          </p:cNvPr>
          <p:cNvSpPr>
            <a:spLocks noGrp="1"/>
          </p:cNvSpPr>
          <p:nvPr>
            <p:ph type="title"/>
          </p:nvPr>
        </p:nvSpPr>
        <p:spPr>
          <a:xfrm>
            <a:off x="341667" y="280877"/>
            <a:ext cx="10372725" cy="777875"/>
          </a:xfrm>
        </p:spPr>
        <p:txBody>
          <a:bodyPr>
            <a:noAutofit/>
          </a:bodyPr>
          <a:lstStyle/>
          <a:p>
            <a:pPr algn="ctr"/>
            <a:r>
              <a:rPr lang="fr-FR" sz="4800" b="1">
                <a:solidFill>
                  <a:srgbClr val="267CB4"/>
                </a:solidFill>
                <a:latin typeface="+mn-lt"/>
              </a:rPr>
              <a:t>Dispositif minimum d’urgence (DMU)</a:t>
            </a:r>
          </a:p>
        </p:txBody>
      </p:sp>
      <p:sp>
        <p:nvSpPr>
          <p:cNvPr id="3" name="Content Placeholder 2">
            <a:extLst>
              <a:ext uri="{FF2B5EF4-FFF2-40B4-BE49-F238E27FC236}">
                <a16:creationId xmlns:a16="http://schemas.microsoft.com/office/drawing/2014/main" id="{4C638855-F28C-4FE1-AC75-E164A8628583}"/>
              </a:ext>
            </a:extLst>
          </p:cNvPr>
          <p:cNvSpPr>
            <a:spLocks noGrp="1"/>
          </p:cNvSpPr>
          <p:nvPr>
            <p:ph idx="1"/>
          </p:nvPr>
        </p:nvSpPr>
        <p:spPr>
          <a:xfrm>
            <a:off x="998483" y="1755227"/>
            <a:ext cx="9715909" cy="4199524"/>
          </a:xfrm>
        </p:spPr>
        <p:txBody>
          <a:bodyPr>
            <a:normAutofit fontScale="55000" lnSpcReduction="20000"/>
          </a:bodyPr>
          <a:lstStyle/>
          <a:p>
            <a:pPr marL="0" indent="0">
              <a:buNone/>
            </a:pPr>
            <a:r>
              <a:rPr lang="fr-FR" sz="5100" b="1" dirty="0">
                <a:solidFill>
                  <a:srgbClr val="7030A0"/>
                </a:solidFill>
              </a:rPr>
              <a:t>Tous les individus ont droit à des soins de santé sexuelle et reproductive de qualité.</a:t>
            </a:r>
          </a:p>
          <a:p>
            <a:pPr marL="0" indent="0">
              <a:buNone/>
            </a:pPr>
            <a:endParaRPr lang="en-SG" sz="4000" dirty="0"/>
          </a:p>
          <a:p>
            <a:pPr marL="0" indent="0">
              <a:buNone/>
            </a:pPr>
            <a:r>
              <a:rPr lang="fr-FR" sz="4500" dirty="0"/>
              <a:t>Pour exercer ce droit, </a:t>
            </a:r>
            <a:r>
              <a:rPr lang="fr-FR" sz="4500" b="1" dirty="0">
                <a:solidFill>
                  <a:srgbClr val="267CB4"/>
                </a:solidFill>
              </a:rPr>
              <a:t>les populations touchées </a:t>
            </a:r>
            <a:r>
              <a:rPr lang="fr-FR" sz="4500" b="1" u="sng" dirty="0">
                <a:solidFill>
                  <a:srgbClr val="267CB4"/>
                </a:solidFill>
              </a:rPr>
              <a:t>doivent pouvoir bénéficier du Dispositif minimum d’urgence (DMU) en matière de santé reproductive dès le début d’une urgence,</a:t>
            </a:r>
            <a:r>
              <a:rPr lang="fr-FR" sz="4500" b="1" dirty="0">
                <a:solidFill>
                  <a:srgbClr val="267CB4"/>
                </a:solidFill>
              </a:rPr>
              <a:t> </a:t>
            </a:r>
            <a:r>
              <a:rPr lang="fr-FR" sz="4500" dirty="0"/>
              <a:t>un mécanisme permettant de sauver des vies et de prévenir les maladies.</a:t>
            </a:r>
          </a:p>
          <a:p>
            <a:pPr marL="0" indent="0">
              <a:buNone/>
            </a:pPr>
            <a:endParaRPr lang="en-SG" sz="4500" dirty="0"/>
          </a:p>
          <a:p>
            <a:pPr marL="0" indent="0">
              <a:buNone/>
            </a:pPr>
            <a:r>
              <a:rPr lang="fr-FR" sz="4500" dirty="0"/>
              <a:t>Le DMU est une </a:t>
            </a:r>
            <a:r>
              <a:rPr lang="fr-FR" sz="4500" b="1" dirty="0">
                <a:solidFill>
                  <a:srgbClr val="7030A0"/>
                </a:solidFill>
              </a:rPr>
              <a:t>norme internationale</a:t>
            </a:r>
            <a:r>
              <a:rPr lang="fr-FR" sz="4500" dirty="0"/>
              <a:t> ; les </a:t>
            </a:r>
            <a:r>
              <a:rPr lang="fr-FR" sz="4500" b="1" dirty="0">
                <a:solidFill>
                  <a:srgbClr val="7030A0"/>
                </a:solidFill>
              </a:rPr>
              <a:t>mesures prioritaires prévues par ce mécanisme permettant de sauver des vies</a:t>
            </a:r>
            <a:r>
              <a:rPr lang="fr-FR" sz="4500" dirty="0"/>
              <a:t> font partie des normes du Projet Sphère concernant la santé sexuelle et reproductive et le VIH. </a:t>
            </a:r>
          </a:p>
          <a:p>
            <a:pPr marL="0" indent="0">
              <a:buNone/>
            </a:pPr>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BD0D46D-7931-4940-A560-7214D2518F0C}"/>
              </a:ext>
            </a:extLst>
          </p:cNvPr>
          <p:cNvSpPr>
            <a:spLocks noGrp="1"/>
          </p:cNvSpPr>
          <p:nvPr>
            <p:ph type="sldNum" sz="quarter" idx="12"/>
          </p:nvPr>
        </p:nvSpPr>
        <p:spPr/>
        <p:txBody>
          <a:bodyPr/>
          <a:lstStyle/>
          <a:p>
            <a:pPr defTabSz="457200">
              <a:buSzPct val="25000"/>
            </a:pPr>
            <a:fld id="{00000000-1234-1234-1234-123412341234}" type="slidenum">
              <a:rPr lang="en-US" b="1">
                <a:solidFill>
                  <a:srgbClr val="FFFFFF"/>
                </a:solidFill>
                <a:latin typeface="Calibri"/>
                <a:ea typeface="Calibri"/>
                <a:cs typeface="Calibri"/>
                <a:sym typeface="Calibri"/>
              </a:rPr>
              <a:pPr defTabSz="457200">
                <a:buSzPct val="25000"/>
              </a:pPr>
              <a:t>9</a:t>
            </a:fld>
            <a:endParaRPr lang="en-US" b="1">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58448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2291</Words>
  <Application>Microsoft Office PowerPoint</Application>
  <PresentationFormat>Szélesvásznú</PresentationFormat>
  <Paragraphs>132</Paragraphs>
  <Slides>14</Slides>
  <Notes>13</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14</vt:i4>
      </vt:variant>
    </vt:vector>
  </HeadingPairs>
  <TitlesOfParts>
    <vt:vector size="18" baseType="lpstr">
      <vt:lpstr>Arial</vt:lpstr>
      <vt:lpstr>Calibri</vt:lpstr>
      <vt:lpstr>Calibri Light</vt:lpstr>
      <vt:lpstr>Office Theme</vt:lpstr>
      <vt:lpstr>  Normes minimales interorganisations pour la programmation d’actions de lutte contre la violence basée sur le genre dans les situations d’urgence   </vt:lpstr>
      <vt:lpstr>Norme 4 :</vt:lpstr>
      <vt:lpstr>Normes de programme</vt:lpstr>
      <vt:lpstr>Norme 4 : SOINS DE SANTÉ POUR LES SURVIVANTES DE VBG</vt:lpstr>
      <vt:lpstr>Les services de santé dans le cadre de la lutte contre la VBG : un aperçu</vt:lpstr>
      <vt:lpstr>Promouvoir l’accès des survivantes aux services de soins de santé</vt:lpstr>
      <vt:lpstr>Rôle essentiel des prestataires de services de santé dans le cadre de la prise en charge des survivantes : </vt:lpstr>
      <vt:lpstr>Signalement obligatoire</vt:lpstr>
      <vt:lpstr>Dispositif minimum d’urgence (DMU)</vt:lpstr>
      <vt:lpstr>Soins de santé pour les survivantes de viol et de violences conjugales :</vt:lpstr>
      <vt:lpstr>Services spécialisés pour répondre aux besoins spécifiques des personnes survivantes :</vt:lpstr>
      <vt:lpstr>PowerPoint-bemutató</vt:lpstr>
      <vt:lpstr>PowerPoint-bemutató</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4:</dc:title>
  <dc:creator>Divya Chandran</dc:creator>
  <cp:lastModifiedBy>VN00LW01</cp:lastModifiedBy>
  <cp:revision>31</cp:revision>
  <dcterms:created xsi:type="dcterms:W3CDTF">2020-07-15T02:26:07Z</dcterms:created>
  <dcterms:modified xsi:type="dcterms:W3CDTF">2021-12-14T07:15:15Z</dcterms:modified>
</cp:coreProperties>
</file>