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3.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5.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6.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7.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8.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9.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10.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11.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2.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13.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4.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notesSlides/notesSlide15.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1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01" r:id="rId1"/>
    <p:sldMasterId id="2147483814" r:id="rId2"/>
  </p:sldMasterIdLst>
  <p:notesMasterIdLst>
    <p:notesMasterId r:id="rId19"/>
  </p:notesMasterIdLst>
  <p:handoutMasterIdLst>
    <p:handoutMasterId r:id="rId20"/>
  </p:handoutMasterIdLst>
  <p:sldIdLst>
    <p:sldId id="318" r:id="rId3"/>
    <p:sldId id="288" r:id="rId4"/>
    <p:sldId id="262" r:id="rId5"/>
    <p:sldId id="257" r:id="rId6"/>
    <p:sldId id="337" r:id="rId7"/>
    <p:sldId id="338" r:id="rId8"/>
    <p:sldId id="339" r:id="rId9"/>
    <p:sldId id="340" r:id="rId10"/>
    <p:sldId id="343" r:id="rId11"/>
    <p:sldId id="342" r:id="rId12"/>
    <p:sldId id="345" r:id="rId13"/>
    <p:sldId id="344" r:id="rId14"/>
    <p:sldId id="346" r:id="rId15"/>
    <p:sldId id="341" r:id="rId16"/>
    <p:sldId id="333" r:id="rId17"/>
    <p:sldId id="334" r:id="rId18"/>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F2E0EDC-09C0-2ECA-43CE-0B9964F2FEA7}" name="Strategic Agenda" initials="SA" userId="Strategic Agenda"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Inbal Sansani" initials="IS" lastIdx="6" clrIdx="0"/>
  <p:cmAuthor id="2" name="Emily Krasnor" initials="EK"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30A0"/>
    <a:srgbClr val="3874AB"/>
    <a:srgbClr val="BA76B5"/>
    <a:srgbClr val="E4782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69" autoAdjust="0"/>
    <p:restoredTop sz="54926" autoAdjust="0"/>
  </p:normalViewPr>
  <p:slideViewPr>
    <p:cSldViewPr snapToGrid="0" snapToObjects="1">
      <p:cViewPr varScale="1">
        <p:scale>
          <a:sx n="62" d="100"/>
          <a:sy n="62" d="100"/>
        </p:scale>
        <p:origin x="3066" y="72"/>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47" d="100"/>
          <a:sy n="47" d="100"/>
        </p:scale>
        <p:origin x="2692" y="6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microsoft.com/office/2018/10/relationships/authors" Target="authors.xml"/><Relationship Id="rId3" Type="http://schemas.openxmlformats.org/officeDocument/2006/relationships/slide" Target="slides/slide1.xml"/><Relationship Id="rId21"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ECCE928F-DC59-49F2-8FE4-184F32ED341F}" type="datetimeFigureOut">
              <a:rPr lang="en-US" smtClean="0"/>
              <a:pPr/>
              <a:t>12/14/2021</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5EB41CD1-9C8F-455C-A824-F52F9A649824}" type="slidenum">
              <a:rPr lang="en-US" smtClean="0"/>
              <a:pPr/>
              <a:t>‹#›</a:t>
            </a:fld>
            <a:endParaRPr lang="en-US" dirty="0"/>
          </a:p>
        </p:txBody>
      </p:sp>
    </p:spTree>
    <p:extLst>
      <p:ext uri="{BB962C8B-B14F-4D97-AF65-F5344CB8AC3E}">
        <p14:creationId xmlns:p14="http://schemas.microsoft.com/office/powerpoint/2010/main" val="19411232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BCD8750C-687B-8246-8C72-05B95AA214AA}" type="datetimeFigureOut">
              <a:rPr lang="en-US" smtClean="0"/>
              <a:pPr/>
              <a:t>12/14/2021</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827CA449-976E-014A-9459-5E563CA90AD1}" type="slidenum">
              <a:rPr lang="en-US" smtClean="0"/>
              <a:pPr/>
              <a:t>‹#›</a:t>
            </a:fld>
            <a:endParaRPr lang="en-US" dirty="0"/>
          </a:p>
        </p:txBody>
      </p:sp>
    </p:spTree>
    <p:extLst>
      <p:ext uri="{BB962C8B-B14F-4D97-AF65-F5344CB8AC3E}">
        <p14:creationId xmlns:p14="http://schemas.microsoft.com/office/powerpoint/2010/main" val="250340286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defTabSz="465887">
              <a:defRPr/>
            </a:pPr>
            <a:r>
              <a:rPr lang="fr-FR" b="0" dirty="0">
                <a:solidFill>
                  <a:srgbClr val="FF0000"/>
                </a:solidFill>
              </a:rPr>
              <a:t>L’élaboration des Normes minimales </a:t>
            </a:r>
            <a:r>
              <a:rPr lang="fr-FR" b="0" dirty="0">
                <a:solidFill>
                  <a:srgbClr val="FF0000"/>
                </a:solidFill>
                <a:highlight>
                  <a:srgbClr val="FFFF00"/>
                </a:highlight>
              </a:rPr>
              <a:t>est le fruit </a:t>
            </a:r>
            <a:r>
              <a:rPr lang="fr-FR" b="0" dirty="0">
                <a:solidFill>
                  <a:srgbClr val="FF0000"/>
                </a:solidFill>
              </a:rPr>
              <a:t>d’u</a:t>
            </a:r>
            <a:r>
              <a:rPr lang="fr-FR" b="0" dirty="0">
                <a:solidFill>
                  <a:srgbClr val="FF0000"/>
                </a:solidFill>
                <a:highlight>
                  <a:srgbClr val="FFFF00"/>
                </a:highlight>
              </a:rPr>
              <a:t>n processus hautement consultatif mené sur une période de 18 mois avec une équipe spéciale dirigée par le Fonds des Nations Unies pour la population (</a:t>
            </a:r>
            <a:r>
              <a:rPr lang="fr-FR" b="0" dirty="0" err="1">
                <a:solidFill>
                  <a:srgbClr val="FF0000"/>
                </a:solidFill>
                <a:highlight>
                  <a:srgbClr val="FFFF00"/>
                </a:highlight>
              </a:rPr>
              <a:t>UNFPA</a:t>
            </a:r>
            <a:r>
              <a:rPr lang="fr-FR" b="0" dirty="0">
                <a:solidFill>
                  <a:srgbClr val="FF0000"/>
                </a:solidFill>
                <a:highlight>
                  <a:srgbClr val="FFFF00"/>
                </a:highlight>
              </a:rPr>
              <a:t>), le Fonds des Nations Unies pour  l’enfance </a:t>
            </a:r>
            <a:r>
              <a:rPr lang="fr-FR" b="0" dirty="0">
                <a:solidFill>
                  <a:srgbClr val="FF0000"/>
                </a:solidFill>
              </a:rPr>
              <a:t>(UNICEF) et le Comité international de secours (</a:t>
            </a:r>
            <a:r>
              <a:rPr lang="fr-FR" b="0" dirty="0" err="1">
                <a:solidFill>
                  <a:srgbClr val="FF0000"/>
                </a:solidFill>
              </a:rPr>
              <a:t>IRC</a:t>
            </a:r>
            <a:r>
              <a:rPr lang="fr-FR" b="0" dirty="0">
                <a:solidFill>
                  <a:srgbClr val="FF0000"/>
                </a:solidFill>
              </a:rPr>
              <a:t>). </a:t>
            </a:r>
          </a:p>
          <a:p>
            <a:pPr defTabSz="465887">
              <a:defRPr/>
            </a:pPr>
            <a:endParaRPr lang="en-US" b="0" dirty="0">
              <a:solidFill>
                <a:srgbClr val="FF0000"/>
              </a:solidFill>
            </a:endParaRPr>
          </a:p>
          <a:p>
            <a:pPr defTabSz="465887">
              <a:defRPr/>
            </a:pPr>
            <a:r>
              <a:rPr lang="fr-FR" b="0" dirty="0">
                <a:solidFill>
                  <a:srgbClr val="FF0000"/>
                </a:solidFill>
              </a:rPr>
              <a:t>En tant que membre de l’équipe spéciale, le HCR a guidé le processus dès le début. </a:t>
            </a:r>
          </a:p>
          <a:p>
            <a:pPr defTabSz="465887">
              <a:defRPr/>
            </a:pPr>
            <a:endParaRPr lang="en-US" b="0" dirty="0">
              <a:solidFill>
                <a:srgbClr val="FF0000"/>
              </a:solidFill>
            </a:endParaRPr>
          </a:p>
          <a:p>
            <a:pPr defTabSz="465887">
              <a:defRPr/>
            </a:pPr>
            <a:r>
              <a:rPr lang="fr-FR" b="0" dirty="0">
                <a:solidFill>
                  <a:srgbClr val="FF0000"/>
                </a:solidFill>
              </a:rPr>
              <a:t>Au total, 24 consultations de terrain ont été conduites (dont 10 dans le cadre du diagnostic). </a:t>
            </a:r>
          </a:p>
          <a:p>
            <a:pPr defTabSz="465887">
              <a:defRPr/>
            </a:pPr>
            <a:endParaRPr lang="en-US" b="1" dirty="0">
              <a:solidFill>
                <a:srgbClr val="FF0000"/>
              </a:solidFill>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47187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La prévention de la VBG doit être menée sur plusieurs fronts</a:t>
            </a:r>
            <a:r>
              <a:rPr lang="fr-FR" baseline="0" dirty="0"/>
              <a:t> </a:t>
            </a:r>
            <a:r>
              <a:rPr lang="fr-FR" dirty="0"/>
              <a:t>allant de l’atténuation des risques immédiats dans la phase aiguë de l’intervention (voir la Norme 9 : Sécurité et atténuation des risques) jusqu’à la transformation des normes sociales et des systèmes à plus long terme.</a:t>
            </a:r>
          </a:p>
          <a:p>
            <a:endParaRPr lang="en-US" dirty="0"/>
          </a:p>
          <a:p>
            <a:r>
              <a:rPr lang="fr-FR" dirty="0"/>
              <a:t>Exemples :</a:t>
            </a:r>
          </a:p>
          <a:p>
            <a:pPr marL="171450" indent="-171450">
              <a:buFontTx/>
              <a:buChar char="-"/>
            </a:pPr>
            <a:r>
              <a:rPr lang="fr-FR" b="1" dirty="0"/>
              <a:t>Atténuation des risques</a:t>
            </a:r>
            <a:r>
              <a:rPr lang="fr-FR" dirty="0"/>
              <a:t> : planification de la sécurité (vise à réduire l’exposition aux risques en installant plus de sources de lumière dans les camps, en prévoyant un espace approprié pour les lieux de vie, des salles d’eau non mixtes et verrouillables, des poêles consommant peu de combustible, des patrouilles de bois de chauffage, etc.). Voir la Norme 9 : Sécurité et atténuation des risques.</a:t>
            </a:r>
          </a:p>
          <a:p>
            <a:pPr marL="171450" indent="-171450">
              <a:buFontTx/>
              <a:buChar char="-"/>
            </a:pPr>
            <a:r>
              <a:rPr lang="fr-FR" b="1" dirty="0"/>
              <a:t>Prévention primaire/attaquer le mal à la racine</a:t>
            </a:r>
            <a:r>
              <a:rPr lang="fr-FR" dirty="0"/>
              <a:t> : consiste, par exemple, à exiger que les auteurs des faits rendent des comptes devant les instances juridiques et judiciaires (voir la Norme 10 : Justice et aide judiciaire) et à accroître la participation des femmes et des filles grâce à leur autonomisation économique, politique et sociale (voir la Norme 2 : Participation et autonomisation des femmes, et la Norme 12 : Autonomisation économique et moyens de subsistance).</a:t>
            </a:r>
          </a:p>
          <a:p>
            <a:pPr marL="171450" indent="-171450">
              <a:buFontTx/>
              <a:buChar char="-"/>
            </a:pPr>
            <a:r>
              <a:rPr lang="fr-FR" b="1" dirty="0"/>
              <a:t>Prévention secondaire</a:t>
            </a:r>
            <a:r>
              <a:rPr lang="fr-FR" dirty="0"/>
              <a:t> : soins apportés aux survivantes de VBG, prise en charge et accompagnement psychosocial.</a:t>
            </a:r>
          </a:p>
          <a:p>
            <a:pPr marL="171450" indent="-171450">
              <a:buFontTx/>
              <a:buChar char="-"/>
            </a:pPr>
            <a:r>
              <a:rPr lang="fr-FR" b="1" dirty="0"/>
              <a:t>Prévention tertiaire</a:t>
            </a:r>
            <a:r>
              <a:rPr lang="fr-FR" dirty="0"/>
              <a:t> : réintégration et réadmission dans la communauté, traitement des traumatismes et des besoins médicaux et psychosociaux éventuels des survivantes sur le long terme.</a:t>
            </a:r>
          </a:p>
          <a:p>
            <a:pPr marL="0" indent="0">
              <a:buFontTx/>
              <a:buNone/>
            </a:pPr>
            <a:endParaRPr lang="en-US" dirty="0"/>
          </a:p>
          <a:p>
            <a:r>
              <a:rPr lang="fr-FR" dirty="0"/>
              <a:t>Demander : Quels niveaux de programmes de prévention sont mis en œuvre dans votre région ?</a:t>
            </a:r>
          </a:p>
          <a:p>
            <a:endParaRPr lang="en-US" dirty="0"/>
          </a:p>
        </p:txBody>
      </p:sp>
      <p:sp>
        <p:nvSpPr>
          <p:cNvPr id="4" name="Slide Number Placeholder 3"/>
          <p:cNvSpPr>
            <a:spLocks noGrp="1"/>
          </p:cNvSpPr>
          <p:nvPr>
            <p:ph type="sldNum" sz="quarter" idx="5"/>
          </p:nvPr>
        </p:nvSpPr>
        <p:spPr/>
        <p:txBody>
          <a:bodyPr/>
          <a:lstStyle/>
          <a:p>
            <a:fld id="{827CA449-976E-014A-9459-5E563CA90AD1}" type="slidenum">
              <a:rPr lang="en-US" smtClean="0"/>
              <a:pPr/>
              <a:t>10</a:t>
            </a:fld>
            <a:endParaRPr lang="en-US"/>
          </a:p>
        </p:txBody>
      </p:sp>
    </p:spTree>
    <p:extLst>
      <p:ext uri="{BB962C8B-B14F-4D97-AF65-F5344CB8AC3E}">
        <p14:creationId xmlns:p14="http://schemas.microsoft.com/office/powerpoint/2010/main" val="39922899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b="0" i="1" dirty="0"/>
              <a:t>Demander : Quel est le rôle de la sensibilisation ? En quoi est-ce différent d’une programmation VBG plus transformatrice ? </a:t>
            </a:r>
            <a:r>
              <a:rPr lang="fr-FR" b="0" i="1" dirty="0">
                <a:sym typeface="Wingdings" panose="05000000000000000000" pitchFamily="2" charset="2"/>
              </a:rPr>
              <a:t></a:t>
            </a:r>
            <a:r>
              <a:rPr lang="fr-FR" b="0" i="1" dirty="0"/>
              <a:t> </a:t>
            </a:r>
            <a:r>
              <a:rPr lang="fr-FR" b="0" dirty="0"/>
              <a:t>Bien que, pour améliorer l’accès aux services en temps voulu et de façon sûre et atténuer les risques de VBG, l’approche communautaire et la politique de sensibilisation associée soient nécessaires, cette dernière ne suffit pas à transformer les normes sociales. </a:t>
            </a:r>
          </a:p>
          <a:p>
            <a:endParaRPr lang="fr-FR" b="0" dirty="0"/>
          </a:p>
          <a:p>
            <a:endParaRPr lang="en-US" b="0" dirty="0"/>
          </a:p>
        </p:txBody>
      </p:sp>
      <p:sp>
        <p:nvSpPr>
          <p:cNvPr id="4" name="Slide Number Placeholder 3"/>
          <p:cNvSpPr>
            <a:spLocks noGrp="1"/>
          </p:cNvSpPr>
          <p:nvPr>
            <p:ph type="sldNum" sz="quarter" idx="5"/>
          </p:nvPr>
        </p:nvSpPr>
        <p:spPr/>
        <p:txBody>
          <a:bodyPr/>
          <a:lstStyle/>
          <a:p>
            <a:fld id="{827CA449-976E-014A-9459-5E563CA90AD1}" type="slidenum">
              <a:rPr lang="en-US" smtClean="0"/>
              <a:pPr/>
              <a:t>11</a:t>
            </a:fld>
            <a:endParaRPr lang="en-US"/>
          </a:p>
        </p:txBody>
      </p:sp>
    </p:spTree>
    <p:extLst>
      <p:ext uri="{BB962C8B-B14F-4D97-AF65-F5344CB8AC3E}">
        <p14:creationId xmlns:p14="http://schemas.microsoft.com/office/powerpoint/2010/main" val="4125007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fr-FR" dirty="0"/>
              <a:t>Quel est le premier objectif des programmes de prévention de la VBG ? L’amélioration de la sécurité et de l’égalité des femmes et des filles.</a:t>
            </a:r>
          </a:p>
          <a:p>
            <a:pPr marL="171450" indent="-171450">
              <a:buFontTx/>
              <a:buChar char="-"/>
            </a:pPr>
            <a:r>
              <a:rPr lang="fr-FR" dirty="0"/>
              <a:t>Comment la responsabilité soutient-elle cet objectif ?</a:t>
            </a:r>
          </a:p>
          <a:p>
            <a:pPr marL="628650" lvl="1" indent="-171450">
              <a:buFontTx/>
              <a:buChar char="-"/>
            </a:pPr>
            <a:r>
              <a:rPr lang="fr-FR" dirty="0"/>
              <a:t>Sans l’obligation de rendre des comptes, les acteurs du programme relatif à la VBG ne pourront pas savoir si les interventions ont aggravé ou amélioré la sécurité des femmes et des filles.</a:t>
            </a:r>
          </a:p>
          <a:p>
            <a:pPr marL="628650" lvl="1" indent="-171450">
              <a:buFontTx/>
              <a:buChar char="-"/>
            </a:pPr>
            <a:r>
              <a:rPr lang="fr-FR" dirty="0"/>
              <a:t>Les approches qui ne placent pas les femmes et les filles au centre de l’action risquent de reproduire la dynamique du patriarcat, dans laquelle i) les femmes et les filles n’ont pas d’influence sur leur propre bien-être, et ii) les préoccupations et les priorités des hommes prennent le pas sur celles des femmes et des filles. De telles approches peuvent non seulement ne pas améliorer</a:t>
            </a:r>
            <a:r>
              <a:rPr lang="fr-FR" baseline="0" dirty="0"/>
              <a:t> </a:t>
            </a:r>
            <a:r>
              <a:rPr lang="fr-FR" dirty="0"/>
              <a:t>le statut et le pouvoir des femmes, mais, pire, le faire régresser.</a:t>
            </a:r>
          </a:p>
          <a:p>
            <a:endParaRPr lang="en-US" dirty="0"/>
          </a:p>
          <a:p>
            <a:r>
              <a:rPr lang="fr-FR" b="1" dirty="0"/>
              <a:t>La participation des hommes et des garçons implique qu’ils jettent un regard critique sur le pouvoir et les privilèges dont ils bénéficient ; cela doit les aider à renoncer à leurs « privilèges » pour démanteler le patriarcat. </a:t>
            </a:r>
            <a:r>
              <a:rPr lang="fr-FR" dirty="0"/>
              <a:t>Les programmes de prévention de la VBG peuvent également offrir aux hommes et aux garçons la possibilité de faire évoluer les rôles et les normes liés au genre d’une manière qui leur offrirait de nouvelles formes de masculinité positive, comme par exemple une communication et un partage accrus avec leurs partenaires féminins, une paternité plus largement assumée, l’expression des émotions, et des identités sexuelles et de genre moins restrictives.</a:t>
            </a:r>
          </a:p>
          <a:p>
            <a:endParaRPr lang="en-US" dirty="0"/>
          </a:p>
        </p:txBody>
      </p:sp>
      <p:sp>
        <p:nvSpPr>
          <p:cNvPr id="4" name="Slide Number Placeholder 3"/>
          <p:cNvSpPr>
            <a:spLocks noGrp="1"/>
          </p:cNvSpPr>
          <p:nvPr>
            <p:ph type="sldNum" sz="quarter" idx="5"/>
          </p:nvPr>
        </p:nvSpPr>
        <p:spPr/>
        <p:txBody>
          <a:bodyPr/>
          <a:lstStyle/>
          <a:p>
            <a:fld id="{827CA449-976E-014A-9459-5E563CA90AD1}" type="slidenum">
              <a:rPr lang="en-US" smtClean="0"/>
              <a:pPr/>
              <a:t>12</a:t>
            </a:fld>
            <a:endParaRPr lang="en-US"/>
          </a:p>
        </p:txBody>
      </p:sp>
    </p:spTree>
    <p:extLst>
      <p:ext uri="{BB962C8B-B14F-4D97-AF65-F5344CB8AC3E}">
        <p14:creationId xmlns:p14="http://schemas.microsoft.com/office/powerpoint/2010/main" val="34364168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i="1" noProof="0" dirty="0"/>
              <a:t>Qu’est-ce que la « communication au service des changements sociaux et comportementaux » ? </a:t>
            </a:r>
            <a:r>
              <a:rPr lang="fr-FR" noProof="0" dirty="0">
                <a:sym typeface="Wingdings" panose="05000000000000000000" pitchFamily="2" charset="2"/>
              </a:rPr>
              <a:t></a:t>
            </a:r>
            <a:r>
              <a:rPr lang="fr-FR" noProof="0" dirty="0"/>
              <a:t> La communication au service des changements sociaux et comportementaux s’appuie sur l’envoi de messages sur les médias, la mobilisation de la communauté et les communications entre individus pour influer sur les connaissances, les attitudes et les pratiques des individus, des familles et de collectivités.</a:t>
            </a:r>
          </a:p>
          <a:p>
            <a:endParaRPr lang="en-GB" noProof="0" dirty="0"/>
          </a:p>
          <a:p>
            <a:r>
              <a:rPr lang="fr-FR" i="1" noProof="0" dirty="0"/>
              <a:t>Quel est le but de la communication axée sur les changements sociaux et comportementaux dans les programmes relatifs à la VBG ? </a:t>
            </a:r>
            <a:r>
              <a:rPr lang="fr-FR" noProof="0" dirty="0">
                <a:sym typeface="Wingdings" panose="05000000000000000000" pitchFamily="2" charset="2"/>
              </a:rPr>
              <a:t></a:t>
            </a:r>
            <a:r>
              <a:rPr lang="fr-FR" noProof="0" dirty="0"/>
              <a:t> </a:t>
            </a:r>
            <a:r>
              <a:rPr lang="fr-FR" b="1" noProof="0" dirty="0"/>
              <a:t>Partager des informations pertinentes et axées sur l’action afin d’exercer une influence sur les comportements et les pratiques</a:t>
            </a:r>
            <a:r>
              <a:rPr lang="fr-FR" noProof="0" dirty="0"/>
              <a:t> des individus, des groupes, des institutions et des communautés en matière de genre, de droits et d’égalité. Les interventions au titre de la communication axée sur les changements sociaux et comportementaux peuvent par exemple réduire l’ostracisme et encourager le recours aux services.</a:t>
            </a:r>
          </a:p>
          <a:p>
            <a:endParaRPr lang="en-GB" noProof="0" dirty="0"/>
          </a:p>
          <a:p>
            <a:r>
              <a:rPr lang="fr-FR" i="1" noProof="0" dirty="0"/>
              <a:t>Quels sont les obstacles les plus courants au changement de comportement ? </a:t>
            </a:r>
            <a:r>
              <a:rPr lang="fr-FR" noProof="0" dirty="0"/>
              <a:t>Les obstacles culturels, politiques et religieux.</a:t>
            </a:r>
          </a:p>
        </p:txBody>
      </p:sp>
      <p:sp>
        <p:nvSpPr>
          <p:cNvPr id="4" name="Slide Number Placeholder 3"/>
          <p:cNvSpPr>
            <a:spLocks noGrp="1"/>
          </p:cNvSpPr>
          <p:nvPr>
            <p:ph type="sldNum" sz="quarter" idx="5"/>
          </p:nvPr>
        </p:nvSpPr>
        <p:spPr/>
        <p:txBody>
          <a:bodyPr/>
          <a:lstStyle/>
          <a:p>
            <a:fld id="{827CA449-976E-014A-9459-5E563CA90AD1}" type="slidenum">
              <a:rPr lang="en-US" smtClean="0"/>
              <a:pPr/>
              <a:t>13</a:t>
            </a:fld>
            <a:endParaRPr lang="en-US"/>
          </a:p>
        </p:txBody>
      </p:sp>
    </p:spTree>
    <p:extLst>
      <p:ext uri="{BB962C8B-B14F-4D97-AF65-F5344CB8AC3E}">
        <p14:creationId xmlns:p14="http://schemas.microsoft.com/office/powerpoint/2010/main" val="22466347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5"/>
          </p:nvPr>
        </p:nvSpPr>
        <p:spPr/>
        <p:txBody>
          <a:bodyPr/>
          <a:lstStyle/>
          <a:p>
            <a:fld id="{827CA449-976E-014A-9459-5E563CA90AD1}" type="slidenum">
              <a:rPr lang="en-US" smtClean="0"/>
              <a:pPr/>
              <a:t>14</a:t>
            </a:fld>
            <a:endParaRPr lang="en-US" dirty="0"/>
          </a:p>
        </p:txBody>
      </p:sp>
    </p:spTree>
    <p:extLst>
      <p:ext uri="{BB962C8B-B14F-4D97-AF65-F5344CB8AC3E}">
        <p14:creationId xmlns:p14="http://schemas.microsoft.com/office/powerpoint/2010/main" val="37877004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022179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7579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463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La Norme 13, Transformation des systèmes et des normes sociales, est une Norme de programme relevant des Normes minimales ; les deux autres catégories des Normes minimales sont les « Normes de base » et les « Normes opérationnelles ».</a:t>
            </a:r>
          </a:p>
          <a:p>
            <a:endParaRPr lang="en-US" dirty="0"/>
          </a:p>
          <a:p>
            <a:r>
              <a:rPr lang="fr-FR" dirty="0"/>
              <a:t>Les dix Normes de programme fournissent des indications pour répondre à la VBG, en atténuer les risques ou la prévenir dans une situation d’urgence ; elles reflètent </a:t>
            </a:r>
            <a:r>
              <a:rPr lang="fr-FR" b="1" dirty="0"/>
              <a:t>les éléments de base de la programmation visant la VBG</a:t>
            </a:r>
            <a:r>
              <a:rPr lang="fr-FR" dirty="0"/>
              <a: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8556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i="1" dirty="0"/>
              <a:t>Demander</a:t>
            </a:r>
            <a:r>
              <a:rPr lang="fr-FR" dirty="0"/>
              <a:t> : Qu’est-ce qu’une « norme sociale » ? </a:t>
            </a:r>
            <a:r>
              <a:rPr lang="fr-FR" dirty="0">
                <a:sym typeface="Wingdings" panose="05000000000000000000" pitchFamily="2" charset="2"/>
              </a:rPr>
              <a:t></a:t>
            </a:r>
            <a:r>
              <a:rPr lang="fr-FR" dirty="0"/>
              <a:t> « Une norme sociale est une conviction partagée sur ce qui constitue un comportement typique, normal, approprié et attendu au sein d’un groupe. Les normes sociales sont généralement entretenues par l’approbation et/ou la désapprobation de la société. » (p. 98).</a:t>
            </a:r>
          </a:p>
          <a:p>
            <a:endParaRPr lang="en-US" dirty="0"/>
          </a:p>
          <a:p>
            <a:r>
              <a:rPr lang="fr-FR" i="1" dirty="0"/>
              <a:t>Que signifie « rendre des comptes aux femmes et aux filles » ? </a:t>
            </a:r>
            <a:r>
              <a:rPr lang="fr-FR" dirty="0">
                <a:sym typeface="Wingdings" panose="05000000000000000000" pitchFamily="2" charset="2"/>
              </a:rPr>
              <a:t></a:t>
            </a:r>
            <a:r>
              <a:rPr lang="fr-FR" dirty="0"/>
              <a:t> Voir la diapositive X pour plus d’informations sur la responsabilité envers les femmes et les filles dans le cadre de la programmation de la mobilisation masculine.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824253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fr-FR" sz="1500" b="0" i="0" u="none" strike="noStrike" cap="none" normalizeH="0" baseline="0" noProof="0" dirty="0">
                <a:ln>
                  <a:noFill/>
                </a:ln>
                <a:solidFill>
                  <a:prstClr val="black"/>
                </a:solidFill>
                <a:uLnTx/>
                <a:uFillTx/>
                <a:latin typeface="Calibri"/>
                <a:ea typeface="+mn-ea"/>
                <a:cs typeface="+mn-cs"/>
              </a:rPr>
              <a:t>Pourquoi cette norme minimale est-elle axée sur la transformation des systèmes et des normes sociales et non sur la « prévention » ? </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15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fr-FR" sz="1500" b="0" i="0" u="none" strike="noStrike" cap="none" normalizeH="0" baseline="0" noProof="0" dirty="0">
                <a:ln>
                  <a:noFill/>
                </a:ln>
                <a:solidFill>
                  <a:prstClr val="black"/>
                </a:solidFill>
                <a:uLnTx/>
                <a:uFillTx/>
                <a:latin typeface="Calibri"/>
                <a:ea typeface="+mn-ea"/>
                <a:cs typeface="+mn-cs"/>
              </a:rPr>
              <a:t>Les agents humanitaires devraient rechercher en amont les occasions de faciliter et de modéliser l’égalité afin de mettre en avant les normes sociales et les systèmes à même de protéger les femmes et les filles et de faciliter leur accès aux services, y compris aux services d’intervention face à la VBG.</a:t>
            </a:r>
          </a:p>
          <a:p>
            <a:endParaRPr lang="en-US" dirty="0"/>
          </a:p>
        </p:txBody>
      </p:sp>
      <p:sp>
        <p:nvSpPr>
          <p:cNvPr id="4" name="Slide Number Placeholder 3"/>
          <p:cNvSpPr>
            <a:spLocks noGrp="1"/>
          </p:cNvSpPr>
          <p:nvPr>
            <p:ph type="sldNum" sz="quarter" idx="5"/>
          </p:nvPr>
        </p:nvSpPr>
        <p:spPr/>
        <p:txBody>
          <a:bodyPr/>
          <a:lstStyle/>
          <a:p>
            <a:fld id="{827CA449-976E-014A-9459-5E563CA90AD1}" type="slidenum">
              <a:rPr lang="en-US" smtClean="0"/>
              <a:pPr/>
              <a:t>5</a:t>
            </a:fld>
            <a:endParaRPr lang="en-US"/>
          </a:p>
        </p:txBody>
      </p:sp>
    </p:spTree>
    <p:extLst>
      <p:ext uri="{BB962C8B-B14F-4D97-AF65-F5344CB8AC3E}">
        <p14:creationId xmlns:p14="http://schemas.microsoft.com/office/powerpoint/2010/main" val="40628264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Si les crises exacerbent les inégalités de genre préexistantes et accentuent les risques, l’exclusion et la discrimination, elles offrent également des possibilités pour faire évoluer la société. </a:t>
            </a:r>
            <a:r>
              <a:rPr lang="fr-FR" b="1" dirty="0"/>
              <a:t>Des glissements peuvent se produire concernant les rôles, les attitudes, les croyances et les pratiques conventionnels, ou de nouvelles occasions peuvent se présentent pour aborder des sujets jusque-là tabous. </a:t>
            </a:r>
            <a:r>
              <a:rPr lang="fr-FR" dirty="0"/>
              <a:t>Une fenêtre peut s’ouvrir pour élaborer des normes sociales et culturelles qui contestent la VBG et l’impunité traditionnelle de ceux qui s’y livrent.</a:t>
            </a:r>
          </a:p>
          <a:p>
            <a:endParaRPr lang="en-US" dirty="0"/>
          </a:p>
          <a:p>
            <a:r>
              <a:rPr lang="fr-FR" dirty="0"/>
              <a:t>*La modification sur le long terme des normes sociales est possible lorsque les crises humanitaires perdurent et pendant la période de relèvement, et devrait faire partie intégrante des efforts visant à mettre en place des systèmes nationaux après une crise.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27CA449-976E-014A-9459-5E563CA90AD1}" type="slidenum">
              <a:rPr lang="en-US" smtClean="0"/>
              <a:pPr/>
              <a:t>6</a:t>
            </a:fld>
            <a:endParaRPr lang="en-US"/>
          </a:p>
        </p:txBody>
      </p:sp>
    </p:spTree>
    <p:extLst>
      <p:ext uri="{BB962C8B-B14F-4D97-AF65-F5344CB8AC3E}">
        <p14:creationId xmlns:p14="http://schemas.microsoft.com/office/powerpoint/2010/main" val="15770792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i="1" dirty="0"/>
              <a:t>Réflexion (pause pour donner aux participants le temps de réfléchir)</a:t>
            </a:r>
            <a:r>
              <a:rPr lang="fr-FR" dirty="0"/>
              <a:t> : Veuillez prendre le temps de réfléchir à ces critères « Ne pas nuire » en vous posant les questions suivantes :</a:t>
            </a:r>
          </a:p>
          <a:p>
            <a:pPr marL="171450" indent="-171450">
              <a:buFontTx/>
              <a:buChar char="-"/>
            </a:pPr>
            <a:r>
              <a:rPr lang="fr-FR" dirty="0"/>
              <a:t>Votre programme ou rôle actuel va-t-il dans le sens de la promotion de normes sociales et de genre positives ?</a:t>
            </a:r>
          </a:p>
          <a:p>
            <a:pPr marL="171450" indent="-171450">
              <a:buFontTx/>
              <a:buChar char="-"/>
            </a:pPr>
            <a:r>
              <a:rPr lang="fr-FR" dirty="0"/>
              <a:t>Votre stratégie de prévention est-elle « sûre » pour les femmes et les filles ? Pourquoi ou pourquoi pas ?</a:t>
            </a:r>
          </a:p>
          <a:p>
            <a:pPr marL="171450" indent="-171450">
              <a:buFontTx/>
              <a:buChar char="-"/>
            </a:pPr>
            <a:r>
              <a:rPr lang="fr-FR" dirty="0"/>
              <a:t>Votre stratégie de prévention comprend-elle des mesures spécifiques et des ressources pour aider les femmes et les filles à se remettre et à renforcer l’aide et la solidarité ?</a:t>
            </a:r>
          </a:p>
        </p:txBody>
      </p:sp>
      <p:sp>
        <p:nvSpPr>
          <p:cNvPr id="4" name="Slide Number Placeholder 3"/>
          <p:cNvSpPr>
            <a:spLocks noGrp="1"/>
          </p:cNvSpPr>
          <p:nvPr>
            <p:ph type="sldNum" sz="quarter" idx="5"/>
          </p:nvPr>
        </p:nvSpPr>
        <p:spPr/>
        <p:txBody>
          <a:bodyPr/>
          <a:lstStyle/>
          <a:p>
            <a:fld id="{827CA449-976E-014A-9459-5E563CA90AD1}" type="slidenum">
              <a:rPr lang="en-US" smtClean="0"/>
              <a:pPr/>
              <a:t>7</a:t>
            </a:fld>
            <a:endParaRPr lang="en-US"/>
          </a:p>
        </p:txBody>
      </p:sp>
    </p:spTree>
    <p:extLst>
      <p:ext uri="{BB962C8B-B14F-4D97-AF65-F5344CB8AC3E}">
        <p14:creationId xmlns:p14="http://schemas.microsoft.com/office/powerpoint/2010/main" val="20375142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La VBG a ses origines dans l’inégalité des rapports de force entre les hommes et les femmes ; cette inégalité se retrouve à différents niveaux de la société, depuis les attentes et les comportements des individus jusqu’aux normes sociales, aux politiques et aux cadres et systèmes juridiques.</a:t>
            </a:r>
          </a:p>
          <a:p>
            <a:endParaRPr lang="en-US" dirty="0"/>
          </a:p>
          <a:p>
            <a:r>
              <a:rPr lang="fr-FR" dirty="0"/>
              <a:t>Comment la promotion de normes sociales positives aide-t-elle à </a:t>
            </a:r>
            <a:r>
              <a:rPr lang="fr-FR" b="1" i="0" dirty="0"/>
              <a:t>prévenir la VBG </a:t>
            </a:r>
            <a:r>
              <a:rPr lang="fr-FR" dirty="0"/>
              <a:t>(par exemple, des normes qui soutiennent la violence et une culture de l’impunité pour ceux qui s’y livrent) ? Parce que, souvent, des normes sociales et de genre ayant un caractère </a:t>
            </a:r>
            <a:r>
              <a:rPr lang="fr-FR" b="1" dirty="0"/>
              <a:t>discriminatoire</a:t>
            </a:r>
            <a:r>
              <a:rPr lang="fr-FR" dirty="0"/>
              <a:t> constituent les causes profondes de l’exclusion, des violations et du déni des droits.</a:t>
            </a:r>
          </a:p>
          <a:p>
            <a:endParaRPr lang="en-US" dirty="0"/>
          </a:p>
          <a:p>
            <a:r>
              <a:rPr lang="fr-FR" dirty="0"/>
              <a:t>Comment la promotion de normes sociales positives améliore-t-elle la </a:t>
            </a:r>
            <a:r>
              <a:rPr lang="fr-FR" b="1" dirty="0"/>
              <a:t>réponse face à la VBG</a:t>
            </a:r>
            <a:r>
              <a:rPr lang="fr-FR" dirty="0"/>
              <a:t> ?  En réduisant la tendance consistant à faire porter le blâme par les survivantes et l’ostracisme social que connaissent les survivantes, et en encourageant ces dernières à demander de l’aide.</a:t>
            </a:r>
          </a:p>
          <a:p>
            <a:endParaRPr lang="en-US" dirty="0"/>
          </a:p>
        </p:txBody>
      </p:sp>
      <p:sp>
        <p:nvSpPr>
          <p:cNvPr id="4" name="Slide Number Placeholder 3"/>
          <p:cNvSpPr>
            <a:spLocks noGrp="1"/>
          </p:cNvSpPr>
          <p:nvPr>
            <p:ph type="sldNum" sz="quarter" idx="5"/>
          </p:nvPr>
        </p:nvSpPr>
        <p:spPr/>
        <p:txBody>
          <a:bodyPr/>
          <a:lstStyle/>
          <a:p>
            <a:fld id="{827CA449-976E-014A-9459-5E563CA90AD1}" type="slidenum">
              <a:rPr lang="en-US" smtClean="0"/>
              <a:pPr/>
              <a:t>8</a:t>
            </a:fld>
            <a:endParaRPr lang="en-US"/>
          </a:p>
        </p:txBody>
      </p:sp>
    </p:spTree>
    <p:extLst>
      <p:ext uri="{BB962C8B-B14F-4D97-AF65-F5344CB8AC3E}">
        <p14:creationId xmlns:p14="http://schemas.microsoft.com/office/powerpoint/2010/main" val="20713372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S’il importe de comprendre le contexte social et culturel dans une situation d’urgence, </a:t>
            </a:r>
            <a:r>
              <a:rPr lang="fr-FR" b="1" dirty="0"/>
              <a:t>la culture devrait également être considérée comme une dynamique porteuse de changements potentiels</a:t>
            </a:r>
            <a:r>
              <a:rPr lang="fr-FR" dirty="0"/>
              <a:t>. En outre, </a:t>
            </a:r>
            <a:r>
              <a:rPr lang="fr-FR" b="1" dirty="0"/>
              <a:t>de nombreux aspects culturels sont fortement contestés au sein même de la culture</a:t>
            </a:r>
            <a:r>
              <a:rPr lang="fr-FR" dirty="0"/>
              <a:t> ; certains segments de la société peuvent être désireux de faire évoluer une pratique culturelle tandis que d’autres, notamment ceux qui en tirent un bénéfice, seraient prêts à se battre avec vigueur pour la maintenir.</a:t>
            </a:r>
          </a:p>
          <a:p>
            <a:endParaRPr lang="en-US" dirty="0"/>
          </a:p>
          <a:p>
            <a:r>
              <a:rPr lang="fr-FR" dirty="0"/>
              <a:t>REMARQUE : Bien que, pour améliorer l’accès aux services en temps voulu et de façon sûre et atténuer les risques de VBG, </a:t>
            </a:r>
            <a:r>
              <a:rPr lang="fr-FR" b="1" dirty="0"/>
              <a:t>l’approche communautaire et la politique de sensibilisation associée soient nécessaires, cette dernière ne suffit pas à transformer les normes sociales</a:t>
            </a:r>
            <a:r>
              <a:rPr lang="fr-FR" dirty="0"/>
              <a:t>. </a:t>
            </a:r>
          </a:p>
          <a:p>
            <a:endParaRPr lang="en-US" dirty="0"/>
          </a:p>
        </p:txBody>
      </p:sp>
      <p:sp>
        <p:nvSpPr>
          <p:cNvPr id="4" name="Slide Number Placeholder 3"/>
          <p:cNvSpPr>
            <a:spLocks noGrp="1"/>
          </p:cNvSpPr>
          <p:nvPr>
            <p:ph type="sldNum" sz="quarter" idx="5"/>
          </p:nvPr>
        </p:nvSpPr>
        <p:spPr/>
        <p:txBody>
          <a:bodyPr/>
          <a:lstStyle/>
          <a:p>
            <a:fld id="{827CA449-976E-014A-9459-5E563CA90AD1}" type="slidenum">
              <a:rPr lang="en-US" smtClean="0"/>
              <a:pPr/>
              <a:t>9</a:t>
            </a:fld>
            <a:endParaRPr lang="en-US"/>
          </a:p>
        </p:txBody>
      </p:sp>
    </p:spTree>
    <p:extLst>
      <p:ext uri="{BB962C8B-B14F-4D97-AF65-F5344CB8AC3E}">
        <p14:creationId xmlns:p14="http://schemas.microsoft.com/office/powerpoint/2010/main" val="9037996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0D3938FE-F834-1C4A-A775-F6A1F65E4F90}" type="slidenum">
              <a:rPr lang="en-US" smtClean="0"/>
              <a:pPr/>
              <a:t>‹#›</a:t>
            </a:fld>
            <a:endParaRPr lang="en-US" dirty="0"/>
          </a:p>
        </p:txBody>
      </p:sp>
      <p:sp>
        <p:nvSpPr>
          <p:cNvPr id="7" name="Slide Number Placeholder 5">
            <a:extLst>
              <a:ext uri="{FF2B5EF4-FFF2-40B4-BE49-F238E27FC236}">
                <a16:creationId xmlns:a16="http://schemas.microsoft.com/office/drawing/2014/main" id="{DC6B47AE-1376-4191-B85C-2647D84A3842}"/>
              </a:ext>
            </a:extLst>
          </p:cNvPr>
          <p:cNvSpPr txBox="1">
            <a:spLocks/>
          </p:cNvSpPr>
          <p:nvPr userDrawn="1"/>
        </p:nvSpPr>
        <p:spPr>
          <a:xfrm>
            <a:off x="8888412" y="0"/>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extLst>
      <p:ext uri="{BB962C8B-B14F-4D97-AF65-F5344CB8AC3E}">
        <p14:creationId xmlns:p14="http://schemas.microsoft.com/office/powerpoint/2010/main" val="354671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a:cs typeface="Calibri"/>
                <a:sym typeface="Calibri"/>
              </a:rPr>
              <a:pPr>
                <a:buSzPct val="25000"/>
              </a:pPr>
              <a:t>‹#›</a:t>
            </a:fld>
            <a:endParaRPr lang="en-US" b="1" dirty="0">
              <a:solidFill>
                <a:srgbClr val="FFFFFF"/>
              </a:solidFill>
              <a:ea typeface="Calibri"/>
              <a:cs typeface="Calibri"/>
              <a:sym typeface="Calibri"/>
            </a:endParaRPr>
          </a:p>
        </p:txBody>
      </p:sp>
    </p:spTree>
    <p:extLst>
      <p:ext uri="{BB962C8B-B14F-4D97-AF65-F5344CB8AC3E}">
        <p14:creationId xmlns:p14="http://schemas.microsoft.com/office/powerpoint/2010/main" val="35973332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a:cs typeface="Calibri"/>
                <a:sym typeface="Calibri"/>
              </a:rPr>
              <a:pPr>
                <a:buSzPct val="25000"/>
              </a:pPr>
              <a:t>‹#›</a:t>
            </a:fld>
            <a:endParaRPr lang="en-US" b="1" dirty="0">
              <a:solidFill>
                <a:srgbClr val="FFFFFF"/>
              </a:solidFill>
              <a:ea typeface="Calibri"/>
              <a:cs typeface="Calibri"/>
              <a:sym typeface="Calibri"/>
            </a:endParaRPr>
          </a:p>
        </p:txBody>
      </p:sp>
    </p:spTree>
    <p:extLst>
      <p:ext uri="{BB962C8B-B14F-4D97-AF65-F5344CB8AC3E}">
        <p14:creationId xmlns:p14="http://schemas.microsoft.com/office/powerpoint/2010/main" val="2934119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311700" y="593367"/>
            <a:ext cx="85206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1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1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1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1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1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1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1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1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100" b="0" i="0" u="none" strike="noStrike" cap="none">
                <a:solidFill>
                  <a:schemeClr val="dk1"/>
                </a:solidFill>
                <a:latin typeface="Arial"/>
                <a:ea typeface="Arial"/>
                <a:cs typeface="Arial"/>
                <a:sym typeface="Arial"/>
              </a:defRPr>
            </a:lvl9pPr>
          </a:lstStyle>
          <a:p>
            <a:endParaRPr/>
          </a:p>
        </p:txBody>
      </p:sp>
      <p:sp>
        <p:nvSpPr>
          <p:cNvPr id="84" name="Shape 84"/>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lstStyle>
            <a:lvl1pPr marL="342900" marR="0" lvl="0" indent="-257175" algn="l" rtl="0">
              <a:lnSpc>
                <a:spcPct val="115000"/>
              </a:lnSpc>
              <a:spcBef>
                <a:spcPts val="0"/>
              </a:spcBef>
              <a:spcAft>
                <a:spcPts val="0"/>
              </a:spcAft>
              <a:buClr>
                <a:schemeClr val="dk2"/>
              </a:buClr>
              <a:buSzPts val="1800"/>
              <a:buFont typeface="Arial"/>
              <a:buChar char="●"/>
              <a:defRPr sz="1350" b="0" i="0" u="none" strike="noStrike" cap="none">
                <a:solidFill>
                  <a:schemeClr val="dk2"/>
                </a:solidFill>
                <a:latin typeface="Arial"/>
                <a:ea typeface="Arial"/>
                <a:cs typeface="Arial"/>
                <a:sym typeface="Arial"/>
              </a:defRPr>
            </a:lvl1pPr>
            <a:lvl2pPr marL="685800" marR="0" lvl="1" indent="-238125" algn="l" rtl="0">
              <a:lnSpc>
                <a:spcPct val="115000"/>
              </a:lnSpc>
              <a:spcBef>
                <a:spcPts val="1200"/>
              </a:spcBef>
              <a:spcAft>
                <a:spcPts val="0"/>
              </a:spcAft>
              <a:buClr>
                <a:schemeClr val="dk2"/>
              </a:buClr>
              <a:buSzPts val="1400"/>
              <a:buFont typeface="Arial"/>
              <a:buChar char="○"/>
              <a:defRPr sz="1050" b="0" i="0" u="none" strike="noStrike" cap="none">
                <a:solidFill>
                  <a:schemeClr val="dk2"/>
                </a:solidFill>
                <a:latin typeface="Arial"/>
                <a:ea typeface="Arial"/>
                <a:cs typeface="Arial"/>
                <a:sym typeface="Arial"/>
              </a:defRPr>
            </a:lvl2pPr>
            <a:lvl3pPr marL="1028700" marR="0" lvl="2" indent="-238125" algn="l" rtl="0">
              <a:lnSpc>
                <a:spcPct val="115000"/>
              </a:lnSpc>
              <a:spcBef>
                <a:spcPts val="1200"/>
              </a:spcBef>
              <a:spcAft>
                <a:spcPts val="0"/>
              </a:spcAft>
              <a:buClr>
                <a:schemeClr val="dk2"/>
              </a:buClr>
              <a:buSzPts val="1400"/>
              <a:buFont typeface="Arial"/>
              <a:buChar char="■"/>
              <a:defRPr sz="1050" b="0" i="0" u="none" strike="noStrike" cap="none">
                <a:solidFill>
                  <a:schemeClr val="dk2"/>
                </a:solidFill>
                <a:latin typeface="Arial"/>
                <a:ea typeface="Arial"/>
                <a:cs typeface="Arial"/>
                <a:sym typeface="Arial"/>
              </a:defRPr>
            </a:lvl3pPr>
            <a:lvl4pPr marL="1371600" marR="0" lvl="3" indent="-238125" algn="l" rtl="0">
              <a:lnSpc>
                <a:spcPct val="115000"/>
              </a:lnSpc>
              <a:spcBef>
                <a:spcPts val="1200"/>
              </a:spcBef>
              <a:spcAft>
                <a:spcPts val="0"/>
              </a:spcAft>
              <a:buClr>
                <a:schemeClr val="dk2"/>
              </a:buClr>
              <a:buSzPts val="1400"/>
              <a:buFont typeface="Arial"/>
              <a:buChar char="●"/>
              <a:defRPr sz="1050" b="0" i="0" u="none" strike="noStrike" cap="none">
                <a:solidFill>
                  <a:schemeClr val="dk2"/>
                </a:solidFill>
                <a:latin typeface="Arial"/>
                <a:ea typeface="Arial"/>
                <a:cs typeface="Arial"/>
                <a:sym typeface="Arial"/>
              </a:defRPr>
            </a:lvl4pPr>
            <a:lvl5pPr marL="1714500" marR="0" lvl="4" indent="-238125" algn="l" rtl="0">
              <a:lnSpc>
                <a:spcPct val="115000"/>
              </a:lnSpc>
              <a:spcBef>
                <a:spcPts val="1200"/>
              </a:spcBef>
              <a:spcAft>
                <a:spcPts val="0"/>
              </a:spcAft>
              <a:buClr>
                <a:schemeClr val="dk2"/>
              </a:buClr>
              <a:buSzPts val="1400"/>
              <a:buFont typeface="Arial"/>
              <a:buChar char="○"/>
              <a:defRPr sz="1050" b="0" i="0" u="none" strike="noStrike" cap="none">
                <a:solidFill>
                  <a:schemeClr val="dk2"/>
                </a:solidFill>
                <a:latin typeface="Arial"/>
                <a:ea typeface="Arial"/>
                <a:cs typeface="Arial"/>
                <a:sym typeface="Arial"/>
              </a:defRPr>
            </a:lvl5pPr>
            <a:lvl6pPr marL="2057400" marR="0" lvl="5" indent="-238125" algn="l" rtl="0">
              <a:lnSpc>
                <a:spcPct val="115000"/>
              </a:lnSpc>
              <a:spcBef>
                <a:spcPts val="1200"/>
              </a:spcBef>
              <a:spcAft>
                <a:spcPts val="0"/>
              </a:spcAft>
              <a:buClr>
                <a:schemeClr val="dk2"/>
              </a:buClr>
              <a:buSzPts val="1400"/>
              <a:buFont typeface="Arial"/>
              <a:buChar char="■"/>
              <a:defRPr sz="1050" b="0" i="0" u="none" strike="noStrike" cap="none">
                <a:solidFill>
                  <a:schemeClr val="dk2"/>
                </a:solidFill>
                <a:latin typeface="Arial"/>
                <a:ea typeface="Arial"/>
                <a:cs typeface="Arial"/>
                <a:sym typeface="Arial"/>
              </a:defRPr>
            </a:lvl6pPr>
            <a:lvl7pPr marL="2400300" marR="0" lvl="6" indent="-238125" algn="l" rtl="0">
              <a:lnSpc>
                <a:spcPct val="115000"/>
              </a:lnSpc>
              <a:spcBef>
                <a:spcPts val="1200"/>
              </a:spcBef>
              <a:spcAft>
                <a:spcPts val="0"/>
              </a:spcAft>
              <a:buClr>
                <a:schemeClr val="dk2"/>
              </a:buClr>
              <a:buSzPts val="1400"/>
              <a:buFont typeface="Arial"/>
              <a:buChar char="●"/>
              <a:defRPr sz="1050" b="0" i="0" u="none" strike="noStrike" cap="none">
                <a:solidFill>
                  <a:schemeClr val="dk2"/>
                </a:solidFill>
                <a:latin typeface="Arial"/>
                <a:ea typeface="Arial"/>
                <a:cs typeface="Arial"/>
                <a:sym typeface="Arial"/>
              </a:defRPr>
            </a:lvl7pPr>
            <a:lvl8pPr marL="2743200" marR="0" lvl="7" indent="-238125" algn="l" rtl="0">
              <a:lnSpc>
                <a:spcPct val="115000"/>
              </a:lnSpc>
              <a:spcBef>
                <a:spcPts val="1200"/>
              </a:spcBef>
              <a:spcAft>
                <a:spcPts val="0"/>
              </a:spcAft>
              <a:buClr>
                <a:schemeClr val="dk2"/>
              </a:buClr>
              <a:buSzPts val="1400"/>
              <a:buFont typeface="Arial"/>
              <a:buChar char="○"/>
              <a:defRPr sz="1050" b="0" i="0" u="none" strike="noStrike" cap="none">
                <a:solidFill>
                  <a:schemeClr val="dk2"/>
                </a:solidFill>
                <a:latin typeface="Arial"/>
                <a:ea typeface="Arial"/>
                <a:cs typeface="Arial"/>
                <a:sym typeface="Arial"/>
              </a:defRPr>
            </a:lvl8pPr>
            <a:lvl9pPr marL="3086100" marR="0" lvl="8" indent="-238125" algn="l" rtl="0">
              <a:lnSpc>
                <a:spcPct val="115000"/>
              </a:lnSpc>
              <a:spcBef>
                <a:spcPts val="1200"/>
              </a:spcBef>
              <a:spcAft>
                <a:spcPts val="1200"/>
              </a:spcAft>
              <a:buClr>
                <a:schemeClr val="dk2"/>
              </a:buClr>
              <a:buSzPts val="1400"/>
              <a:buFont typeface="Arial"/>
              <a:buChar char="■"/>
              <a:defRPr sz="1050" b="0" i="0" u="none" strike="noStrike" cap="none">
                <a:solidFill>
                  <a:schemeClr val="dk2"/>
                </a:solidFill>
                <a:latin typeface="Arial"/>
                <a:ea typeface="Arial"/>
                <a:cs typeface="Arial"/>
                <a:sym typeface="Arial"/>
              </a:defRPr>
            </a:lvl9pPr>
          </a:lstStyle>
          <a:p>
            <a:endParaRPr/>
          </a:p>
        </p:txBody>
      </p:sp>
      <p:sp>
        <p:nvSpPr>
          <p:cNvPr id="85" name="Shape 85"/>
          <p:cNvSpPr txBox="1">
            <a:spLocks noGrp="1"/>
          </p:cNvSpPr>
          <p:nvPr>
            <p:ph type="sldNum" idx="12"/>
          </p:nvPr>
        </p:nvSpPr>
        <p:spPr>
          <a:xfrm>
            <a:off x="8472458" y="6217622"/>
            <a:ext cx="5487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75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75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75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75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75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75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75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75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750" b="0" i="0" u="none" strike="noStrike" cap="none">
                <a:solidFill>
                  <a:schemeClr val="dk2"/>
                </a:solidFill>
                <a:latin typeface="Arial"/>
                <a:ea typeface="Arial"/>
                <a:cs typeface="Arial"/>
                <a:sym typeface="Arial"/>
              </a:defRPr>
            </a:lvl9pPr>
          </a:lstStyle>
          <a:p>
            <a:fld id="{00000000-1234-1234-1234-123412341234}" type="slidenum">
              <a:rPr lang="en">
                <a:solidFill>
                  <a:srgbClr val="595959"/>
                </a:solidFill>
              </a:rPr>
              <a:pPr/>
              <a:t>‹#›</a:t>
            </a:fld>
            <a:endParaRPr dirty="0">
              <a:solidFill>
                <a:srgbClr val="595959"/>
              </a:solidFill>
            </a:endParaRPr>
          </a:p>
        </p:txBody>
      </p:sp>
    </p:spTree>
    <p:extLst>
      <p:ext uri="{BB962C8B-B14F-4D97-AF65-F5344CB8AC3E}">
        <p14:creationId xmlns:p14="http://schemas.microsoft.com/office/powerpoint/2010/main" val="11417628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8409F-1D02-4A4D-9205-39DC653EF450}"/>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C5F906CE-359C-49F4-A736-430B16002836}"/>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62CEF323-8DB0-41FB-AC81-A25DDDF5F1E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91F9ED36-7010-4981-8BA8-5478D74470A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164A1EC-0996-48AC-B425-4D26F70A93D6}"/>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9080449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036A1-43DA-418E-B8F5-626F975B85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2DE0BEC-ADF6-4FB7-9651-507A71FFDDC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0905FD-4342-44BB-8AC9-99D09EA45334}"/>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E6CEFF8B-FA0F-4C3C-A758-9EE8565B2EE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D5D9A9E-E198-4EDC-93FC-078B87DD1708}"/>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8213189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11660-EB34-4193-B25B-C436EAF47173}"/>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A1FB2324-25FA-426D-9DC7-6092CEA86EE1}"/>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BA859E8-7B9F-4DBA-817C-56D5C9D286F8}"/>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3F32A040-224B-49E9-964C-0257866F789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0A10F5F-96AC-4A04-9826-890EF53B58BC}"/>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4801255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AF688-760A-4462-82C6-557D1FFE2A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CC22C8-2579-42B1-A981-40AE4FE86492}"/>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8B661D-86BA-49DD-BAE6-F68026D9BE9E}"/>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BD9B022-E134-48EC-93B6-188168956433}"/>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EC1A2D8B-1CEA-4488-B727-CDB7E46622D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7C9A1A1-8ECE-4DC7-A222-3AD1C13D0753}"/>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4484938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09F63-E6C7-4052-BCEE-59857BDD2A95}"/>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D027EDB-8D9D-4A1A-BA0D-8C02FDFA1971}"/>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2DF19ED3-DA3C-436D-BA8F-136FA1BCB18F}"/>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E209A11-9FA9-4B1F-806F-026C927F7A3B}"/>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39FF7497-4EEA-4439-A48B-0530DD9D0E8F}"/>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599F07B-B578-432A-B524-F4B4B708BA77}"/>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8" name="Footer Placeholder 7">
            <a:extLst>
              <a:ext uri="{FF2B5EF4-FFF2-40B4-BE49-F238E27FC236}">
                <a16:creationId xmlns:a16="http://schemas.microsoft.com/office/drawing/2014/main" id="{E10BD0C9-2053-4319-B9CE-DC7A4186086A}"/>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3A45FEC8-EB5D-455D-B5C8-14005DADDF76}"/>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8317903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54946-6C47-4F58-95FB-F8D8EFCFFAF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3CAAB89-8CFE-45B0-97E5-3C58711A64F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4" name="Footer Placeholder 3">
            <a:extLst>
              <a:ext uri="{FF2B5EF4-FFF2-40B4-BE49-F238E27FC236}">
                <a16:creationId xmlns:a16="http://schemas.microsoft.com/office/drawing/2014/main" id="{9BBE2C6B-E1FA-42EB-AE9A-DE8EF0765EC5}"/>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FB01E75-BA41-4546-A009-08FF6CE3C402}"/>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0380551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3F7266-6D9E-4BCC-A6E8-7F5C32C85860}"/>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3" name="Footer Placeholder 2">
            <a:extLst>
              <a:ext uri="{FF2B5EF4-FFF2-40B4-BE49-F238E27FC236}">
                <a16:creationId xmlns:a16="http://schemas.microsoft.com/office/drawing/2014/main" id="{3B64FA66-ED51-42F5-A597-09B7F63DB8AA}"/>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C33A5A37-BAA8-4F39-A1C7-0589E57957D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65158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a:cs typeface="Calibri"/>
                <a:sym typeface="Calibri"/>
              </a:rPr>
              <a:pPr>
                <a:buSzPct val="25000"/>
              </a:pPr>
              <a:t>‹#›</a:t>
            </a:fld>
            <a:endParaRPr lang="en-US" b="1" dirty="0">
              <a:solidFill>
                <a:srgbClr val="FFFFFF"/>
              </a:solidFill>
              <a:ea typeface="Calibri"/>
              <a:cs typeface="Calibri"/>
              <a:sym typeface="Calibri"/>
            </a:endParaRPr>
          </a:p>
        </p:txBody>
      </p:sp>
    </p:spTree>
    <p:extLst>
      <p:ext uri="{BB962C8B-B14F-4D97-AF65-F5344CB8AC3E}">
        <p14:creationId xmlns:p14="http://schemas.microsoft.com/office/powerpoint/2010/main" val="38782084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F442E-0FC3-406B-9032-BB0A1369BBF9}"/>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F3E50D09-041C-419A-8884-88A1DBD94113}"/>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7F88FCC-B11E-4F27-A1A2-8D6A8173199F}"/>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CDE63A6C-CB3B-400D-A353-AC52A95999D7}"/>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FCB707BF-05E4-4B58-93F0-0F83199F579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51E885D-D6BC-4648-8A77-E370F71DE78A}"/>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4352592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8D7D7-F777-4379-814E-E4685E91D434}"/>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7A536DB7-C478-40FA-B529-6B4ED03375A0}"/>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a:extLst>
              <a:ext uri="{FF2B5EF4-FFF2-40B4-BE49-F238E27FC236}">
                <a16:creationId xmlns:a16="http://schemas.microsoft.com/office/drawing/2014/main" id="{0A56FB1C-6080-464E-B1A7-34F2B73D4FD6}"/>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5E942737-503D-40C5-9D13-999C236A1873}"/>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C8DBD1CF-679A-40FD-A826-464490BFCF2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3472AAE-C9A8-4617-B125-63482B1DD5F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8089754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6E362-1F94-4391-96F1-502BB86019E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562EE98-21B1-47B7-B309-C631E48FA6C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DF13D8-5D67-4742-91A8-C360240EB72E}"/>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C92248B1-69E2-4A2D-BFFD-85FC715804A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D0BD960-DA6E-4E9D-9A2A-97367ED0528A}"/>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5219965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3EE819-E80F-4090-A6D0-DED78E20FDC7}"/>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ADFBDCF-1138-4AB3-80FB-7E2700682ECB}"/>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7C0452-C37E-4284-8961-35480927CE2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27992577-4552-47AD-ABD9-31A3839B185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16DE1E9-CB2F-4824-8FB8-D3B1F8BEA84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4006623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a:cs typeface="Calibri"/>
                <a:sym typeface="Calibri"/>
              </a:rPr>
              <a:pPr>
                <a:buSzPct val="25000"/>
              </a:pPr>
              <a:t>‹#›</a:t>
            </a:fld>
            <a:endParaRPr lang="en-US" b="1" dirty="0">
              <a:solidFill>
                <a:srgbClr val="FFFFFF"/>
              </a:solidFill>
              <a:ea typeface="Calibri"/>
              <a:cs typeface="Calibri"/>
              <a:sym typeface="Calibri"/>
            </a:endParaRPr>
          </a:p>
        </p:txBody>
      </p:sp>
    </p:spTree>
    <p:extLst>
      <p:ext uri="{BB962C8B-B14F-4D97-AF65-F5344CB8AC3E}">
        <p14:creationId xmlns:p14="http://schemas.microsoft.com/office/powerpoint/2010/main" val="978347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a:cs typeface="Calibri"/>
                <a:sym typeface="Calibri"/>
              </a:rPr>
              <a:pPr>
                <a:buSzPct val="25000"/>
              </a:pPr>
              <a:t>‹#›</a:t>
            </a:fld>
            <a:endParaRPr lang="en-US" b="1" dirty="0">
              <a:solidFill>
                <a:srgbClr val="FFFFFF"/>
              </a:solidFill>
              <a:ea typeface="Calibri"/>
              <a:cs typeface="Calibri"/>
              <a:sym typeface="Calibri"/>
            </a:endParaRPr>
          </a:p>
        </p:txBody>
      </p:sp>
    </p:spTree>
    <p:extLst>
      <p:ext uri="{BB962C8B-B14F-4D97-AF65-F5344CB8AC3E}">
        <p14:creationId xmlns:p14="http://schemas.microsoft.com/office/powerpoint/2010/main" val="2681515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a:cs typeface="Calibri"/>
                <a:sym typeface="Calibri"/>
              </a:rPr>
              <a:pPr>
                <a:buSzPct val="25000"/>
              </a:pPr>
              <a:t>‹#›</a:t>
            </a:fld>
            <a:endParaRPr lang="en-US" b="1" dirty="0">
              <a:solidFill>
                <a:srgbClr val="FFFFFF"/>
              </a:solidFill>
              <a:ea typeface="Calibri"/>
              <a:cs typeface="Calibri"/>
              <a:sym typeface="Calibri"/>
            </a:endParaRPr>
          </a:p>
        </p:txBody>
      </p:sp>
    </p:spTree>
    <p:extLst>
      <p:ext uri="{BB962C8B-B14F-4D97-AF65-F5344CB8AC3E}">
        <p14:creationId xmlns:p14="http://schemas.microsoft.com/office/powerpoint/2010/main" val="1225236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a:cs typeface="Calibri"/>
                <a:sym typeface="Calibri"/>
              </a:rPr>
              <a:pPr>
                <a:buSzPct val="25000"/>
              </a:pPr>
              <a:t>‹#›</a:t>
            </a:fld>
            <a:endParaRPr lang="en-US" b="1" dirty="0">
              <a:solidFill>
                <a:srgbClr val="FFFFFF"/>
              </a:solidFill>
              <a:ea typeface="Calibri"/>
              <a:cs typeface="Calibri"/>
              <a:sym typeface="Calibri"/>
            </a:endParaRPr>
          </a:p>
        </p:txBody>
      </p:sp>
    </p:spTree>
    <p:extLst>
      <p:ext uri="{BB962C8B-B14F-4D97-AF65-F5344CB8AC3E}">
        <p14:creationId xmlns:p14="http://schemas.microsoft.com/office/powerpoint/2010/main" val="5559194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a:cs typeface="Calibri"/>
                <a:sym typeface="Calibri"/>
              </a:rPr>
              <a:pPr>
                <a:buSzPct val="25000"/>
              </a:pPr>
              <a:t>‹#›</a:t>
            </a:fld>
            <a:endParaRPr lang="en-US" b="1" dirty="0">
              <a:solidFill>
                <a:srgbClr val="FFFFFF"/>
              </a:solidFill>
              <a:ea typeface="Calibri"/>
              <a:cs typeface="Calibri"/>
              <a:sym typeface="Calibri"/>
            </a:endParaRPr>
          </a:p>
        </p:txBody>
      </p:sp>
    </p:spTree>
    <p:extLst>
      <p:ext uri="{BB962C8B-B14F-4D97-AF65-F5344CB8AC3E}">
        <p14:creationId xmlns:p14="http://schemas.microsoft.com/office/powerpoint/2010/main" val="2841391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0D3938FE-F834-1C4A-A775-F6A1F65E4F90}" type="slidenum">
              <a:rPr lang="en-US" smtClean="0"/>
              <a:pPr/>
              <a:t>‹#›</a:t>
            </a:fld>
            <a:endParaRPr lang="en-US" dirty="0"/>
          </a:p>
        </p:txBody>
      </p:sp>
    </p:spTree>
    <p:extLst>
      <p:ext uri="{BB962C8B-B14F-4D97-AF65-F5344CB8AC3E}">
        <p14:creationId xmlns:p14="http://schemas.microsoft.com/office/powerpoint/2010/main" val="1364987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a:cs typeface="Calibri"/>
                <a:sym typeface="Calibri"/>
              </a:rPr>
              <a:pPr>
                <a:buSzPct val="25000"/>
              </a:pPr>
              <a:t>‹#›</a:t>
            </a:fld>
            <a:endParaRPr lang="en-US" b="1" dirty="0">
              <a:solidFill>
                <a:srgbClr val="FFFFFF"/>
              </a:solidFill>
              <a:ea typeface="Calibri"/>
              <a:cs typeface="Calibri"/>
              <a:sym typeface="Calibri"/>
            </a:endParaRPr>
          </a:p>
        </p:txBody>
      </p:sp>
    </p:spTree>
    <p:extLst>
      <p:ext uri="{BB962C8B-B14F-4D97-AF65-F5344CB8AC3E}">
        <p14:creationId xmlns:p14="http://schemas.microsoft.com/office/powerpoint/2010/main" val="26646931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685800"/>
            <a:endParaRPr lang="en-US" kern="0" dirty="0">
              <a:solidFill>
                <a:prstClr val="black">
                  <a:tint val="75000"/>
                </a:prstClr>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685800"/>
            <a:endParaRPr lang="en-US" kern="0" dirty="0">
              <a:solidFill>
                <a:prstClr val="black">
                  <a:tint val="75000"/>
                </a:prstClr>
              </a:solidFill>
            </a:endParaRP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685800">
              <a:buSzPct val="25000"/>
            </a:pPr>
            <a:fld id="{00000000-1234-1234-1234-123412341234}" type="slidenum">
              <a:rPr lang="en-US" sz="1050" b="1" kern="0" smtClean="0">
                <a:solidFill>
                  <a:srgbClr val="FFFFFF"/>
                </a:solidFill>
                <a:ea typeface="Calibri"/>
                <a:cs typeface="Calibri"/>
                <a:sym typeface="Calibri"/>
              </a:rPr>
              <a:pPr defTabSz="685800">
                <a:buSzPct val="25000"/>
              </a:pPr>
              <a:t>‹#›</a:t>
            </a:fld>
            <a:endParaRPr lang="en-US" sz="1050" b="1" kern="0" dirty="0">
              <a:solidFill>
                <a:srgbClr val="FFFFFF"/>
              </a:solidFill>
              <a:ea typeface="Calibri"/>
              <a:cs typeface="Calibri"/>
              <a:sym typeface="Calibri"/>
            </a:endParaRPr>
          </a:p>
        </p:txBody>
      </p:sp>
      <p:sp>
        <p:nvSpPr>
          <p:cNvPr id="7" name="Slide Number Placeholder 5">
            <a:extLst>
              <a:ext uri="{FF2B5EF4-FFF2-40B4-BE49-F238E27FC236}">
                <a16:creationId xmlns:a16="http://schemas.microsoft.com/office/drawing/2014/main" id="{32F3FE1F-DB74-4544-B5FF-6369B6768A0F}"/>
              </a:ext>
            </a:extLst>
          </p:cNvPr>
          <p:cNvSpPr txBox="1">
            <a:spLocks/>
          </p:cNvSpPr>
          <p:nvPr userDrawn="1"/>
        </p:nvSpPr>
        <p:spPr>
          <a:xfrm>
            <a:off x="8888412" y="0"/>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extLst>
      <p:ext uri="{BB962C8B-B14F-4D97-AF65-F5344CB8AC3E}">
        <p14:creationId xmlns:p14="http://schemas.microsoft.com/office/powerpoint/2010/main" val="3561781938"/>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26"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6E76C9-910C-479A-918F-03AE322281A2}"/>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D7CFB41-E6A5-4B53-9F3E-F88B242C848C}"/>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E1C3CD-D493-4C34-ABE6-CA10E17AFE4C}"/>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404E0996-0E10-48C2-855B-2C827A4568BC}"/>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7BC41C11-EBA7-451B-9D95-13815C4DF7BA}"/>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A818D5E-CB42-4CC5-9311-01DA6ECA6E18}" type="slidenum">
              <a:rPr lang="en-US" smtClean="0"/>
              <a:pPr/>
              <a:t>‹#›</a:t>
            </a:fld>
            <a:endParaRPr lang="en-US" dirty="0"/>
          </a:p>
        </p:txBody>
      </p:sp>
      <p:sp>
        <p:nvSpPr>
          <p:cNvPr id="7" name="Slide Number Placeholder 5">
            <a:extLst>
              <a:ext uri="{FF2B5EF4-FFF2-40B4-BE49-F238E27FC236}">
                <a16:creationId xmlns:a16="http://schemas.microsoft.com/office/drawing/2014/main" id="{277CC90C-5986-459F-91F3-03E58823204D}"/>
              </a:ext>
            </a:extLst>
          </p:cNvPr>
          <p:cNvSpPr txBox="1">
            <a:spLocks/>
          </p:cNvSpPr>
          <p:nvPr userDrawn="1"/>
        </p:nvSpPr>
        <p:spPr>
          <a:xfrm>
            <a:off x="8888412" y="0"/>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extLst>
      <p:ext uri="{BB962C8B-B14F-4D97-AF65-F5344CB8AC3E}">
        <p14:creationId xmlns:p14="http://schemas.microsoft.com/office/powerpoint/2010/main" val="1530609285"/>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3.xml"/><Relationship Id="rId7" Type="http://schemas.openxmlformats.org/officeDocument/2006/relationships/image" Target="../media/image1.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1.xml"/><Relationship Id="rId5" Type="http://schemas.openxmlformats.org/officeDocument/2006/relationships/slideLayout" Target="../slideLayouts/slideLayout13.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notesSlide" Target="../notesSlides/notesSlide10.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notesSlide" Target="../notesSlides/notesSlide12.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image" Target="../media/image7.JPG"/><Relationship Id="rId5" Type="http://schemas.openxmlformats.org/officeDocument/2006/relationships/notesSlide" Target="../notesSlides/notesSlide14.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43.xml"/><Relationship Id="rId1" Type="http://schemas.openxmlformats.org/officeDocument/2006/relationships/tags" Target="../tags/tag42.xml"/><Relationship Id="rId5" Type="http://schemas.openxmlformats.org/officeDocument/2006/relationships/image" Target="../media/image8.JP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tags" Target="../tags/tag46.xml"/><Relationship Id="rId7" Type="http://schemas.openxmlformats.org/officeDocument/2006/relationships/image" Target="../media/image4.png"/><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image" Target="../media/image3.png"/><Relationship Id="rId5" Type="http://schemas.openxmlformats.org/officeDocument/2006/relationships/notesSlide" Target="../notesSlides/notesSlide16.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7.xml"/><Relationship Id="rId7" Type="http://schemas.openxmlformats.org/officeDocument/2006/relationships/image" Target="../media/image3.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2.xml"/><Relationship Id="rId5" Type="http://schemas.openxmlformats.org/officeDocument/2006/relationships/slideLayout" Target="../slideLayouts/slideLayout13.xml"/><Relationship Id="rId4" Type="http://schemas.openxmlformats.org/officeDocument/2006/relationships/tags" Target="../tags/tag8.xml"/></Relationships>
</file>

<file path=ppt/slides/_rels/slide3.xml.rels><?xml version="1.0" encoding="UTF-8" standalone="yes"?>
<Relationships xmlns="http://schemas.openxmlformats.org/package/2006/relationships"><Relationship Id="rId3" Type="http://schemas.openxmlformats.org/officeDocument/2006/relationships/tags" Target="../tags/tag11.xml"/><Relationship Id="rId7" Type="http://schemas.openxmlformats.org/officeDocument/2006/relationships/image" Target="../media/image6.JP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5.JPG"/><Relationship Id="rId5" Type="http://schemas.openxmlformats.org/officeDocument/2006/relationships/notesSlide" Target="../notesSlides/notesSlide3.xml"/><Relationship Id="rId4"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3.xml"/><Relationship Id="rId1" Type="http://schemas.openxmlformats.org/officeDocument/2006/relationships/tags" Target="../tags/tag12.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xml"/><Relationship Id="rId1" Type="http://schemas.openxmlformats.org/officeDocument/2006/relationships/tags" Target="../tags/tag14.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notesSlide" Target="../notesSlides/notesSlide7.xml"/><Relationship Id="rId4"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notesSlide" Target="../notesSlides/notesSlide8.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notesSlide" Target="../notesSlides/notesSlide9.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4312979" y="1933626"/>
            <a:ext cx="4570114" cy="2990747"/>
          </a:xfrm>
        </p:spPr>
        <p:txBody>
          <a:bodyPr>
            <a:noAutofit/>
          </a:bodyPr>
          <a:lstStyle/>
          <a:p>
            <a:br>
              <a:rPr lang="fr-FR" sz="3600" dirty="0">
                <a:solidFill>
                  <a:srgbClr val="E47823"/>
                </a:solidFill>
                <a:latin typeface="+mn-lt"/>
                <a:cs typeface="Century Gothic"/>
              </a:rPr>
            </a:br>
            <a:br>
              <a:rPr lang="fr-FR" sz="3600" dirty="0">
                <a:solidFill>
                  <a:srgbClr val="E47823"/>
                </a:solidFill>
                <a:latin typeface="+mn-lt"/>
                <a:cs typeface="Century Gothic"/>
              </a:rPr>
            </a:br>
            <a:r>
              <a:rPr lang="fr-FR" sz="3200" b="1" dirty="0">
                <a:solidFill>
                  <a:srgbClr val="267CB4"/>
                </a:solidFill>
                <a:latin typeface="+mn-lt"/>
                <a:cs typeface="Century Gothic"/>
              </a:rPr>
              <a:t>Normes minimales </a:t>
            </a:r>
            <a:r>
              <a:rPr lang="fr-FR" sz="3200" b="1" dirty="0" err="1">
                <a:solidFill>
                  <a:srgbClr val="267CB4"/>
                </a:solidFill>
                <a:latin typeface="+mn-lt"/>
                <a:cs typeface="Century Gothic"/>
              </a:rPr>
              <a:t>interorganisations</a:t>
            </a:r>
            <a:r>
              <a:rPr lang="fr-FR" sz="3200" b="1" dirty="0">
                <a:solidFill>
                  <a:srgbClr val="267CB4"/>
                </a:solidFill>
                <a:latin typeface="+mn-lt"/>
                <a:cs typeface="Century Gothic"/>
              </a:rPr>
              <a:t> pour la programmation d’actions de lutte contre la violence basée sur le genre dans les situations d’urgence </a:t>
            </a:r>
            <a:br>
              <a:rPr lang="fr-FR" sz="3600" dirty="0">
                <a:solidFill>
                  <a:srgbClr val="E47823"/>
                </a:solidFill>
                <a:latin typeface="+mn-lt"/>
                <a:cs typeface="Century Gothic"/>
              </a:rPr>
            </a:br>
            <a:br>
              <a:rPr lang="fr-FR" sz="3600" dirty="0">
                <a:solidFill>
                  <a:srgbClr val="E47823"/>
                </a:solidFill>
                <a:latin typeface="+mn-lt"/>
                <a:cs typeface="Century Gothic"/>
              </a:rPr>
            </a:br>
            <a:endParaRPr lang="fr-FR" sz="3600" dirty="0">
              <a:solidFill>
                <a:srgbClr val="E47823"/>
              </a:solidFill>
              <a:latin typeface="+mn-lt"/>
              <a:cs typeface="Century Gothic"/>
            </a:endParaRPr>
          </a:p>
        </p:txBody>
      </p:sp>
      <p:pic>
        <p:nvPicPr>
          <p:cNvPr id="1026" name="Picture 2" descr="https://lh5.googleusercontent.com/uT3AMfOCOHndEF8_qyDUlgjLfYBDbwxAzl4BehNqfjYqLpBTVW2Zh1LJ9IArPR1LD2CzD7TwnGPuRBLjXTh4xRoKQ0u9mcBtaHHth-qY5pW-gxN5CjS5JGVzCpYRohiVrSKZ0BISUoQ"/>
          <p:cNvPicPr>
            <a:picLocks noChangeAspect="1" noChangeArrowheads="1"/>
          </p:cNvPicPr>
          <p:nvPr>
            <p:custDataLst>
              <p:tags r:id="rId2"/>
            </p:custDataLst>
          </p:nvPr>
        </p:nvPicPr>
        <p:blipFill>
          <a:blip r:embed="rId7" cstate="email">
            <a:extLst>
              <a:ext uri="{28A0092B-C50C-407E-A947-70E740481C1C}">
                <a14:useLocalDpi xmlns:a14="http://schemas.microsoft.com/office/drawing/2010/main"/>
              </a:ext>
            </a:extLst>
          </a:blip>
          <a:srcRect/>
          <a:stretch>
            <a:fillRect/>
          </a:stretch>
        </p:blipFill>
        <p:spPr bwMode="auto">
          <a:xfrm>
            <a:off x="5748569" y="5215118"/>
            <a:ext cx="1698934" cy="109728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custDataLst>
              <p:tags r:id="rId3"/>
            </p:custDataLst>
          </p:nvPr>
        </p:nvSpPr>
        <p:spPr>
          <a:xfrm>
            <a:off x="4482913" y="3290500"/>
            <a:ext cx="223138" cy="300082"/>
          </a:xfrm>
          <a:prstGeom prst="rect">
            <a:avLst/>
          </a:prstGeom>
        </p:spPr>
        <p:txBody>
          <a:bodyPr wrap="none">
            <a:spAutoFit/>
          </a:bodyPr>
          <a:lstStyle/>
          <a:p>
            <a:pPr defTabSz="342900">
              <a:defRPr/>
            </a:pPr>
            <a:r>
              <a:rPr lang="fr-FR" sz="1350">
                <a:solidFill>
                  <a:prstClr val="black"/>
                </a:solidFill>
                <a:latin typeface="Calibri"/>
              </a:rPr>
              <a:t> </a:t>
            </a:r>
          </a:p>
        </p:txBody>
      </p:sp>
      <p:pic>
        <p:nvPicPr>
          <p:cNvPr id="5" name="Picture 4"/>
          <p:cNvPicPr>
            <a:picLocks noChangeAspect="1"/>
          </p:cNvPicPr>
          <p:nvPr>
            <p:custDataLst>
              <p:tags r:id="rId4"/>
            </p:custDataLst>
          </p:nvPr>
        </p:nvPicPr>
        <p:blipFill>
          <a:blip r:embed="rId8">
            <a:extLst>
              <a:ext uri="{28A0092B-C50C-407E-A947-70E740481C1C}">
                <a14:useLocalDpi xmlns:a14="http://schemas.microsoft.com/office/drawing/2010/main"/>
              </a:ext>
            </a:extLst>
          </a:blip>
          <a:stretch>
            <a:fillRect/>
          </a:stretch>
        </p:blipFill>
        <p:spPr>
          <a:xfrm>
            <a:off x="480050" y="797595"/>
            <a:ext cx="3749452" cy="4966163"/>
          </a:xfrm>
          <a:prstGeom prst="rect">
            <a:avLst/>
          </a:prstGeom>
        </p:spPr>
      </p:pic>
    </p:spTree>
    <p:extLst>
      <p:ext uri="{BB962C8B-B14F-4D97-AF65-F5344CB8AC3E}">
        <p14:creationId xmlns:p14="http://schemas.microsoft.com/office/powerpoint/2010/main" val="42566548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F7BB-C66A-464D-A960-49EBD452AD20}"/>
              </a:ext>
            </a:extLst>
          </p:cNvPr>
          <p:cNvSpPr>
            <a:spLocks noGrp="1"/>
          </p:cNvSpPr>
          <p:nvPr>
            <p:ph type="title"/>
            <p:custDataLst>
              <p:tags r:id="rId1"/>
            </p:custDataLst>
          </p:nvPr>
        </p:nvSpPr>
        <p:spPr>
          <a:xfrm>
            <a:off x="457200" y="147690"/>
            <a:ext cx="8229600" cy="844201"/>
          </a:xfrm>
        </p:spPr>
        <p:txBody>
          <a:bodyPr>
            <a:normAutofit/>
          </a:bodyPr>
          <a:lstStyle/>
          <a:p>
            <a:pPr algn="l"/>
            <a:r>
              <a:rPr lang="fr-FR" sz="3400" b="1">
                <a:solidFill>
                  <a:srgbClr val="3874AB"/>
                </a:solidFill>
              </a:rPr>
              <a:t>Action de prévention de la VBG </a:t>
            </a:r>
          </a:p>
        </p:txBody>
      </p:sp>
      <p:sp>
        <p:nvSpPr>
          <p:cNvPr id="3" name="Content Placeholder 2">
            <a:extLst>
              <a:ext uri="{FF2B5EF4-FFF2-40B4-BE49-F238E27FC236}">
                <a16:creationId xmlns:a16="http://schemas.microsoft.com/office/drawing/2014/main" id="{4BDA8671-CD3D-483B-9B6E-4FCA970E54AF}"/>
              </a:ext>
            </a:extLst>
          </p:cNvPr>
          <p:cNvSpPr>
            <a:spLocks noGrp="1"/>
          </p:cNvSpPr>
          <p:nvPr>
            <p:ph idx="1"/>
            <p:custDataLst>
              <p:tags r:id="rId2"/>
            </p:custDataLst>
          </p:nvPr>
        </p:nvSpPr>
        <p:spPr>
          <a:xfrm>
            <a:off x="457199" y="991891"/>
            <a:ext cx="8389917" cy="5594889"/>
          </a:xfrm>
        </p:spPr>
        <p:txBody>
          <a:bodyPr>
            <a:noAutofit/>
          </a:bodyPr>
          <a:lstStyle/>
          <a:p>
            <a:pPr marL="0" indent="0">
              <a:buNone/>
            </a:pPr>
            <a:r>
              <a:rPr lang="fr-FR" sz="2200" b="1" dirty="0">
                <a:solidFill>
                  <a:srgbClr val="7030A0"/>
                </a:solidFill>
              </a:rPr>
              <a:t>Les programmes de prévention et d’autonomisation visent principalement à s’attaquer aux causes profondes de la </a:t>
            </a:r>
            <a:r>
              <a:rPr lang="fr-FR" sz="2200" b="1" dirty="0" err="1">
                <a:solidFill>
                  <a:srgbClr val="7030A0"/>
                </a:solidFill>
              </a:rPr>
              <a:t>VBG</a:t>
            </a:r>
            <a:r>
              <a:rPr lang="fr-FR" sz="2200" dirty="0"/>
              <a:t>. </a:t>
            </a:r>
          </a:p>
          <a:p>
            <a:pPr marL="0" indent="0">
              <a:buNone/>
            </a:pPr>
            <a:endParaRPr lang="en-US" sz="1000" dirty="0"/>
          </a:p>
          <a:p>
            <a:pPr marL="0" indent="0">
              <a:buNone/>
            </a:pPr>
            <a:r>
              <a:rPr lang="fr-FR" sz="1800" b="1" u="sng" dirty="0">
                <a:solidFill>
                  <a:srgbClr val="7030A0"/>
                </a:solidFill>
              </a:rPr>
              <a:t>Les approches de la prévention de la </a:t>
            </a:r>
            <a:r>
              <a:rPr lang="fr-FR" sz="1800" b="1" u="sng" dirty="0" err="1">
                <a:solidFill>
                  <a:srgbClr val="7030A0"/>
                </a:solidFill>
              </a:rPr>
              <a:t>VBG</a:t>
            </a:r>
            <a:r>
              <a:rPr lang="fr-FR" sz="1800" b="1" u="sng" dirty="0">
                <a:solidFill>
                  <a:srgbClr val="7030A0"/>
                </a:solidFill>
              </a:rPr>
              <a:t> peuvent être divisées en quatre catégories</a:t>
            </a:r>
            <a:r>
              <a:rPr lang="fr-FR" sz="1600" dirty="0"/>
              <a:t> :</a:t>
            </a:r>
          </a:p>
          <a:p>
            <a:pPr marL="0" indent="0">
              <a:buNone/>
            </a:pPr>
            <a:endParaRPr lang="en-US" sz="500" dirty="0"/>
          </a:p>
          <a:p>
            <a:pPr marL="0" indent="0">
              <a:buNone/>
            </a:pPr>
            <a:r>
              <a:rPr lang="fr-FR" sz="1600" dirty="0"/>
              <a:t>1. </a:t>
            </a:r>
            <a:r>
              <a:rPr lang="fr-FR" sz="1600" b="1" dirty="0">
                <a:solidFill>
                  <a:srgbClr val="3874AB"/>
                </a:solidFill>
              </a:rPr>
              <a:t>Atténuation des risques</a:t>
            </a:r>
            <a:r>
              <a:rPr lang="fr-FR" sz="1600" dirty="0">
                <a:solidFill>
                  <a:srgbClr val="3874AB"/>
                </a:solidFill>
              </a:rPr>
              <a:t> : </a:t>
            </a:r>
            <a:r>
              <a:rPr lang="fr-FR" sz="1600" dirty="0"/>
              <a:t>vise à réduire les risques d’exposition à la </a:t>
            </a:r>
            <a:r>
              <a:rPr lang="fr-FR" sz="1600" dirty="0" err="1"/>
              <a:t>VBG</a:t>
            </a:r>
            <a:r>
              <a:rPr lang="fr-FR" sz="1600" dirty="0"/>
              <a:t> dans tous les aspects de la prestation de services ; porte essentiellement sur la lutte contre les « facteurs associés » à la </a:t>
            </a:r>
            <a:r>
              <a:rPr lang="fr-FR" sz="1600" dirty="0" err="1"/>
              <a:t>VBG</a:t>
            </a:r>
            <a:r>
              <a:rPr lang="fr-FR" sz="1600" dirty="0"/>
              <a:t>, qui pourraient exposer les femmes et les filles à des risques accrus de violence. </a:t>
            </a:r>
          </a:p>
          <a:p>
            <a:pPr marL="0" indent="0">
              <a:buNone/>
            </a:pPr>
            <a:endParaRPr lang="en-US" sz="500" dirty="0"/>
          </a:p>
          <a:p>
            <a:pPr marL="0" indent="0">
              <a:buNone/>
            </a:pPr>
            <a:r>
              <a:rPr lang="fr-FR" sz="1600" dirty="0"/>
              <a:t>2. </a:t>
            </a:r>
            <a:r>
              <a:rPr lang="fr-FR" sz="1600" b="1" dirty="0">
                <a:solidFill>
                  <a:srgbClr val="3874AB"/>
                </a:solidFill>
              </a:rPr>
              <a:t>Prévention primaire ou « attaquer le mal à la racine » : </a:t>
            </a:r>
            <a:r>
              <a:rPr lang="fr-FR" sz="1600" dirty="0"/>
              <a:t>stratégies qui visent à </a:t>
            </a:r>
            <a:r>
              <a:rPr lang="fr-FR" sz="1600" b="1" dirty="0"/>
              <a:t>prévenir la VBG avant qu’elle ne se produise en s’attaquant à la racine du mal – les inégalités de genres</a:t>
            </a:r>
            <a:r>
              <a:rPr lang="fr-FR" sz="1600" dirty="0"/>
              <a:t>. Ces stratégies portent sur la modification des comportements et des attitudes et nécessitent des ressources à long terme. </a:t>
            </a:r>
            <a:r>
              <a:rPr lang="fr-FR" sz="1600" b="1" dirty="0"/>
              <a:t>Une stratégie de prévention de la VBG est incomplète et peu fiable si elle ne comporte pas des mesures spécifiques et des ressources pour aider les femmes et les filles, notamment celles qui ont survécu à la violence, à se remettre, tout en renforçant l’aide et la solidarité</a:t>
            </a:r>
            <a:r>
              <a:rPr lang="fr-FR" sz="1600" dirty="0"/>
              <a:t>. </a:t>
            </a:r>
          </a:p>
          <a:p>
            <a:pPr marL="0" indent="0">
              <a:buNone/>
            </a:pPr>
            <a:endParaRPr lang="en-US" sz="500" dirty="0"/>
          </a:p>
          <a:p>
            <a:pPr marL="0" indent="0">
              <a:buNone/>
            </a:pPr>
            <a:r>
              <a:rPr lang="fr-FR" sz="1600" dirty="0"/>
              <a:t>3. </a:t>
            </a:r>
            <a:r>
              <a:rPr lang="fr-FR" sz="1600" b="1" dirty="0">
                <a:solidFill>
                  <a:srgbClr val="3874AB"/>
                </a:solidFill>
              </a:rPr>
              <a:t>Prévention secondaire</a:t>
            </a:r>
            <a:r>
              <a:rPr lang="fr-FR" sz="1600" dirty="0">
                <a:solidFill>
                  <a:srgbClr val="3874AB"/>
                </a:solidFill>
              </a:rPr>
              <a:t> : </a:t>
            </a:r>
            <a:r>
              <a:rPr lang="fr-FR" sz="1600" dirty="0"/>
              <a:t>comprend des stratégies qui portent sur la prise en charge des survivantes et les conséquences pour les auteurs de violences. Cela consiste notamment à s’attaquer aux séquelles de diverses formes de violence, à en atténuer les effets préjudiciables et à prendre des mesures pour éviter que cette violence ne se reproduise. </a:t>
            </a:r>
          </a:p>
          <a:p>
            <a:pPr marL="0" indent="0">
              <a:buNone/>
            </a:pPr>
            <a:endParaRPr lang="en-US" sz="500" dirty="0"/>
          </a:p>
          <a:p>
            <a:pPr marL="0" indent="0">
              <a:buNone/>
            </a:pPr>
            <a:r>
              <a:rPr lang="fr-FR" sz="1600" dirty="0"/>
              <a:t>4. </a:t>
            </a:r>
            <a:r>
              <a:rPr lang="fr-FR" sz="1600" b="1" dirty="0">
                <a:solidFill>
                  <a:srgbClr val="3874AB"/>
                </a:solidFill>
              </a:rPr>
              <a:t>Prévention tertiaire</a:t>
            </a:r>
            <a:r>
              <a:rPr lang="fr-FR" sz="1600" dirty="0">
                <a:solidFill>
                  <a:srgbClr val="3874AB"/>
                </a:solidFill>
              </a:rPr>
              <a:t> : </a:t>
            </a:r>
            <a:r>
              <a:rPr lang="fr-FR" sz="1600" dirty="0"/>
              <a:t>comprend des mesures qui portent sur les effets non traités et les conséquences à long terme de la violence.</a:t>
            </a:r>
          </a:p>
        </p:txBody>
      </p:sp>
      <p:sp>
        <p:nvSpPr>
          <p:cNvPr id="4" name="Slide Number Placeholder 3">
            <a:extLst>
              <a:ext uri="{FF2B5EF4-FFF2-40B4-BE49-F238E27FC236}">
                <a16:creationId xmlns:a16="http://schemas.microsoft.com/office/drawing/2014/main" id="{E6DF11C5-DF43-496F-B4C8-98E5F252465C}"/>
              </a:ext>
            </a:extLst>
          </p:cNvPr>
          <p:cNvSpPr>
            <a:spLocks noGrp="1"/>
          </p:cNvSpPr>
          <p:nvPr>
            <p:ph type="sldNum" sz="quarter" idx="12"/>
            <p:custDataLst>
              <p:tags r:id="rId3"/>
            </p:custDataLst>
          </p:nvPr>
        </p:nvSpPr>
        <p:spPr/>
        <p:txBody>
          <a:bodyPr/>
          <a:lstStyle/>
          <a:p>
            <a:pPr>
              <a:buSzPct val="25000"/>
            </a:pPr>
            <a:fld id="{00000000-1234-1234-1234-123412341234}" type="slidenum">
              <a:rPr lang="en-US" b="1" smtClean="0">
                <a:solidFill>
                  <a:srgbClr val="FFFFFF"/>
                </a:solidFill>
                <a:ea typeface="Calibri"/>
                <a:cs typeface="Calibri"/>
                <a:sym typeface="Calibri"/>
              </a:rPr>
              <a:pPr>
                <a:buSzPct val="25000"/>
              </a:pPr>
              <a:t>10</a:t>
            </a:fld>
            <a:endParaRPr lang="en-US" b="1" dirty="0">
              <a:solidFill>
                <a:srgbClr val="FFFFFF"/>
              </a:solidFill>
              <a:ea typeface="Calibri"/>
              <a:cs typeface="Calibri"/>
              <a:sym typeface="Calibri"/>
            </a:endParaRPr>
          </a:p>
        </p:txBody>
      </p:sp>
    </p:spTree>
    <p:extLst>
      <p:ext uri="{BB962C8B-B14F-4D97-AF65-F5344CB8AC3E}">
        <p14:creationId xmlns:p14="http://schemas.microsoft.com/office/powerpoint/2010/main" val="17253595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AE3C0-9DC9-43AF-9F56-AED313440A83}"/>
              </a:ext>
            </a:extLst>
          </p:cNvPr>
          <p:cNvSpPr>
            <a:spLocks noGrp="1"/>
          </p:cNvSpPr>
          <p:nvPr>
            <p:ph type="title"/>
            <p:custDataLst>
              <p:tags r:id="rId1"/>
            </p:custDataLst>
          </p:nvPr>
        </p:nvSpPr>
        <p:spPr>
          <a:xfrm>
            <a:off x="248856" y="159546"/>
            <a:ext cx="8229600" cy="1095377"/>
          </a:xfrm>
        </p:spPr>
        <p:txBody>
          <a:bodyPr>
            <a:normAutofit fontScale="90000"/>
          </a:bodyPr>
          <a:lstStyle/>
          <a:p>
            <a:pPr algn="l"/>
            <a:r>
              <a:rPr lang="fr-FR" sz="4800" b="1" dirty="0">
                <a:solidFill>
                  <a:srgbClr val="3874AB"/>
                </a:solidFill>
              </a:rPr>
              <a:t>Remarques sur la sensibilisation concernant la VBG</a:t>
            </a:r>
          </a:p>
        </p:txBody>
      </p:sp>
      <p:sp>
        <p:nvSpPr>
          <p:cNvPr id="3" name="Content Placeholder 2">
            <a:extLst>
              <a:ext uri="{FF2B5EF4-FFF2-40B4-BE49-F238E27FC236}">
                <a16:creationId xmlns:a16="http://schemas.microsoft.com/office/drawing/2014/main" id="{79FF2B1F-C763-4173-AEF1-7759932C9777}"/>
              </a:ext>
            </a:extLst>
          </p:cNvPr>
          <p:cNvSpPr>
            <a:spLocks noGrp="1"/>
          </p:cNvSpPr>
          <p:nvPr>
            <p:ph idx="1"/>
            <p:custDataLst>
              <p:tags r:id="rId2"/>
            </p:custDataLst>
          </p:nvPr>
        </p:nvSpPr>
        <p:spPr>
          <a:xfrm>
            <a:off x="457200" y="1600202"/>
            <a:ext cx="8229600" cy="4756150"/>
          </a:xfrm>
        </p:spPr>
        <p:txBody>
          <a:bodyPr>
            <a:normAutofit fontScale="92500" lnSpcReduction="20000"/>
          </a:bodyPr>
          <a:lstStyle/>
          <a:p>
            <a:r>
              <a:rPr lang="fr-FR" dirty="0"/>
              <a:t>Les activités de sensibilisation à la </a:t>
            </a:r>
            <a:r>
              <a:rPr lang="fr-FR" dirty="0" err="1"/>
              <a:t>VBG</a:t>
            </a:r>
            <a:r>
              <a:rPr lang="fr-FR" dirty="0"/>
              <a:t> conduisent souvent les survivantes à décider de révéler les violences qu’elles ont vécues.</a:t>
            </a:r>
          </a:p>
          <a:p>
            <a:r>
              <a:rPr lang="fr-FR" b="1" dirty="0">
                <a:solidFill>
                  <a:srgbClr val="3874AB"/>
                </a:solidFill>
              </a:rPr>
              <a:t>TOUTE campagne de sensibilisation sur la VBG devrait inclure des informations sur la manière dont les survivantes peuvent avoir accès à un soutien. </a:t>
            </a:r>
          </a:p>
          <a:p>
            <a:r>
              <a:rPr lang="fr-FR" dirty="0"/>
              <a:t>Afin de « ne pas nuire », il n’est généralement pas recommandé de mener des activités de sensibilisation communautaire sur les VBG dans les lieux où les services d’intervention n’ont pas encore été mis en place.</a:t>
            </a:r>
          </a:p>
        </p:txBody>
      </p:sp>
      <p:sp>
        <p:nvSpPr>
          <p:cNvPr id="4" name="Slide Number Placeholder 3">
            <a:extLst>
              <a:ext uri="{FF2B5EF4-FFF2-40B4-BE49-F238E27FC236}">
                <a16:creationId xmlns:a16="http://schemas.microsoft.com/office/drawing/2014/main" id="{EF81C0CF-9AAE-4D19-9F82-EDEB46156989}"/>
              </a:ext>
            </a:extLst>
          </p:cNvPr>
          <p:cNvSpPr>
            <a:spLocks noGrp="1"/>
          </p:cNvSpPr>
          <p:nvPr>
            <p:ph type="sldNum" sz="quarter" idx="12"/>
            <p:custDataLst>
              <p:tags r:id="rId3"/>
            </p:custDataLst>
          </p:nvPr>
        </p:nvSpPr>
        <p:spPr/>
        <p:txBody>
          <a:bodyPr/>
          <a:lstStyle/>
          <a:p>
            <a:pPr>
              <a:buSzPct val="25000"/>
            </a:pPr>
            <a:fld id="{00000000-1234-1234-1234-123412341234}" type="slidenum">
              <a:rPr lang="en-US" b="1" smtClean="0">
                <a:solidFill>
                  <a:srgbClr val="FFFFFF"/>
                </a:solidFill>
                <a:ea typeface="Calibri"/>
                <a:cs typeface="Calibri"/>
                <a:sym typeface="Calibri"/>
              </a:rPr>
              <a:pPr>
                <a:buSzPct val="25000"/>
              </a:pPr>
              <a:t>11</a:t>
            </a:fld>
            <a:endParaRPr lang="en-US" b="1">
              <a:solidFill>
                <a:srgbClr val="FFFFFF"/>
              </a:solidFill>
              <a:ea typeface="Calibri"/>
              <a:cs typeface="Calibri"/>
              <a:sym typeface="Calibri"/>
            </a:endParaRPr>
          </a:p>
        </p:txBody>
      </p:sp>
    </p:spTree>
    <p:extLst>
      <p:ext uri="{BB962C8B-B14F-4D97-AF65-F5344CB8AC3E}">
        <p14:creationId xmlns:p14="http://schemas.microsoft.com/office/powerpoint/2010/main" val="42742434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C55C3-7D19-40A9-A853-20FDC9484FC7}"/>
              </a:ext>
            </a:extLst>
          </p:cNvPr>
          <p:cNvSpPr>
            <a:spLocks noGrp="1"/>
          </p:cNvSpPr>
          <p:nvPr>
            <p:ph type="title"/>
            <p:custDataLst>
              <p:tags r:id="rId1"/>
            </p:custDataLst>
          </p:nvPr>
        </p:nvSpPr>
        <p:spPr>
          <a:xfrm>
            <a:off x="133109" y="142050"/>
            <a:ext cx="8229600" cy="1143000"/>
          </a:xfrm>
        </p:spPr>
        <p:txBody>
          <a:bodyPr>
            <a:normAutofit fontScale="90000"/>
          </a:bodyPr>
          <a:lstStyle/>
          <a:p>
            <a:pPr algn="l"/>
            <a:r>
              <a:rPr lang="fr-FR" b="1" dirty="0">
                <a:solidFill>
                  <a:srgbClr val="3874AB"/>
                </a:solidFill>
              </a:rPr>
              <a:t>Responsabilité à l’égard des femmes et des filles</a:t>
            </a:r>
          </a:p>
        </p:txBody>
      </p:sp>
      <p:sp>
        <p:nvSpPr>
          <p:cNvPr id="3" name="Content Placeholder 2">
            <a:extLst>
              <a:ext uri="{FF2B5EF4-FFF2-40B4-BE49-F238E27FC236}">
                <a16:creationId xmlns:a16="http://schemas.microsoft.com/office/drawing/2014/main" id="{D774DB57-6604-4FAE-A19F-F1C57E9CC496}"/>
              </a:ext>
            </a:extLst>
          </p:cNvPr>
          <p:cNvSpPr>
            <a:spLocks noGrp="1"/>
          </p:cNvSpPr>
          <p:nvPr>
            <p:ph idx="1"/>
            <p:custDataLst>
              <p:tags r:id="rId2"/>
            </p:custDataLst>
          </p:nvPr>
        </p:nvSpPr>
        <p:spPr>
          <a:xfrm>
            <a:off x="457200" y="1600200"/>
            <a:ext cx="8229600" cy="4938714"/>
          </a:xfrm>
        </p:spPr>
        <p:txBody>
          <a:bodyPr>
            <a:normAutofit fontScale="32500" lnSpcReduction="20000"/>
          </a:bodyPr>
          <a:lstStyle/>
          <a:p>
            <a:pPr marL="0" indent="0">
              <a:buNone/>
            </a:pPr>
            <a:r>
              <a:rPr lang="fr-FR" sz="5500" b="1" dirty="0">
                <a:solidFill>
                  <a:srgbClr val="7030A0"/>
                </a:solidFill>
              </a:rPr>
              <a:t>La reconnaissance de la responsabilité à l’égard des femmes et des filles à tous les niveaux des efforts de participation des hommes est indispensable pour la réalisation de programmes relatifs à la VBG qui soient efficaces et conformes à l’éthique, et qui concrétisent les droits pleins et égaux pour les femmes et les filles.</a:t>
            </a:r>
          </a:p>
          <a:p>
            <a:pPr marL="0" indent="0">
              <a:buNone/>
            </a:pPr>
            <a:endParaRPr lang="en-US" sz="2500" dirty="0"/>
          </a:p>
          <a:p>
            <a:pPr marL="0" indent="0">
              <a:buNone/>
            </a:pPr>
            <a:endParaRPr lang="en-US" sz="2500" dirty="0"/>
          </a:p>
          <a:p>
            <a:pPr marL="0" indent="0">
              <a:buNone/>
            </a:pPr>
            <a:r>
              <a:rPr lang="fr-FR" sz="5100" b="1" i="1" dirty="0"/>
              <a:t>Dans le cadre de ces efforts de participation des hommes, la responsabilité signifie</a:t>
            </a:r>
            <a:r>
              <a:rPr lang="fr-FR" sz="5100" dirty="0"/>
              <a:t> :</a:t>
            </a:r>
          </a:p>
          <a:p>
            <a:r>
              <a:rPr lang="fr-FR" sz="5100" dirty="0"/>
              <a:t>Promouvoir et garantir </a:t>
            </a:r>
            <a:r>
              <a:rPr lang="fr-FR" sz="5100" b="1" dirty="0">
                <a:solidFill>
                  <a:srgbClr val="7030A0"/>
                </a:solidFill>
              </a:rPr>
              <a:t>l’attribution de postes de responsabilité aux femmes et aux filles</a:t>
            </a:r>
            <a:r>
              <a:rPr lang="fr-FR" sz="5100" dirty="0">
                <a:solidFill>
                  <a:srgbClr val="7030A0"/>
                </a:solidFill>
              </a:rPr>
              <a:t> </a:t>
            </a:r>
            <a:r>
              <a:rPr lang="fr-FR" sz="5100" dirty="0"/>
              <a:t>dans l’action menée contre la VBG ;</a:t>
            </a:r>
          </a:p>
          <a:p>
            <a:r>
              <a:rPr lang="fr-FR" sz="5100" dirty="0"/>
              <a:t>Être à l’écoute des </a:t>
            </a:r>
            <a:r>
              <a:rPr lang="fr-FR" sz="5100" b="1" dirty="0">
                <a:solidFill>
                  <a:srgbClr val="3874AB"/>
                </a:solidFill>
              </a:rPr>
              <a:t>exigences et des conseils de femmes et de filles d’horizons divers </a:t>
            </a:r>
            <a:r>
              <a:rPr lang="fr-FR" sz="5100" dirty="0"/>
              <a:t>avant d’entreprendre ces efforts de participation ;</a:t>
            </a:r>
          </a:p>
          <a:p>
            <a:r>
              <a:rPr lang="fr-FR" sz="5100" dirty="0"/>
              <a:t>Avoir conscience de la </a:t>
            </a:r>
            <a:r>
              <a:rPr lang="fr-FR" sz="5100" b="1" dirty="0">
                <a:solidFill>
                  <a:srgbClr val="7030A0"/>
                </a:solidFill>
              </a:rPr>
              <a:t>hiérarchie existante en matière de genres</a:t>
            </a:r>
            <a:r>
              <a:rPr lang="fr-FR" sz="5100" dirty="0"/>
              <a:t>, et avoir la volonté de </a:t>
            </a:r>
            <a:r>
              <a:rPr lang="fr-FR" sz="5100" b="1" dirty="0">
                <a:solidFill>
                  <a:srgbClr val="7030A0"/>
                </a:solidFill>
              </a:rPr>
              <a:t>transformer un régime d’inégalité</a:t>
            </a:r>
            <a:r>
              <a:rPr lang="fr-FR" sz="5100" dirty="0">
                <a:solidFill>
                  <a:srgbClr val="7030A0"/>
                </a:solidFill>
              </a:rPr>
              <a:t> </a:t>
            </a:r>
            <a:r>
              <a:rPr lang="fr-FR" sz="5100" dirty="0"/>
              <a:t>qui favorise les hommes ;</a:t>
            </a:r>
          </a:p>
          <a:p>
            <a:r>
              <a:rPr lang="fr-FR" sz="5100" dirty="0"/>
              <a:t>Agir à la fois </a:t>
            </a:r>
            <a:r>
              <a:rPr lang="fr-FR" sz="5100" b="1" dirty="0">
                <a:solidFill>
                  <a:srgbClr val="3874AB"/>
                </a:solidFill>
              </a:rPr>
              <a:t>à l’échelon individuel et à l’échelon structurel</a:t>
            </a:r>
            <a:r>
              <a:rPr lang="fr-FR" sz="5100" dirty="0"/>
              <a:t> afin de modifier les comportements personnels tout en transformant les systèmes patriarcaux ;</a:t>
            </a:r>
          </a:p>
          <a:p>
            <a:r>
              <a:rPr lang="fr-FR" sz="5100" dirty="0"/>
              <a:t>S’assurer que les efforts de participation des hommes </a:t>
            </a:r>
            <a:r>
              <a:rPr lang="fr-FR" sz="5100" b="1" dirty="0">
                <a:solidFill>
                  <a:srgbClr val="7030A0"/>
                </a:solidFill>
              </a:rPr>
              <a:t>ont incontestablement pour effet d’autonomiser les femmes et les filles</a:t>
            </a:r>
            <a:r>
              <a:rPr lang="fr-FR" sz="5100" dirty="0">
                <a:solidFill>
                  <a:srgbClr val="7030A0"/>
                </a:solidFill>
              </a:rPr>
              <a:t> </a:t>
            </a:r>
            <a:r>
              <a:rPr lang="fr-FR" sz="5100" dirty="0"/>
              <a:t>et de promouvoir leur représentation à des postes de responsabilité ;</a:t>
            </a:r>
          </a:p>
          <a:p>
            <a:r>
              <a:rPr lang="fr-FR" sz="5100" dirty="0"/>
              <a:t>Étudier les décisions de financement afin de s’assurer que les hiérarchies des genres ne se trouvent pas reproduites par inadvertance.</a:t>
            </a:r>
          </a:p>
        </p:txBody>
      </p:sp>
      <p:sp>
        <p:nvSpPr>
          <p:cNvPr id="4" name="Slide Number Placeholder 3">
            <a:extLst>
              <a:ext uri="{FF2B5EF4-FFF2-40B4-BE49-F238E27FC236}">
                <a16:creationId xmlns:a16="http://schemas.microsoft.com/office/drawing/2014/main" id="{B5DC9490-3290-48A3-8045-B91701F147C8}"/>
              </a:ext>
            </a:extLst>
          </p:cNvPr>
          <p:cNvSpPr>
            <a:spLocks noGrp="1"/>
          </p:cNvSpPr>
          <p:nvPr>
            <p:ph type="sldNum" sz="quarter" idx="12"/>
            <p:custDataLst>
              <p:tags r:id="rId3"/>
            </p:custDataLst>
          </p:nvPr>
        </p:nvSpPr>
        <p:spPr/>
        <p:txBody>
          <a:bodyPr/>
          <a:lstStyle/>
          <a:p>
            <a:pPr>
              <a:buSzPct val="25000"/>
            </a:pPr>
            <a:fld id="{00000000-1234-1234-1234-123412341234}" type="slidenum">
              <a:rPr lang="en-US" b="1" smtClean="0">
                <a:solidFill>
                  <a:srgbClr val="FFFFFF"/>
                </a:solidFill>
                <a:ea typeface="Calibri"/>
                <a:cs typeface="Calibri"/>
                <a:sym typeface="Calibri"/>
              </a:rPr>
              <a:pPr>
                <a:buSzPct val="25000"/>
              </a:pPr>
              <a:t>12</a:t>
            </a:fld>
            <a:endParaRPr lang="en-US" b="1">
              <a:solidFill>
                <a:srgbClr val="FFFFFF"/>
              </a:solidFill>
              <a:ea typeface="Calibri"/>
              <a:cs typeface="Calibri"/>
              <a:sym typeface="Calibri"/>
            </a:endParaRPr>
          </a:p>
        </p:txBody>
      </p:sp>
    </p:spTree>
    <p:extLst>
      <p:ext uri="{BB962C8B-B14F-4D97-AF65-F5344CB8AC3E}">
        <p14:creationId xmlns:p14="http://schemas.microsoft.com/office/powerpoint/2010/main" val="6017899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24B44-288D-4FE5-B57F-15706189A796}"/>
              </a:ext>
            </a:extLst>
          </p:cNvPr>
          <p:cNvSpPr>
            <a:spLocks noGrp="1"/>
          </p:cNvSpPr>
          <p:nvPr>
            <p:ph type="title"/>
            <p:custDataLst>
              <p:tags r:id="rId1"/>
            </p:custDataLst>
          </p:nvPr>
        </p:nvSpPr>
        <p:spPr>
          <a:xfrm>
            <a:off x="167833" y="575938"/>
            <a:ext cx="8229600" cy="418454"/>
          </a:xfrm>
        </p:spPr>
        <p:txBody>
          <a:bodyPr>
            <a:normAutofit fontScale="90000"/>
          </a:bodyPr>
          <a:lstStyle/>
          <a:p>
            <a:pPr algn="l"/>
            <a:r>
              <a:rPr lang="fr-FR" sz="3800" b="1">
                <a:solidFill>
                  <a:srgbClr val="3874AB"/>
                </a:solidFill>
              </a:rPr>
              <a:t>La communication au service des changements sociaux et comportementaux</a:t>
            </a:r>
            <a:br>
              <a:rPr lang="fr-FR">
                <a:solidFill>
                  <a:srgbClr val="3874AB"/>
                </a:solidFill>
              </a:rPr>
            </a:br>
            <a:endParaRPr lang="fr-FR">
              <a:solidFill>
                <a:srgbClr val="3874AB"/>
              </a:solidFill>
            </a:endParaRPr>
          </a:p>
        </p:txBody>
      </p:sp>
      <p:sp>
        <p:nvSpPr>
          <p:cNvPr id="3" name="Content Placeholder 2">
            <a:extLst>
              <a:ext uri="{FF2B5EF4-FFF2-40B4-BE49-F238E27FC236}">
                <a16:creationId xmlns:a16="http://schemas.microsoft.com/office/drawing/2014/main" id="{4A137748-3BAD-4553-BDB3-DC24429AD84B}"/>
              </a:ext>
            </a:extLst>
          </p:cNvPr>
          <p:cNvSpPr>
            <a:spLocks noGrp="1"/>
          </p:cNvSpPr>
          <p:nvPr>
            <p:ph idx="1"/>
            <p:custDataLst>
              <p:tags r:id="rId2"/>
            </p:custDataLst>
          </p:nvPr>
        </p:nvSpPr>
        <p:spPr>
          <a:xfrm>
            <a:off x="167833" y="1072341"/>
            <a:ext cx="8691159" cy="5206062"/>
          </a:xfrm>
        </p:spPr>
        <p:txBody>
          <a:bodyPr>
            <a:normAutofit fontScale="25000" lnSpcReduction="20000"/>
          </a:bodyPr>
          <a:lstStyle/>
          <a:p>
            <a:pPr marL="0" indent="0">
              <a:buNone/>
            </a:pPr>
            <a:r>
              <a:rPr lang="fr-FR" sz="7200" dirty="0">
                <a:solidFill>
                  <a:srgbClr val="3874AB"/>
                </a:solidFill>
              </a:rPr>
              <a:t>La communication au service des changements sociaux et comportementaux joue un rôle particulièrement important dans les situations d’urgence en tant que moyen permettant de </a:t>
            </a:r>
            <a:r>
              <a:rPr lang="fr-FR" sz="7200" b="1" dirty="0">
                <a:solidFill>
                  <a:srgbClr val="3874AB"/>
                </a:solidFill>
              </a:rPr>
              <a:t>1) renforcer l’efficacité et la viabilité de la prestation de services</a:t>
            </a:r>
            <a:r>
              <a:rPr lang="fr-FR" sz="7200" dirty="0">
                <a:solidFill>
                  <a:srgbClr val="3874AB"/>
                </a:solidFill>
              </a:rPr>
              <a:t>, et </a:t>
            </a:r>
            <a:r>
              <a:rPr lang="fr-FR" sz="7200" b="1" dirty="0">
                <a:solidFill>
                  <a:srgbClr val="3874AB"/>
                </a:solidFill>
              </a:rPr>
              <a:t>2) consolider l’acceptation de normes de genre et de normes sociales positives par les individus et par la communauté</a:t>
            </a:r>
            <a:r>
              <a:rPr lang="fr-FR" sz="7200" dirty="0">
                <a:solidFill>
                  <a:srgbClr val="3874AB"/>
                </a:solidFill>
              </a:rPr>
              <a:t>.</a:t>
            </a:r>
          </a:p>
          <a:p>
            <a:endParaRPr lang="en-US" dirty="0"/>
          </a:p>
          <a:p>
            <a:pPr marL="0" indent="0" algn="ctr">
              <a:buNone/>
            </a:pPr>
            <a:r>
              <a:rPr lang="fr-FR" sz="7200" b="1" i="1" dirty="0"/>
              <a:t>Les campagnes liées à la VBG dans les situations d’urgence encouragent la création d’un environnement dans lequel des normes de genre et des normes sociales positives peuvent s’épanouir et avoir une incidence positive sur la prévention et les interventions en matière de VBG. </a:t>
            </a:r>
          </a:p>
          <a:p>
            <a:pPr marL="0" indent="0">
              <a:buNone/>
            </a:pPr>
            <a:endParaRPr lang="en-US" sz="4500" dirty="0"/>
          </a:p>
          <a:p>
            <a:pPr marL="0" indent="0">
              <a:buNone/>
            </a:pPr>
            <a:r>
              <a:rPr lang="fr-FR" sz="6400" b="1" dirty="0"/>
              <a:t>La plupart des stratégies de changement social doivent cibler des facteurs qui interviennent à plusieurs niveaux</a:t>
            </a:r>
            <a:r>
              <a:rPr lang="fr-FR" sz="6400" dirty="0"/>
              <a:t>, notamment :</a:t>
            </a:r>
          </a:p>
          <a:p>
            <a:pPr>
              <a:buFontTx/>
              <a:buChar char="-"/>
            </a:pPr>
            <a:r>
              <a:rPr lang="fr-FR" sz="6400" b="1" dirty="0">
                <a:solidFill>
                  <a:srgbClr val="3874AB"/>
                </a:solidFill>
              </a:rPr>
              <a:t>Les facteurs individuels</a:t>
            </a:r>
            <a:r>
              <a:rPr lang="fr-FR" sz="6400" dirty="0"/>
              <a:t> : attitudes, représentation, croyances factuelles, confiance en soi ;</a:t>
            </a:r>
          </a:p>
          <a:p>
            <a:pPr>
              <a:buFontTx/>
              <a:buChar char="-"/>
            </a:pPr>
            <a:r>
              <a:rPr lang="fr-FR" sz="6400" b="1" dirty="0">
                <a:solidFill>
                  <a:srgbClr val="3874AB"/>
                </a:solidFill>
              </a:rPr>
              <a:t>Les facteurs sociaux</a:t>
            </a:r>
            <a:r>
              <a:rPr lang="fr-FR" sz="6400" dirty="0"/>
              <a:t> : normes sociales et réseaux ;</a:t>
            </a:r>
          </a:p>
          <a:p>
            <a:pPr>
              <a:buFontTx/>
              <a:buChar char="-"/>
            </a:pPr>
            <a:r>
              <a:rPr lang="fr-FR" sz="6400" b="1" dirty="0">
                <a:solidFill>
                  <a:srgbClr val="3874AB"/>
                </a:solidFill>
              </a:rPr>
              <a:t>Les réalités matérielles</a:t>
            </a:r>
            <a:r>
              <a:rPr lang="fr-FR" sz="6400" dirty="0"/>
              <a:t> : accès aux ressources, pauvreté, infrastructure existante ;</a:t>
            </a:r>
          </a:p>
          <a:p>
            <a:pPr>
              <a:buFontTx/>
              <a:buChar char="-"/>
            </a:pPr>
            <a:r>
              <a:rPr lang="fr-FR" sz="6400" b="1" dirty="0">
                <a:solidFill>
                  <a:srgbClr val="3874AB"/>
                </a:solidFill>
              </a:rPr>
              <a:t>Les forces structurelles</a:t>
            </a:r>
            <a:r>
              <a:rPr lang="fr-FR" sz="6400" dirty="0"/>
              <a:t> : lois, idéologie politique, cadre de politique et mondialisation.</a:t>
            </a:r>
          </a:p>
          <a:p>
            <a:pPr marL="0" indent="0">
              <a:buNone/>
            </a:pPr>
            <a:endParaRPr lang="en-US" sz="6400" dirty="0">
              <a:solidFill>
                <a:srgbClr val="7030A0"/>
              </a:solidFill>
            </a:endParaRPr>
          </a:p>
          <a:p>
            <a:pPr marL="0" indent="0">
              <a:buNone/>
            </a:pPr>
            <a:r>
              <a:rPr lang="fr-FR" sz="6400" b="1" dirty="0">
                <a:solidFill>
                  <a:srgbClr val="7030A0"/>
                </a:solidFill>
              </a:rPr>
              <a:t>Participation communautaire </a:t>
            </a:r>
          </a:p>
          <a:p>
            <a:pPr>
              <a:buFontTx/>
              <a:buChar char="-"/>
            </a:pPr>
            <a:r>
              <a:rPr lang="fr-FR" sz="6400" dirty="0"/>
              <a:t>Il importe d’associer la communauté à la conception, à la mise en œuvre et à l’évaluation des programmes.</a:t>
            </a:r>
          </a:p>
          <a:p>
            <a:pPr>
              <a:buFontTx/>
              <a:buChar char="-"/>
            </a:pPr>
            <a:r>
              <a:rPr lang="fr-FR" sz="6400" dirty="0"/>
              <a:t>Parmi les principales parties prenantes à associer </a:t>
            </a:r>
            <a:r>
              <a:rPr lang="fr-FR" sz="6400" u="sng" dirty="0"/>
              <a:t>à toutes ces étapes</a:t>
            </a:r>
            <a:r>
              <a:rPr lang="fr-FR" sz="6400" dirty="0"/>
              <a:t> figurent les femmes, les filles, les garçons et les hommes, les chefs communautaires et les responsables locaux, de même que les services de police et le pouvoir judiciaire.</a:t>
            </a:r>
          </a:p>
          <a:p>
            <a:pPr>
              <a:buFontTx/>
              <a:buChar char="-"/>
            </a:pPr>
            <a:r>
              <a:rPr lang="fr-FR" sz="6400" dirty="0"/>
              <a:t>Le contrôle des interventions par la communauté garantit leurs effets à long terme et incite au changement.</a:t>
            </a:r>
          </a:p>
        </p:txBody>
      </p:sp>
    </p:spTree>
    <p:extLst>
      <p:ext uri="{BB962C8B-B14F-4D97-AF65-F5344CB8AC3E}">
        <p14:creationId xmlns:p14="http://schemas.microsoft.com/office/powerpoint/2010/main" val="28746264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840B1-C977-461D-93A7-9687C230B016}"/>
              </a:ext>
            </a:extLst>
          </p:cNvPr>
          <p:cNvSpPr>
            <a:spLocks noGrp="1"/>
          </p:cNvSpPr>
          <p:nvPr>
            <p:ph type="title"/>
            <p:custDataLst>
              <p:tags r:id="rId1"/>
            </p:custDataLst>
          </p:nvPr>
        </p:nvSpPr>
        <p:spPr>
          <a:xfrm>
            <a:off x="0" y="274638"/>
            <a:ext cx="8835242" cy="1143000"/>
          </a:xfrm>
        </p:spPr>
        <p:txBody>
          <a:bodyPr>
            <a:noAutofit/>
          </a:bodyPr>
          <a:lstStyle/>
          <a:p>
            <a:r>
              <a:rPr lang="fr-FR" sz="3200" b="1" dirty="0">
                <a:solidFill>
                  <a:srgbClr val="7030A0"/>
                </a:solidFill>
              </a:rPr>
              <a:t>Actions clés pour transformer les systèmes </a:t>
            </a:r>
            <a:br>
              <a:rPr lang="hu-HU" sz="3200" b="1" dirty="0">
                <a:solidFill>
                  <a:srgbClr val="7030A0"/>
                </a:solidFill>
              </a:rPr>
            </a:br>
            <a:r>
              <a:rPr lang="fr-FR" sz="3200" b="1" dirty="0">
                <a:solidFill>
                  <a:srgbClr val="7030A0"/>
                </a:solidFill>
              </a:rPr>
              <a:t>et les normes sociales</a:t>
            </a:r>
          </a:p>
        </p:txBody>
      </p:sp>
      <p:sp>
        <p:nvSpPr>
          <p:cNvPr id="4" name="Slide Number Placeholder 3">
            <a:extLst>
              <a:ext uri="{FF2B5EF4-FFF2-40B4-BE49-F238E27FC236}">
                <a16:creationId xmlns:a16="http://schemas.microsoft.com/office/drawing/2014/main" id="{425D5ABD-1F0A-4E31-9A66-E3A9ECCB9E41}"/>
              </a:ext>
            </a:extLst>
          </p:cNvPr>
          <p:cNvSpPr>
            <a:spLocks noGrp="1"/>
          </p:cNvSpPr>
          <p:nvPr>
            <p:ph type="sldNum" sz="quarter" idx="12"/>
            <p:custDataLst>
              <p:tags r:id="rId2"/>
            </p:custDataLst>
          </p:nvPr>
        </p:nvSpPr>
        <p:spPr/>
        <p:txBody>
          <a:bodyPr/>
          <a:lstStyle/>
          <a:p>
            <a:pPr>
              <a:buSzPct val="25000"/>
            </a:pPr>
            <a:fld id="{00000000-1234-1234-1234-123412341234}" type="slidenum">
              <a:rPr lang="en-US" b="1" smtClean="0">
                <a:solidFill>
                  <a:srgbClr val="FFFFFF"/>
                </a:solidFill>
                <a:ea typeface="Calibri"/>
                <a:cs typeface="Calibri"/>
                <a:sym typeface="Calibri"/>
              </a:rPr>
              <a:pPr>
                <a:buSzPct val="25000"/>
              </a:pPr>
              <a:t>14</a:t>
            </a:fld>
            <a:endParaRPr lang="en-US" b="1">
              <a:solidFill>
                <a:srgbClr val="FFFFFF"/>
              </a:solidFill>
              <a:ea typeface="Calibri"/>
              <a:cs typeface="Calibri"/>
              <a:sym typeface="Calibri"/>
            </a:endParaRPr>
          </a:p>
        </p:txBody>
      </p:sp>
      <p:pic>
        <p:nvPicPr>
          <p:cNvPr id="8" name="Content Placeholder 7" descr="Table&#10;&#10;Description automatically generated with low confidence">
            <a:extLst>
              <a:ext uri="{FF2B5EF4-FFF2-40B4-BE49-F238E27FC236}">
                <a16:creationId xmlns:a16="http://schemas.microsoft.com/office/drawing/2014/main" id="{40036D8C-87AC-4674-9BC6-93A3B22F09ED}"/>
              </a:ext>
            </a:extLst>
          </p:cNvPr>
          <p:cNvPicPr>
            <a:picLocks noGrp="1" noChangeAspect="1"/>
          </p:cNvPicPr>
          <p:nvPr>
            <p:ph idx="1"/>
            <p:custDataLst>
              <p:tags r:id="rId3"/>
            </p:custDataLst>
          </p:nvPr>
        </p:nvPicPr>
        <p:blipFill>
          <a:blip r:embed="rId6"/>
          <a:stretch>
            <a:fillRect/>
          </a:stretch>
        </p:blipFill>
        <p:spPr>
          <a:xfrm>
            <a:off x="2169295" y="1308294"/>
            <a:ext cx="4243493" cy="5549705"/>
          </a:xfrm>
        </p:spPr>
      </p:pic>
    </p:spTree>
    <p:extLst>
      <p:ext uri="{BB962C8B-B14F-4D97-AF65-F5344CB8AC3E}">
        <p14:creationId xmlns:p14="http://schemas.microsoft.com/office/powerpoint/2010/main" val="23370693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custDataLst>
              <p:tags r:id="rId1"/>
            </p:custDataLst>
          </p:nvPr>
        </p:nvSpPr>
        <p:spPr/>
        <p:txBody>
          <a:bodyPr/>
          <a:lstStyle/>
          <a:p>
            <a:pPr defTabSz="342900">
              <a:defRPr/>
            </a:pPr>
            <a:fld id="{00000000-1234-1234-1234-123412341234}" type="slidenum">
              <a:rPr lang="en">
                <a:solidFill>
                  <a:srgbClr val="595959"/>
                </a:solidFill>
              </a:rPr>
              <a:pPr defTabSz="342900">
                <a:defRPr/>
              </a:pPr>
              <a:t>15</a:t>
            </a:fld>
            <a:endParaRPr lang="en">
              <a:solidFill>
                <a:srgbClr val="595959"/>
              </a:solidFill>
            </a:endParaRPr>
          </a:p>
        </p:txBody>
      </p:sp>
      <p:pic>
        <p:nvPicPr>
          <p:cNvPr id="3" name="Picture 2" descr="Graphical user interface, text, application, Word&#10;&#10;Description automatically generated">
            <a:extLst>
              <a:ext uri="{FF2B5EF4-FFF2-40B4-BE49-F238E27FC236}">
                <a16:creationId xmlns:a16="http://schemas.microsoft.com/office/drawing/2014/main" id="{0A8FF785-6A88-4383-BBCD-BA874AFD88F1}"/>
              </a:ext>
            </a:extLst>
          </p:cNvPr>
          <p:cNvPicPr>
            <a:picLocks noChangeAspect="1"/>
          </p:cNvPicPr>
          <p:nvPr>
            <p:custDataLst>
              <p:tags r:id="rId2"/>
            </p:custDataLst>
          </p:nvPr>
        </p:nvPicPr>
        <p:blipFill>
          <a:blip r:embed="rId5"/>
          <a:stretch>
            <a:fillRect/>
          </a:stretch>
        </p:blipFill>
        <p:spPr>
          <a:xfrm>
            <a:off x="2031056" y="163696"/>
            <a:ext cx="4960587" cy="6694304"/>
          </a:xfrm>
          <a:prstGeom prst="rect">
            <a:avLst/>
          </a:prstGeom>
        </p:spPr>
      </p:pic>
    </p:spTree>
    <p:extLst>
      <p:ext uri="{BB962C8B-B14F-4D97-AF65-F5344CB8AC3E}">
        <p14:creationId xmlns:p14="http://schemas.microsoft.com/office/powerpoint/2010/main" val="25823382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3B6BC12-CBB6-49DC-9F81-D703E9C526D3}"/>
              </a:ext>
            </a:extLst>
          </p:cNvPr>
          <p:cNvSpPr>
            <a:spLocks noGrp="1"/>
          </p:cNvSpPr>
          <p:nvPr>
            <p:ph type="subTitle" idx="1"/>
            <p:custDataLst>
              <p:tags r:id="rId1"/>
            </p:custDataLst>
          </p:nvPr>
        </p:nvSpPr>
        <p:spPr>
          <a:xfrm>
            <a:off x="331059" y="2251599"/>
            <a:ext cx="7093424" cy="777173"/>
          </a:xfrm>
        </p:spPr>
        <p:txBody>
          <a:bodyPr>
            <a:normAutofit/>
          </a:bodyPr>
          <a:lstStyle/>
          <a:p>
            <a:pPr algn="l"/>
            <a:r>
              <a:rPr lang="fr-FR" sz="3600" b="1">
                <a:solidFill>
                  <a:srgbClr val="267CB4"/>
                </a:solidFill>
              </a:rPr>
              <a:t>Merci !</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a:stretch>
            <a:fillRect/>
          </a:stretch>
        </p:blipFill>
        <p:spPr bwMode="auto">
          <a:xfrm>
            <a:off x="478980" y="4184225"/>
            <a:ext cx="1805118" cy="116586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custDataLst>
              <p:tags r:id="rId3"/>
            </p:custDataLst>
          </p:nvPr>
        </p:nvPicPr>
        <p:blipFill>
          <a:blip r:embed="rId7"/>
          <a:stretch>
            <a:fillRect/>
          </a:stretch>
        </p:blipFill>
        <p:spPr>
          <a:xfrm flipV="1">
            <a:off x="478981" y="3141115"/>
            <a:ext cx="5385107" cy="116435"/>
          </a:xfrm>
          <a:prstGeom prst="rect">
            <a:avLst/>
          </a:prstGeom>
        </p:spPr>
      </p:pic>
    </p:spTree>
    <p:extLst>
      <p:ext uri="{BB962C8B-B14F-4D97-AF65-F5344CB8AC3E}">
        <p14:creationId xmlns:p14="http://schemas.microsoft.com/office/powerpoint/2010/main" val="1532996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B9F43-C407-41B6-9B9B-E71BD5933072}"/>
              </a:ext>
            </a:extLst>
          </p:cNvPr>
          <p:cNvSpPr>
            <a:spLocks noGrp="1"/>
          </p:cNvSpPr>
          <p:nvPr>
            <p:ph type="ctrTitle"/>
            <p:custDataLst>
              <p:tags r:id="rId1"/>
            </p:custDataLst>
          </p:nvPr>
        </p:nvSpPr>
        <p:spPr>
          <a:xfrm>
            <a:off x="331059" y="1298909"/>
            <a:ext cx="5143500" cy="673803"/>
          </a:xfrm>
        </p:spPr>
        <p:txBody>
          <a:bodyPr>
            <a:normAutofit/>
          </a:bodyPr>
          <a:lstStyle/>
          <a:p>
            <a:pPr algn="l"/>
            <a:r>
              <a:rPr lang="fr-FR" sz="3600" b="1">
                <a:solidFill>
                  <a:srgbClr val="5B3289"/>
                </a:solidFill>
                <a:latin typeface="+mn-lt"/>
              </a:rPr>
              <a:t>Norme 13 :</a:t>
            </a:r>
          </a:p>
        </p:txBody>
      </p:sp>
      <p:sp>
        <p:nvSpPr>
          <p:cNvPr id="3" name="Subtitle 2">
            <a:extLst>
              <a:ext uri="{FF2B5EF4-FFF2-40B4-BE49-F238E27FC236}">
                <a16:creationId xmlns:a16="http://schemas.microsoft.com/office/drawing/2014/main" id="{33B6BC12-CBB6-49DC-9F81-D703E9C526D3}"/>
              </a:ext>
            </a:extLst>
          </p:cNvPr>
          <p:cNvSpPr>
            <a:spLocks noGrp="1"/>
          </p:cNvSpPr>
          <p:nvPr>
            <p:ph type="subTitle" idx="1"/>
            <p:custDataLst>
              <p:tags r:id="rId2"/>
            </p:custDataLst>
          </p:nvPr>
        </p:nvSpPr>
        <p:spPr>
          <a:xfrm>
            <a:off x="331058" y="2251599"/>
            <a:ext cx="7562875" cy="1177401"/>
          </a:xfrm>
        </p:spPr>
        <p:txBody>
          <a:bodyPr>
            <a:normAutofit/>
          </a:bodyPr>
          <a:lstStyle/>
          <a:p>
            <a:pPr algn="l"/>
            <a:r>
              <a:rPr lang="fr-FR" sz="3600" b="1">
                <a:solidFill>
                  <a:srgbClr val="267CB4"/>
                </a:solidFill>
              </a:rPr>
              <a:t>Transformation des systèmes et des normes sociales</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custDataLst>
              <p:tags r:id="rId3"/>
            </p:custDataLst>
          </p:nvPr>
        </p:nvPicPr>
        <p:blipFill>
          <a:blip r:embed="rId7">
            <a:extLst>
              <a:ext uri="{28A0092B-C50C-407E-A947-70E740481C1C}">
                <a14:useLocalDpi xmlns:a14="http://schemas.microsoft.com/office/drawing/2010/main" val="0"/>
              </a:ext>
            </a:extLst>
          </a:blip>
          <a:srcRect/>
          <a:stretch>
            <a:fillRect/>
          </a:stretch>
        </p:blipFill>
        <p:spPr bwMode="auto">
          <a:xfrm>
            <a:off x="478980" y="4184225"/>
            <a:ext cx="1805118" cy="116586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custDataLst>
              <p:tags r:id="rId4"/>
            </p:custDataLst>
          </p:nvPr>
        </p:nvPicPr>
        <p:blipFill>
          <a:blip r:embed="rId8"/>
          <a:stretch>
            <a:fillRect/>
          </a:stretch>
        </p:blipFill>
        <p:spPr>
          <a:xfrm flipV="1">
            <a:off x="478980" y="3588069"/>
            <a:ext cx="5385107" cy="116435"/>
          </a:xfrm>
          <a:prstGeom prst="rect">
            <a:avLst/>
          </a:prstGeom>
        </p:spPr>
      </p:pic>
    </p:spTree>
    <p:extLst>
      <p:ext uri="{BB962C8B-B14F-4D97-AF65-F5344CB8AC3E}">
        <p14:creationId xmlns:p14="http://schemas.microsoft.com/office/powerpoint/2010/main" val="3335602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5FABC-12C0-4917-A0DA-35AC2D1C71E1}"/>
              </a:ext>
            </a:extLst>
          </p:cNvPr>
          <p:cNvSpPr>
            <a:spLocks noGrp="1"/>
          </p:cNvSpPr>
          <p:nvPr>
            <p:ph type="title"/>
            <p:custDataLst>
              <p:tags r:id="rId1"/>
            </p:custDataLst>
          </p:nvPr>
        </p:nvSpPr>
        <p:spPr>
          <a:xfrm>
            <a:off x="316133" y="259135"/>
            <a:ext cx="7886700" cy="1325563"/>
          </a:xfrm>
        </p:spPr>
        <p:txBody>
          <a:bodyPr>
            <a:normAutofit/>
          </a:bodyPr>
          <a:lstStyle/>
          <a:p>
            <a:r>
              <a:rPr lang="fr-FR" sz="4000" b="1" dirty="0">
                <a:solidFill>
                  <a:srgbClr val="7030A0"/>
                </a:solidFill>
                <a:latin typeface="+mn-lt"/>
              </a:rPr>
              <a:t>Normes de programme</a:t>
            </a:r>
          </a:p>
        </p:txBody>
      </p:sp>
      <p:pic>
        <p:nvPicPr>
          <p:cNvPr id="8" name="Content Placeholder 7" descr="Text&#10;&#10;Description automatically generated with medium confidence">
            <a:extLst>
              <a:ext uri="{FF2B5EF4-FFF2-40B4-BE49-F238E27FC236}">
                <a16:creationId xmlns:a16="http://schemas.microsoft.com/office/drawing/2014/main" id="{CA47F7FC-EC37-48B6-B9DA-A8C0554438B1}"/>
              </a:ext>
            </a:extLst>
          </p:cNvPr>
          <p:cNvPicPr>
            <a:picLocks noGrp="1" noChangeAspect="1"/>
          </p:cNvPicPr>
          <p:nvPr>
            <p:ph idx="1"/>
            <p:custDataLst>
              <p:tags r:id="rId2"/>
            </p:custDataLst>
          </p:nvPr>
        </p:nvPicPr>
        <p:blipFill>
          <a:blip r:embed="rId6"/>
          <a:stretch>
            <a:fillRect/>
          </a:stretch>
        </p:blipFill>
        <p:spPr>
          <a:xfrm>
            <a:off x="0" y="1711495"/>
            <a:ext cx="3575852" cy="4351338"/>
          </a:xfrm>
        </p:spPr>
      </p:pic>
      <p:pic>
        <p:nvPicPr>
          <p:cNvPr id="10" name="Picture 9" descr="Graphical user interface, text, application, email&#10;&#10;Description automatically generated">
            <a:extLst>
              <a:ext uri="{FF2B5EF4-FFF2-40B4-BE49-F238E27FC236}">
                <a16:creationId xmlns:a16="http://schemas.microsoft.com/office/drawing/2014/main" id="{7AB36570-3654-488D-A0A6-DBBEBADE350F}"/>
              </a:ext>
            </a:extLst>
          </p:cNvPr>
          <p:cNvPicPr>
            <a:picLocks noChangeAspect="1"/>
          </p:cNvPicPr>
          <p:nvPr>
            <p:custDataLst>
              <p:tags r:id="rId3"/>
            </p:custDataLst>
          </p:nvPr>
        </p:nvPicPr>
        <p:blipFill>
          <a:blip r:embed="rId7"/>
          <a:stretch>
            <a:fillRect/>
          </a:stretch>
        </p:blipFill>
        <p:spPr>
          <a:xfrm>
            <a:off x="3575852" y="1825625"/>
            <a:ext cx="5287344" cy="3851275"/>
          </a:xfrm>
          <a:prstGeom prst="rect">
            <a:avLst/>
          </a:prstGeom>
        </p:spPr>
      </p:pic>
    </p:spTree>
    <p:extLst>
      <p:ext uri="{BB962C8B-B14F-4D97-AF65-F5344CB8AC3E}">
        <p14:creationId xmlns:p14="http://schemas.microsoft.com/office/powerpoint/2010/main" val="2934072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764A3-B489-4B8D-8F88-B87092A02E5A}"/>
              </a:ext>
            </a:extLst>
          </p:cNvPr>
          <p:cNvSpPr>
            <a:spLocks noGrp="1"/>
          </p:cNvSpPr>
          <p:nvPr>
            <p:ph type="title"/>
            <p:custDataLst>
              <p:tags r:id="rId1"/>
            </p:custDataLst>
          </p:nvPr>
        </p:nvSpPr>
        <p:spPr>
          <a:xfrm>
            <a:off x="223536" y="237805"/>
            <a:ext cx="7886700" cy="1325563"/>
          </a:xfrm>
        </p:spPr>
        <p:txBody>
          <a:bodyPr>
            <a:normAutofit fontScale="90000"/>
          </a:bodyPr>
          <a:lstStyle/>
          <a:p>
            <a:r>
              <a:rPr lang="fr-FR" sz="3600" b="1">
                <a:solidFill>
                  <a:srgbClr val="7030A0"/>
                </a:solidFill>
                <a:latin typeface="+mn-lt"/>
              </a:rPr>
              <a:t>Norme 13 :</a:t>
            </a:r>
            <a:br>
              <a:rPr lang="fr-FR" sz="3600" b="1">
                <a:solidFill>
                  <a:srgbClr val="7030A0"/>
                </a:solidFill>
                <a:latin typeface="+mn-lt"/>
              </a:rPr>
            </a:br>
            <a:r>
              <a:rPr lang="fr-FR" sz="3600" b="1">
                <a:solidFill>
                  <a:srgbClr val="7030A0"/>
                </a:solidFill>
                <a:latin typeface="+mn-lt"/>
              </a:rPr>
              <a:t>Transformation des systèmes et des normes sociales</a:t>
            </a:r>
          </a:p>
        </p:txBody>
      </p:sp>
      <p:sp>
        <p:nvSpPr>
          <p:cNvPr id="3" name="Content Placeholder 2">
            <a:extLst>
              <a:ext uri="{FF2B5EF4-FFF2-40B4-BE49-F238E27FC236}">
                <a16:creationId xmlns:a16="http://schemas.microsoft.com/office/drawing/2014/main" id="{C486EFB9-FB38-4517-9AB8-00A9C6D44670}"/>
              </a:ext>
            </a:extLst>
          </p:cNvPr>
          <p:cNvSpPr>
            <a:spLocks noGrp="1"/>
          </p:cNvSpPr>
          <p:nvPr>
            <p:ph idx="1"/>
            <p:custDataLst>
              <p:tags r:id="rId2"/>
            </p:custDataLst>
          </p:nvPr>
        </p:nvSpPr>
        <p:spPr>
          <a:xfrm>
            <a:off x="628650" y="2042601"/>
            <a:ext cx="7886700" cy="4351338"/>
          </a:xfrm>
        </p:spPr>
        <p:txBody>
          <a:bodyPr>
            <a:normAutofit/>
          </a:bodyPr>
          <a:lstStyle/>
          <a:p>
            <a:pPr marL="0" indent="0" algn="l">
              <a:buNone/>
            </a:pPr>
            <a:r>
              <a:rPr lang="fr-FR" sz="4000" b="0" i="0" u="none" strike="noStrike" baseline="0" dirty="0"/>
              <a:t>Les programmes de lutte contre la VBG visent à combattre les normes sociales préjudiciables et les inégalités de genre systémiques de manière à pouvoir rendre des comptes aux femmes et aux filles.</a:t>
            </a:r>
          </a:p>
        </p:txBody>
      </p:sp>
    </p:spTree>
    <p:extLst>
      <p:ext uri="{BB962C8B-B14F-4D97-AF65-F5344CB8AC3E}">
        <p14:creationId xmlns:p14="http://schemas.microsoft.com/office/powerpoint/2010/main" val="1238554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2FF1D-38E1-4D1C-A3A4-90BBAC5D9177}"/>
              </a:ext>
            </a:extLst>
          </p:cNvPr>
          <p:cNvSpPr>
            <a:spLocks noGrp="1"/>
          </p:cNvSpPr>
          <p:nvPr>
            <p:ph type="title"/>
            <p:custDataLst>
              <p:tags r:id="rId1"/>
            </p:custDataLst>
          </p:nvPr>
        </p:nvSpPr>
        <p:spPr>
          <a:xfrm>
            <a:off x="296562" y="1627704"/>
            <a:ext cx="8229600" cy="3982264"/>
          </a:xfrm>
        </p:spPr>
        <p:txBody>
          <a:bodyPr>
            <a:normAutofit/>
          </a:bodyPr>
          <a:lstStyle/>
          <a:p>
            <a:r>
              <a:rPr lang="fr-FR" sz="3600" dirty="0">
                <a:solidFill>
                  <a:srgbClr val="3874AB"/>
                </a:solidFill>
              </a:rPr>
              <a:t>La transformation des normes et des systèmes qui perpétuent les inégalités de genre peut avoir un effet tangible sur la santé, la sûreté et la sécurité des femmes et des filles.</a:t>
            </a:r>
            <a:br>
              <a:rPr lang="fr-FR" dirty="0">
                <a:solidFill>
                  <a:srgbClr val="7030A0"/>
                </a:solidFill>
              </a:rPr>
            </a:br>
            <a:endParaRPr lang="fr-FR" dirty="0">
              <a:solidFill>
                <a:srgbClr val="7030A0"/>
              </a:solidFill>
            </a:endParaRPr>
          </a:p>
        </p:txBody>
      </p:sp>
      <p:sp>
        <p:nvSpPr>
          <p:cNvPr id="4" name="Slide Number Placeholder 3">
            <a:extLst>
              <a:ext uri="{FF2B5EF4-FFF2-40B4-BE49-F238E27FC236}">
                <a16:creationId xmlns:a16="http://schemas.microsoft.com/office/drawing/2014/main" id="{280A91A1-307D-4BD0-BE7A-F5A9C8BF4238}"/>
              </a:ext>
            </a:extLst>
          </p:cNvPr>
          <p:cNvSpPr>
            <a:spLocks noGrp="1"/>
          </p:cNvSpPr>
          <p:nvPr>
            <p:ph type="sldNum" sz="quarter" idx="12"/>
            <p:custDataLst>
              <p:tags r:id="rId2"/>
            </p:custDataLst>
          </p:nvPr>
        </p:nvSpPr>
        <p:spPr/>
        <p:txBody>
          <a:bodyPr/>
          <a:lstStyle/>
          <a:p>
            <a:pPr>
              <a:buSzPct val="25000"/>
            </a:pPr>
            <a:fld id="{00000000-1234-1234-1234-123412341234}" type="slidenum">
              <a:rPr lang="en-US" b="1" smtClean="0">
                <a:solidFill>
                  <a:srgbClr val="FFFFFF"/>
                </a:solidFill>
                <a:ea typeface="Calibri"/>
                <a:cs typeface="Calibri"/>
                <a:sym typeface="Calibri"/>
              </a:rPr>
              <a:pPr>
                <a:buSzPct val="25000"/>
              </a:pPr>
              <a:t>5</a:t>
            </a:fld>
            <a:endParaRPr lang="en-US" b="1">
              <a:solidFill>
                <a:srgbClr val="FFFFFF"/>
              </a:solidFill>
              <a:ea typeface="Calibri"/>
              <a:cs typeface="Calibri"/>
              <a:sym typeface="Calibri"/>
            </a:endParaRPr>
          </a:p>
        </p:txBody>
      </p:sp>
    </p:spTree>
    <p:extLst>
      <p:ext uri="{BB962C8B-B14F-4D97-AF65-F5344CB8AC3E}">
        <p14:creationId xmlns:p14="http://schemas.microsoft.com/office/powerpoint/2010/main" val="33635716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custDataLst>
              <p:tags r:id="rId1"/>
            </p:custDataLst>
          </p:nvPr>
        </p:nvSpPr>
        <p:spPr/>
        <p:txBody>
          <a:bodyPr>
            <a:normAutofit fontScale="90000"/>
          </a:bodyPr>
          <a:lstStyle/>
          <a:p>
            <a:pPr algn="l"/>
            <a:r>
              <a:rPr lang="fr-FR" b="1" dirty="0">
                <a:solidFill>
                  <a:srgbClr val="3874AB"/>
                </a:solidFill>
              </a:rPr>
              <a:t>Programmes de transformation dans les situations d’urgence</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custDataLst>
              <p:tags r:id="rId2"/>
            </p:custDataLst>
          </p:nvPr>
        </p:nvSpPr>
        <p:spPr>
          <a:xfrm>
            <a:off x="457200" y="1417638"/>
            <a:ext cx="8229600" cy="4525963"/>
          </a:xfrm>
        </p:spPr>
        <p:txBody>
          <a:bodyPr>
            <a:noAutofit/>
          </a:bodyPr>
          <a:lstStyle/>
          <a:p>
            <a:pPr marL="0" indent="0">
              <a:buNone/>
            </a:pPr>
            <a:r>
              <a:rPr lang="fr-FR" sz="2200" dirty="0"/>
              <a:t>Les situations d’urgence peuvent créer des possibilités de changement de manière à améliorer l’égalité des genres et à renforcer les systèmes nationaux pendant toute la période du relèvement et de la reconstruction.</a:t>
            </a:r>
          </a:p>
          <a:p>
            <a:pPr marL="0" indent="0">
              <a:buNone/>
            </a:pPr>
            <a:endParaRPr lang="en-US" sz="2200" dirty="0"/>
          </a:p>
          <a:p>
            <a:pPr marL="0" indent="0">
              <a:buNone/>
            </a:pPr>
            <a:r>
              <a:rPr lang="fr-FR" sz="2200" dirty="0"/>
              <a:t>La promotion de normes positives en matière de genre et sur le plan social dès le début d’une intervention d’urgence permet d’ouvrir la voie à des efforts continus et de poser des jalons pour des interventions à plus long terme, sachant que l’évolution des attitudes, des croyances et des pratiques peut prendre du temps.</a:t>
            </a:r>
          </a:p>
          <a:p>
            <a:pPr marL="0" indent="0">
              <a:buNone/>
            </a:pPr>
            <a:endParaRPr lang="en-US" sz="2200" dirty="0"/>
          </a:p>
          <a:p>
            <a:pPr marL="0" indent="0">
              <a:buNone/>
            </a:pPr>
            <a:r>
              <a:rPr lang="fr-FR" sz="2200" dirty="0"/>
              <a:t>Par exemple, il est possible d’encourager la participation des femmes et des filles et de leur ouvrir des moyens d’accéder plus largement à la prise de décisions dès le début d’une opération d’urgence (voir la </a:t>
            </a:r>
            <a:r>
              <a:rPr lang="fr-FR" sz="2200" dirty="0">
                <a:solidFill>
                  <a:srgbClr val="7030A0"/>
                </a:solidFill>
              </a:rPr>
              <a:t>Norme 2 : Participation et autonomisation des femmes et des filles</a:t>
            </a:r>
            <a:r>
              <a:rPr lang="fr-FR" sz="2200" dirty="0"/>
              <a:t>).</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custDataLst>
              <p:tags r:id="rId3"/>
            </p:custDataLst>
          </p:nvPr>
        </p:nvSpPr>
        <p:spPr/>
        <p:txBody>
          <a:bodyPr/>
          <a:lstStyle/>
          <a:p>
            <a:pPr>
              <a:buSzPct val="25000"/>
            </a:pPr>
            <a:fld id="{00000000-1234-1234-1234-123412341234}" type="slidenum">
              <a:rPr lang="en-US" b="1" smtClean="0">
                <a:solidFill>
                  <a:srgbClr val="FFFFFF"/>
                </a:solidFill>
                <a:ea typeface="Calibri"/>
                <a:cs typeface="Calibri"/>
                <a:sym typeface="Calibri"/>
              </a:rPr>
              <a:pPr>
                <a:buSzPct val="25000"/>
              </a:pPr>
              <a:t>6</a:t>
            </a:fld>
            <a:endParaRPr lang="en-US" b="1">
              <a:solidFill>
                <a:srgbClr val="FFFFFF"/>
              </a:solidFill>
              <a:ea typeface="Calibri"/>
              <a:cs typeface="Calibri"/>
              <a:sym typeface="Calibri"/>
            </a:endParaRPr>
          </a:p>
        </p:txBody>
      </p:sp>
    </p:spTree>
    <p:extLst>
      <p:ext uri="{BB962C8B-B14F-4D97-AF65-F5344CB8AC3E}">
        <p14:creationId xmlns:p14="http://schemas.microsoft.com/office/powerpoint/2010/main" val="327408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FDABA-8030-469A-B559-416EE3DA99DE}"/>
              </a:ext>
            </a:extLst>
          </p:cNvPr>
          <p:cNvSpPr>
            <a:spLocks noGrp="1"/>
          </p:cNvSpPr>
          <p:nvPr>
            <p:ph type="ctrTitle"/>
            <p:custDataLst>
              <p:tags r:id="rId1"/>
            </p:custDataLst>
          </p:nvPr>
        </p:nvSpPr>
        <p:spPr>
          <a:xfrm>
            <a:off x="361631" y="239137"/>
            <a:ext cx="7772400" cy="1024466"/>
          </a:xfrm>
        </p:spPr>
        <p:txBody>
          <a:bodyPr>
            <a:normAutofit/>
          </a:bodyPr>
          <a:lstStyle/>
          <a:p>
            <a:pPr algn="l"/>
            <a:r>
              <a:rPr lang="fr-FR" sz="4800" b="1" dirty="0">
                <a:solidFill>
                  <a:srgbClr val="3874AB"/>
                </a:solidFill>
              </a:rPr>
              <a:t>Ne pas nuire</a:t>
            </a:r>
          </a:p>
        </p:txBody>
      </p:sp>
      <p:sp>
        <p:nvSpPr>
          <p:cNvPr id="3" name="Subtitle 2">
            <a:extLst>
              <a:ext uri="{FF2B5EF4-FFF2-40B4-BE49-F238E27FC236}">
                <a16:creationId xmlns:a16="http://schemas.microsoft.com/office/drawing/2014/main" id="{B6881C11-A7C8-4974-ACEE-00FBF6B2F2BB}"/>
              </a:ext>
            </a:extLst>
          </p:cNvPr>
          <p:cNvSpPr>
            <a:spLocks noGrp="1"/>
          </p:cNvSpPr>
          <p:nvPr>
            <p:ph type="subTitle" idx="1"/>
            <p:custDataLst>
              <p:tags r:id="rId2"/>
            </p:custDataLst>
          </p:nvPr>
        </p:nvSpPr>
        <p:spPr>
          <a:xfrm>
            <a:off x="778476" y="1263603"/>
            <a:ext cx="7908324" cy="4775525"/>
          </a:xfrm>
        </p:spPr>
        <p:txBody>
          <a:bodyPr>
            <a:normAutofit fontScale="25000" lnSpcReduction="20000"/>
          </a:bodyPr>
          <a:lstStyle/>
          <a:p>
            <a:pPr algn="l"/>
            <a:r>
              <a:rPr lang="fr-FR" sz="8800" b="1" dirty="0">
                <a:solidFill>
                  <a:srgbClr val="3874AB"/>
                </a:solidFill>
              </a:rPr>
              <a:t>Les interventions qui portent sur les normes sociales et les changements systémiques devraient être mises en œuvre </a:t>
            </a:r>
            <a:r>
              <a:rPr lang="fr-FR" sz="8800" b="1" u="sng" dirty="0">
                <a:solidFill>
                  <a:srgbClr val="3874AB"/>
                </a:solidFill>
              </a:rPr>
              <a:t>lorsque les services essentiels de lutte contre la VBG sont opérationnels</a:t>
            </a:r>
            <a:r>
              <a:rPr lang="fr-FR" sz="8800" dirty="0">
                <a:solidFill>
                  <a:srgbClr val="3874AB"/>
                </a:solidFill>
              </a:rPr>
              <a:t>.</a:t>
            </a:r>
          </a:p>
          <a:p>
            <a:pPr algn="l"/>
            <a:endParaRPr lang="en-US" dirty="0">
              <a:solidFill>
                <a:schemeClr val="tx1"/>
              </a:solidFill>
            </a:endParaRPr>
          </a:p>
          <a:p>
            <a:pPr algn="l"/>
            <a:endParaRPr lang="en-US" sz="7200" dirty="0">
              <a:solidFill>
                <a:schemeClr val="tx1"/>
              </a:solidFill>
            </a:endParaRPr>
          </a:p>
          <a:p>
            <a:pPr algn="l"/>
            <a:r>
              <a:rPr lang="fr-FR" sz="8000" dirty="0">
                <a:solidFill>
                  <a:schemeClr val="tx1"/>
                </a:solidFill>
              </a:rPr>
              <a:t>Les programmes qui ne vont pas dans le sens de la promotion de normes sociales et de genre positives (p. ex. contrôle partagé des ressources et de la prise de décisions) </a:t>
            </a:r>
            <a:r>
              <a:rPr lang="fr-FR" sz="8000" b="1" dirty="0">
                <a:solidFill>
                  <a:schemeClr val="tx1"/>
                </a:solidFill>
              </a:rPr>
              <a:t>renforcent les stéréotypes ou aggravent encore les risques</a:t>
            </a:r>
            <a:r>
              <a:rPr lang="fr-FR" sz="8000" dirty="0">
                <a:solidFill>
                  <a:schemeClr val="tx1"/>
                </a:solidFill>
              </a:rPr>
              <a:t> pour les femmes et les filles.</a:t>
            </a:r>
          </a:p>
          <a:p>
            <a:pPr algn="l"/>
            <a:endParaRPr lang="en-US" sz="8000" dirty="0">
              <a:solidFill>
                <a:schemeClr val="tx1"/>
              </a:solidFill>
            </a:endParaRPr>
          </a:p>
          <a:p>
            <a:pPr algn="l"/>
            <a:r>
              <a:rPr lang="fr-FR" sz="8000" dirty="0">
                <a:solidFill>
                  <a:schemeClr val="tx1"/>
                </a:solidFill>
              </a:rPr>
              <a:t>Une stratégie de prévention de la VBG est incomplète et peu fiable </a:t>
            </a:r>
            <a:r>
              <a:rPr lang="fr-FR" sz="8000" u="sng" dirty="0">
                <a:solidFill>
                  <a:schemeClr val="tx1"/>
                </a:solidFill>
              </a:rPr>
              <a:t>si elle ne comporte pas</a:t>
            </a:r>
            <a:r>
              <a:rPr lang="fr-FR" sz="8000" dirty="0">
                <a:solidFill>
                  <a:schemeClr val="tx1"/>
                </a:solidFill>
              </a:rPr>
              <a:t> des </a:t>
            </a:r>
            <a:r>
              <a:rPr lang="fr-FR" sz="8000" b="1" dirty="0">
                <a:solidFill>
                  <a:schemeClr val="tx1"/>
                </a:solidFill>
              </a:rPr>
              <a:t>mesures spécifiques et des ressources </a:t>
            </a:r>
            <a:r>
              <a:rPr lang="fr-FR" sz="8000" dirty="0">
                <a:solidFill>
                  <a:schemeClr val="tx1"/>
                </a:solidFill>
              </a:rPr>
              <a:t>pour aider les femmes et les filles, notamment celles qui ont survécu à la violence, </a:t>
            </a:r>
            <a:r>
              <a:rPr lang="fr-FR" sz="8000" b="1" dirty="0">
                <a:solidFill>
                  <a:schemeClr val="tx1"/>
                </a:solidFill>
              </a:rPr>
              <a:t>à se remettre, tout en renforçant l’aide et la solidarité</a:t>
            </a:r>
            <a:r>
              <a:rPr lang="fr-FR" sz="8000" dirty="0">
                <a:solidFill>
                  <a:schemeClr val="tx1"/>
                </a:solidFill>
              </a:rPr>
              <a:t>.</a:t>
            </a:r>
          </a:p>
          <a:p>
            <a:pPr algn="l"/>
            <a:endParaRPr lang="en-US" sz="8000" dirty="0">
              <a:solidFill>
                <a:schemeClr val="tx1"/>
              </a:solidFill>
            </a:endParaRPr>
          </a:p>
          <a:p>
            <a:pPr algn="l"/>
            <a:r>
              <a:rPr lang="fr-FR" sz="8000" dirty="0">
                <a:solidFill>
                  <a:schemeClr val="tx1"/>
                </a:solidFill>
              </a:rPr>
              <a:t>Les programmes transformateurs doivent être menés avec prudence et exigent que le degré d’ouverture de la communauté soit établi avant d’entamer une discussion sur des problèmes profondément enracinés.</a:t>
            </a:r>
          </a:p>
        </p:txBody>
      </p:sp>
      <p:sp>
        <p:nvSpPr>
          <p:cNvPr id="4" name="Slide Number Placeholder 3">
            <a:extLst>
              <a:ext uri="{FF2B5EF4-FFF2-40B4-BE49-F238E27FC236}">
                <a16:creationId xmlns:a16="http://schemas.microsoft.com/office/drawing/2014/main" id="{F5C255D4-EFEE-4C14-B944-DC0411D631E0}"/>
              </a:ext>
            </a:extLst>
          </p:cNvPr>
          <p:cNvSpPr>
            <a:spLocks noGrp="1"/>
          </p:cNvSpPr>
          <p:nvPr>
            <p:ph type="sldNum" sz="quarter" idx="12"/>
            <p:custDataLst>
              <p:tags r:id="rId3"/>
            </p:custDataLst>
          </p:nvPr>
        </p:nvSpPr>
        <p:spPr/>
        <p:txBody>
          <a:bodyPr/>
          <a:lstStyle/>
          <a:p>
            <a:fld id="{0D3938FE-F834-1C4A-A775-F6A1F65E4F90}" type="slidenum">
              <a:rPr lang="en-US" smtClean="0"/>
              <a:pPr/>
              <a:t>7</a:t>
            </a:fld>
            <a:endParaRPr lang="en-US"/>
          </a:p>
        </p:txBody>
      </p:sp>
    </p:spTree>
    <p:extLst>
      <p:ext uri="{BB962C8B-B14F-4D97-AF65-F5344CB8AC3E}">
        <p14:creationId xmlns:p14="http://schemas.microsoft.com/office/powerpoint/2010/main" val="35808141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5EE6C-2AE8-4664-9CD8-8E8E9F801B51}"/>
              </a:ext>
            </a:extLst>
          </p:cNvPr>
          <p:cNvSpPr>
            <a:spLocks noGrp="1"/>
          </p:cNvSpPr>
          <p:nvPr>
            <p:ph type="title"/>
            <p:custDataLst>
              <p:tags r:id="rId1"/>
            </p:custDataLst>
          </p:nvPr>
        </p:nvSpPr>
        <p:spPr>
          <a:xfrm>
            <a:off x="457200" y="274637"/>
            <a:ext cx="8229600" cy="2019111"/>
          </a:xfrm>
        </p:spPr>
        <p:txBody>
          <a:bodyPr>
            <a:noAutofit/>
          </a:bodyPr>
          <a:lstStyle/>
          <a:p>
            <a:pPr algn="l"/>
            <a:r>
              <a:rPr lang="fr-FR" sz="3200" dirty="0">
                <a:solidFill>
                  <a:srgbClr val="3874AB"/>
                </a:solidFill>
              </a:rPr>
              <a:t>Les programmes sur la VBG qui encouragent les changements en profondeur avancent l’hypothèse de départ selon laquelle </a:t>
            </a:r>
            <a:r>
              <a:rPr lang="fr-FR" sz="3200" b="1" dirty="0">
                <a:solidFill>
                  <a:srgbClr val="3874AB"/>
                </a:solidFill>
              </a:rPr>
              <a:t>cette violence est le résultat de l’inégalité des genres</a:t>
            </a:r>
            <a:r>
              <a:rPr lang="fr-FR" sz="3200" dirty="0">
                <a:solidFill>
                  <a:srgbClr val="3874AB"/>
                </a:solidFill>
              </a:rPr>
              <a:t>. </a:t>
            </a:r>
          </a:p>
        </p:txBody>
      </p:sp>
      <p:sp>
        <p:nvSpPr>
          <p:cNvPr id="3" name="Content Placeholder 2">
            <a:extLst>
              <a:ext uri="{FF2B5EF4-FFF2-40B4-BE49-F238E27FC236}">
                <a16:creationId xmlns:a16="http://schemas.microsoft.com/office/drawing/2014/main" id="{21F0EB17-EF9C-47D2-9914-51BDC7FA6842}"/>
              </a:ext>
            </a:extLst>
          </p:cNvPr>
          <p:cNvSpPr>
            <a:spLocks noGrp="1"/>
          </p:cNvSpPr>
          <p:nvPr>
            <p:ph idx="1"/>
            <p:custDataLst>
              <p:tags r:id="rId2"/>
            </p:custDataLst>
          </p:nvPr>
        </p:nvSpPr>
        <p:spPr>
          <a:xfrm>
            <a:off x="457200" y="2448731"/>
            <a:ext cx="8229600" cy="4134631"/>
          </a:xfrm>
        </p:spPr>
        <p:txBody>
          <a:bodyPr>
            <a:normAutofit fontScale="85000" lnSpcReduction="10000"/>
          </a:bodyPr>
          <a:lstStyle/>
          <a:p>
            <a:pPr>
              <a:buFont typeface="Arial" panose="020B0604020202020204" pitchFamily="34" charset="0"/>
              <a:buChar char="•"/>
            </a:pPr>
            <a:r>
              <a:rPr lang="fr-FR" dirty="0"/>
              <a:t>Les </a:t>
            </a:r>
            <a:r>
              <a:rPr lang="fr-FR" b="1" dirty="0">
                <a:solidFill>
                  <a:srgbClr val="7030A0"/>
                </a:solidFill>
              </a:rPr>
              <a:t>causes profondes de la VBG</a:t>
            </a:r>
            <a:r>
              <a:rPr lang="fr-FR" dirty="0"/>
              <a:t> concernent les « attitudes, les croyances, normes et structures qui encouragent ou tolèrent la discrimination et le rapport de forces inégal basés sur le genre ».</a:t>
            </a:r>
          </a:p>
          <a:p>
            <a:pPr>
              <a:buFont typeface="Arial" panose="020B0604020202020204" pitchFamily="34" charset="0"/>
              <a:buChar char="•"/>
            </a:pPr>
            <a:r>
              <a:rPr lang="fr-FR" dirty="0"/>
              <a:t>Les inégalités de genre sont aggravées par différents facteurs associés. </a:t>
            </a:r>
            <a:r>
              <a:rPr lang="fr-FR" b="1" dirty="0">
                <a:solidFill>
                  <a:srgbClr val="7030A0"/>
                </a:solidFill>
              </a:rPr>
              <a:t>Les facteurs intersectionnels de l’oppression</a:t>
            </a:r>
            <a:r>
              <a:rPr lang="fr-FR" dirty="0"/>
              <a:t>, tels que l’âge, l’origine ethnique, la classe sociale, l’identité de genre et l’orientation sexuelle, de même que le handicap, ajoutent encore à la victimation et à la fragilisation des femmes et des filles.</a:t>
            </a:r>
          </a:p>
          <a:p>
            <a:pPr marL="0" indent="0">
              <a:buNone/>
            </a:pPr>
            <a:endParaRPr lang="en-US" dirty="0"/>
          </a:p>
        </p:txBody>
      </p:sp>
      <p:sp>
        <p:nvSpPr>
          <p:cNvPr id="4" name="Slide Number Placeholder 3">
            <a:extLst>
              <a:ext uri="{FF2B5EF4-FFF2-40B4-BE49-F238E27FC236}">
                <a16:creationId xmlns:a16="http://schemas.microsoft.com/office/drawing/2014/main" id="{85F767CF-46B5-4DCE-A3E7-15B2A4CB1789}"/>
              </a:ext>
            </a:extLst>
          </p:cNvPr>
          <p:cNvSpPr>
            <a:spLocks noGrp="1"/>
          </p:cNvSpPr>
          <p:nvPr>
            <p:ph type="sldNum" sz="quarter" idx="12"/>
            <p:custDataLst>
              <p:tags r:id="rId3"/>
            </p:custDataLst>
          </p:nvPr>
        </p:nvSpPr>
        <p:spPr/>
        <p:txBody>
          <a:bodyPr/>
          <a:lstStyle/>
          <a:p>
            <a:pPr>
              <a:buSzPct val="25000"/>
            </a:pPr>
            <a:fld id="{00000000-1234-1234-1234-123412341234}" type="slidenum">
              <a:rPr lang="en-US" b="1" smtClean="0">
                <a:solidFill>
                  <a:srgbClr val="FFFFFF"/>
                </a:solidFill>
                <a:ea typeface="Calibri"/>
                <a:cs typeface="Calibri"/>
                <a:sym typeface="Calibri"/>
              </a:rPr>
              <a:pPr>
                <a:buSzPct val="25000"/>
              </a:pPr>
              <a:t>8</a:t>
            </a:fld>
            <a:endParaRPr lang="en-US" b="1">
              <a:solidFill>
                <a:srgbClr val="FFFFFF"/>
              </a:solidFill>
              <a:ea typeface="Calibri"/>
              <a:cs typeface="Calibri"/>
              <a:sym typeface="Calibri"/>
            </a:endParaRPr>
          </a:p>
        </p:txBody>
      </p:sp>
    </p:spTree>
    <p:extLst>
      <p:ext uri="{BB962C8B-B14F-4D97-AF65-F5344CB8AC3E}">
        <p14:creationId xmlns:p14="http://schemas.microsoft.com/office/powerpoint/2010/main" val="26220259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F541C-CB13-4356-9F45-C2C10D1D7BA4}"/>
              </a:ext>
            </a:extLst>
          </p:cNvPr>
          <p:cNvSpPr>
            <a:spLocks noGrp="1"/>
          </p:cNvSpPr>
          <p:nvPr>
            <p:ph type="title"/>
            <p:custDataLst>
              <p:tags r:id="rId1"/>
            </p:custDataLst>
          </p:nvPr>
        </p:nvSpPr>
        <p:spPr>
          <a:xfrm>
            <a:off x="325465" y="501648"/>
            <a:ext cx="8586060" cy="777875"/>
          </a:xfrm>
        </p:spPr>
        <p:txBody>
          <a:bodyPr>
            <a:noAutofit/>
          </a:bodyPr>
          <a:lstStyle/>
          <a:p>
            <a:pPr algn="l"/>
            <a:r>
              <a:rPr lang="fr-FR" sz="3200" b="1" dirty="0">
                <a:solidFill>
                  <a:srgbClr val="3874AB"/>
                </a:solidFill>
              </a:rPr>
              <a:t>Comment un programme de transformation relatif à la VBG agit-il ?</a:t>
            </a:r>
          </a:p>
        </p:txBody>
      </p:sp>
      <p:sp>
        <p:nvSpPr>
          <p:cNvPr id="3" name="Content Placeholder 2">
            <a:extLst>
              <a:ext uri="{FF2B5EF4-FFF2-40B4-BE49-F238E27FC236}">
                <a16:creationId xmlns:a16="http://schemas.microsoft.com/office/drawing/2014/main" id="{4C638855-F28C-4FE1-AC75-E164A8628583}"/>
              </a:ext>
            </a:extLst>
          </p:cNvPr>
          <p:cNvSpPr>
            <a:spLocks noGrp="1"/>
          </p:cNvSpPr>
          <p:nvPr>
            <p:ph idx="1"/>
            <p:custDataLst>
              <p:tags r:id="rId2"/>
            </p:custDataLst>
          </p:nvPr>
        </p:nvSpPr>
        <p:spPr>
          <a:xfrm>
            <a:off x="457200" y="1743102"/>
            <a:ext cx="8229600" cy="4938714"/>
          </a:xfrm>
        </p:spPr>
        <p:txBody>
          <a:bodyPr>
            <a:normAutofit fontScale="85000" lnSpcReduction="20000"/>
          </a:bodyPr>
          <a:lstStyle/>
          <a:p>
            <a:r>
              <a:rPr lang="fr-FR" dirty="0"/>
              <a:t>Il fait évoluer les </a:t>
            </a:r>
            <a:r>
              <a:rPr lang="fr-FR" dirty="0">
                <a:solidFill>
                  <a:srgbClr val="3874AB"/>
                </a:solidFill>
              </a:rPr>
              <a:t>attentes de la société</a:t>
            </a:r>
            <a:r>
              <a:rPr lang="fr-FR" dirty="0"/>
              <a:t>, non seulement celles des individus ;</a:t>
            </a:r>
          </a:p>
          <a:p>
            <a:r>
              <a:rPr lang="fr-FR" dirty="0"/>
              <a:t>Il fait connaître les changements opérés ; </a:t>
            </a:r>
          </a:p>
          <a:p>
            <a:r>
              <a:rPr lang="fr-FR" dirty="0">
                <a:solidFill>
                  <a:srgbClr val="3874AB"/>
                </a:solidFill>
              </a:rPr>
              <a:t>Il catalyse et renforce les nouvelles normes et les nouveaux comportements</a:t>
            </a:r>
            <a:r>
              <a:rPr lang="fr-FR" dirty="0"/>
              <a:t> ; </a:t>
            </a:r>
          </a:p>
          <a:p>
            <a:r>
              <a:rPr lang="fr-FR" dirty="0"/>
              <a:t>Il reconnaît qu’il importe d’</a:t>
            </a:r>
            <a:r>
              <a:rPr lang="fr-FR" dirty="0">
                <a:solidFill>
                  <a:srgbClr val="3874AB"/>
                </a:solidFill>
              </a:rPr>
              <a:t>accroître la participation des femmes, d’élargir le champ de leurs possibilités d’action et d’</a:t>
            </a:r>
            <a:r>
              <a:rPr lang="fr-FR" dirty="0"/>
              <a:t>agir auprès</a:t>
            </a:r>
            <a:r>
              <a:rPr lang="fr-FR" dirty="0">
                <a:solidFill>
                  <a:srgbClr val="3874AB"/>
                </a:solidFill>
              </a:rPr>
              <a:t> des systèmes qui entretiennent les inégalités et de les amener à évoluer</a:t>
            </a:r>
            <a:r>
              <a:rPr lang="fr-FR" dirty="0"/>
              <a:t>.</a:t>
            </a:r>
          </a:p>
          <a:p>
            <a:r>
              <a:rPr lang="fr-FR" dirty="0">
                <a:solidFill>
                  <a:srgbClr val="3874AB"/>
                </a:solidFill>
              </a:rPr>
              <a:t>Il soutient la diversité culturelle </a:t>
            </a:r>
            <a:r>
              <a:rPr lang="fr-FR" dirty="0"/>
              <a:t>– PLUTÔT QUE la politique du consensus - et </a:t>
            </a:r>
            <a:r>
              <a:rPr lang="fr-FR" dirty="0">
                <a:solidFill>
                  <a:srgbClr val="3874AB"/>
                </a:solidFill>
              </a:rPr>
              <a:t>repère des alliés et des leaders d’opinion </a:t>
            </a:r>
            <a:r>
              <a:rPr lang="fr-FR" dirty="0"/>
              <a:t>en mesure de promouvoir des changements positifs afin de prévenir la VBG.</a:t>
            </a:r>
          </a:p>
          <a:p>
            <a:endParaRPr lang="en-GB" dirty="0"/>
          </a:p>
          <a:p>
            <a:endParaRPr lang="en-GB" dirty="0"/>
          </a:p>
          <a:p>
            <a:endParaRPr lang="en-GB" dirty="0"/>
          </a:p>
          <a:p>
            <a:endParaRPr lang="en-GB" dirty="0"/>
          </a:p>
          <a:p>
            <a:endParaRPr lang="en-GB" dirty="0"/>
          </a:p>
        </p:txBody>
      </p:sp>
      <p:sp>
        <p:nvSpPr>
          <p:cNvPr id="4" name="Slide Number Placeholder 3">
            <a:extLst>
              <a:ext uri="{FF2B5EF4-FFF2-40B4-BE49-F238E27FC236}">
                <a16:creationId xmlns:a16="http://schemas.microsoft.com/office/drawing/2014/main" id="{3BD0D46D-7931-4940-A560-7214D2518F0C}"/>
              </a:ext>
            </a:extLst>
          </p:cNvPr>
          <p:cNvSpPr>
            <a:spLocks noGrp="1"/>
          </p:cNvSpPr>
          <p:nvPr>
            <p:ph type="sldNum" sz="quarter" idx="12"/>
            <p:custDataLst>
              <p:tags r:id="rId3"/>
            </p:custDataLst>
          </p:nvPr>
        </p:nvSpPr>
        <p:spPr/>
        <p:txBody>
          <a:bodyPr/>
          <a:lstStyle/>
          <a:p>
            <a:pPr>
              <a:buSzPct val="25000"/>
            </a:pPr>
            <a:fld id="{00000000-1234-1234-1234-123412341234}" type="slidenum">
              <a:rPr lang="en-US" b="1" smtClean="0">
                <a:solidFill>
                  <a:srgbClr val="FFFFFF"/>
                </a:solidFill>
                <a:ea typeface="Calibri"/>
                <a:cs typeface="Calibri"/>
                <a:sym typeface="Calibri"/>
              </a:rPr>
              <a:pPr>
                <a:buSzPct val="25000"/>
              </a:pPr>
              <a:t>9</a:t>
            </a:fld>
            <a:endParaRPr lang="en-US" b="1">
              <a:solidFill>
                <a:srgbClr val="FFFFFF"/>
              </a:solidFill>
              <a:ea typeface="Calibri"/>
              <a:cs typeface="Calibri"/>
              <a:sym typeface="Calibri"/>
            </a:endParaRPr>
          </a:p>
        </p:txBody>
      </p:sp>
    </p:spTree>
    <p:extLst>
      <p:ext uri="{BB962C8B-B14F-4D97-AF65-F5344CB8AC3E}">
        <p14:creationId xmlns:p14="http://schemas.microsoft.com/office/powerpoint/2010/main" val="267164102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3"/>
</p:tagLst>
</file>

<file path=ppt/tags/tag19.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2"/>
</p:tagLst>
</file>

<file path=ppt/tags/tag21.xml><?xml version="1.0" encoding="utf-8"?>
<p:tagLst xmlns:a="http://schemas.openxmlformats.org/drawingml/2006/main" xmlns:r="http://schemas.openxmlformats.org/officeDocument/2006/relationships" xmlns:p="http://schemas.openxmlformats.org/presentationml/2006/main">
  <p:tag name="NUM" val="3"/>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3"/>
</p:tagLst>
</file>

<file path=ppt/tags/tag25.xml><?xml version="1.0" encoding="utf-8"?>
<p:tagLst xmlns:a="http://schemas.openxmlformats.org/drawingml/2006/main" xmlns:r="http://schemas.openxmlformats.org/officeDocument/2006/relationships" xmlns:p="http://schemas.openxmlformats.org/presentationml/2006/main">
  <p:tag name="NUM" val="1"/>
</p:tagLst>
</file>

<file path=ppt/tags/tag26.xml><?xml version="1.0" encoding="utf-8"?>
<p:tagLst xmlns:a="http://schemas.openxmlformats.org/drawingml/2006/main" xmlns:r="http://schemas.openxmlformats.org/officeDocument/2006/relationships" xmlns:p="http://schemas.openxmlformats.org/presentationml/2006/main">
  <p:tag name="NUM" val="2"/>
</p:tagLst>
</file>

<file path=ppt/tags/tag27.xml><?xml version="1.0" encoding="utf-8"?>
<p:tagLst xmlns:a="http://schemas.openxmlformats.org/drawingml/2006/main" xmlns:r="http://schemas.openxmlformats.org/officeDocument/2006/relationships" xmlns:p="http://schemas.openxmlformats.org/presentationml/2006/main">
  <p:tag name="NUM" val="3"/>
</p:tagLst>
</file>

<file path=ppt/tags/tag28.xml><?xml version="1.0" encoding="utf-8"?>
<p:tagLst xmlns:a="http://schemas.openxmlformats.org/drawingml/2006/main" xmlns:r="http://schemas.openxmlformats.org/officeDocument/2006/relationships" xmlns:p="http://schemas.openxmlformats.org/presentationml/2006/main">
  <p:tag name="NUM" val="1"/>
</p:tagLst>
</file>

<file path=ppt/tags/tag29.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3"/>
</p:tagLst>
</file>

<file path=ppt/tags/tag31.xml><?xml version="1.0" encoding="utf-8"?>
<p:tagLst xmlns:a="http://schemas.openxmlformats.org/drawingml/2006/main" xmlns:r="http://schemas.openxmlformats.org/officeDocument/2006/relationships" xmlns:p="http://schemas.openxmlformats.org/presentationml/2006/main">
  <p:tag name="NUM" val="1"/>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3"/>
</p:tagLst>
</file>

<file path=ppt/tags/tag34.xml><?xml version="1.0" encoding="utf-8"?>
<p:tagLst xmlns:a="http://schemas.openxmlformats.org/drawingml/2006/main" xmlns:r="http://schemas.openxmlformats.org/officeDocument/2006/relationships" xmlns:p="http://schemas.openxmlformats.org/presentationml/2006/main">
  <p:tag name="NUM" val="1"/>
</p:tagLst>
</file>

<file path=ppt/tags/tag35.xml><?xml version="1.0" encoding="utf-8"?>
<p:tagLst xmlns:a="http://schemas.openxmlformats.org/drawingml/2006/main" xmlns:r="http://schemas.openxmlformats.org/officeDocument/2006/relationships" xmlns:p="http://schemas.openxmlformats.org/presentationml/2006/main">
  <p:tag name="NUM" val="2"/>
</p:tagLst>
</file>

<file path=ppt/tags/tag36.xml><?xml version="1.0" encoding="utf-8"?>
<p:tagLst xmlns:a="http://schemas.openxmlformats.org/drawingml/2006/main" xmlns:r="http://schemas.openxmlformats.org/officeDocument/2006/relationships" xmlns:p="http://schemas.openxmlformats.org/presentationml/2006/main">
  <p:tag name="NUM" val="3"/>
</p:tagLst>
</file>

<file path=ppt/tags/tag37.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NUM" val="2"/>
</p:tagLst>
</file>

<file path=ppt/tags/tag39.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2"/>
</p:tagLst>
</file>

<file path=ppt/tags/tag41.xml><?xml version="1.0" encoding="utf-8"?>
<p:tagLst xmlns:a="http://schemas.openxmlformats.org/drawingml/2006/main" xmlns:r="http://schemas.openxmlformats.org/officeDocument/2006/relationships" xmlns:p="http://schemas.openxmlformats.org/presentationml/2006/main">
  <p:tag name="NUM" val="3"/>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1"/>
</p:tagLst>
</file>

<file path=ppt/tags/tag45.xml><?xml version="1.0" encoding="utf-8"?>
<p:tagLst xmlns:a="http://schemas.openxmlformats.org/drawingml/2006/main" xmlns:r="http://schemas.openxmlformats.org/officeDocument/2006/relationships" xmlns:p="http://schemas.openxmlformats.org/presentationml/2006/main">
  <p:tag name="NUM" val="2"/>
</p:tagLst>
</file>

<file path=ppt/tags/tag46.xml><?xml version="1.0" encoding="utf-8"?>
<p:tagLst xmlns:a="http://schemas.openxmlformats.org/drawingml/2006/main" xmlns:r="http://schemas.openxmlformats.org/officeDocument/2006/relationships" xmlns:p="http://schemas.openxmlformats.org/presentationml/2006/main">
  <p:tag name="NUM" val="3"/>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4"/>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22375</TotalTime>
  <Words>3196</Words>
  <Application>Microsoft Office PowerPoint</Application>
  <PresentationFormat>Diavetítés a képernyőre (4:3 oldalarány)</PresentationFormat>
  <Paragraphs>156</Paragraphs>
  <Slides>16</Slides>
  <Notes>16</Notes>
  <HiddenSlides>0</HiddenSlides>
  <MMClips>0</MMClips>
  <ScaleCrop>false</ScaleCrop>
  <HeadingPairs>
    <vt:vector size="6" baseType="variant">
      <vt:variant>
        <vt:lpstr>Használt betűtípusok</vt:lpstr>
      </vt:variant>
      <vt:variant>
        <vt:i4>3</vt:i4>
      </vt:variant>
      <vt:variant>
        <vt:lpstr>Téma</vt:lpstr>
      </vt:variant>
      <vt:variant>
        <vt:i4>2</vt:i4>
      </vt:variant>
      <vt:variant>
        <vt:lpstr>Diacímek</vt:lpstr>
      </vt:variant>
      <vt:variant>
        <vt:i4>16</vt:i4>
      </vt:variant>
    </vt:vector>
  </HeadingPairs>
  <TitlesOfParts>
    <vt:vector size="21" baseType="lpstr">
      <vt:lpstr>Arial</vt:lpstr>
      <vt:lpstr>Calibri</vt:lpstr>
      <vt:lpstr>Calibri Light</vt:lpstr>
      <vt:lpstr>Office Theme</vt:lpstr>
      <vt:lpstr>1_Office Theme</vt:lpstr>
      <vt:lpstr>  Normes minimales interorganisations pour la programmation d’actions de lutte contre la violence basée sur le genre dans les situations d’urgence   </vt:lpstr>
      <vt:lpstr>Norme 13 :</vt:lpstr>
      <vt:lpstr>Normes de programme</vt:lpstr>
      <vt:lpstr>Norme 13 : Transformation des systèmes et des normes sociales</vt:lpstr>
      <vt:lpstr>La transformation des normes et des systèmes qui perpétuent les inégalités de genre peut avoir un effet tangible sur la santé, la sûreté et la sécurité des femmes et des filles. </vt:lpstr>
      <vt:lpstr>Programmes de transformation dans les situations d’urgence</vt:lpstr>
      <vt:lpstr>Ne pas nuire</vt:lpstr>
      <vt:lpstr>Les programmes sur la VBG qui encouragent les changements en profondeur avancent l’hypothèse de départ selon laquelle cette violence est le résultat de l’inégalité des genres. </vt:lpstr>
      <vt:lpstr>Comment un programme de transformation relatif à la VBG agit-il ?</vt:lpstr>
      <vt:lpstr>Action de prévention de la VBG </vt:lpstr>
      <vt:lpstr>Remarques sur la sensibilisation concernant la VBG</vt:lpstr>
      <vt:lpstr>Responsabilité à l’égard des femmes et des filles</vt:lpstr>
      <vt:lpstr>La communication au service des changements sociaux et comportementaux </vt:lpstr>
      <vt:lpstr>Actions clés pour transformer les systèmes  et les normes sociales</vt:lpstr>
      <vt:lpstr>PowerPoint-bemutató</vt:lpstr>
      <vt:lpstr>PowerPoint-bemutató</vt:lpstr>
    </vt:vector>
  </TitlesOfParts>
  <Company>Columbia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&amp; Orientation</dc:title>
  <dc:creator>Karly Bennett</dc:creator>
  <cp:lastModifiedBy>VN00LW01</cp:lastModifiedBy>
  <cp:revision>466</cp:revision>
  <cp:lastPrinted>2019-07-02T20:50:48Z</cp:lastPrinted>
  <dcterms:created xsi:type="dcterms:W3CDTF">2017-10-25T14:02:02Z</dcterms:created>
  <dcterms:modified xsi:type="dcterms:W3CDTF">2021-12-14T07:31:03Z</dcterms:modified>
</cp:coreProperties>
</file>