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3" r:id="rId3"/>
  </p:sldMasterIdLst>
  <p:notesMasterIdLst>
    <p:notesMasterId r:id="rId18"/>
  </p:notesMasterIdLst>
  <p:sldIdLst>
    <p:sldId id="335" r:id="rId4"/>
    <p:sldId id="288" r:id="rId5"/>
    <p:sldId id="262" r:id="rId6"/>
    <p:sldId id="257" r:id="rId7"/>
    <p:sldId id="277" r:id="rId8"/>
    <p:sldId id="278" r:id="rId9"/>
    <p:sldId id="284" r:id="rId10"/>
    <p:sldId id="279" r:id="rId11"/>
    <p:sldId id="280" r:id="rId12"/>
    <p:sldId id="281" r:id="rId13"/>
    <p:sldId id="283" r:id="rId14"/>
    <p:sldId id="276" r:id="rId15"/>
    <p:sldId id="333" r:id="rId16"/>
    <p:sldId id="33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F175D1-11B8-1694-5CFE-40D068027CB8}" name="French Team" initials="FT" userId="aea9b952dc51749d"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Inbal Sansani" initials="I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CB4"/>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4764" autoAdjust="0"/>
  </p:normalViewPr>
  <p:slideViewPr>
    <p:cSldViewPr snapToGrid="0">
      <p:cViewPr varScale="1">
        <p:scale>
          <a:sx n="85" d="100"/>
          <a:sy n="85" d="100"/>
        </p:scale>
        <p:origin x="1590" y="84"/>
      </p:cViewPr>
      <p:guideLst>
        <p:guide orient="horz" pos="2160"/>
        <p:guide pos="3840"/>
      </p:guideLst>
    </p:cSldViewPr>
  </p:slideViewPr>
  <p:outlineViewPr>
    <p:cViewPr>
      <p:scale>
        <a:sx n="33" d="100"/>
        <a:sy n="33" d="100"/>
      </p:scale>
      <p:origin x="0" y="-9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2692"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8/10/relationships/authors" Targe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187257-4020-45BA-9D9D-E063BFB00E2D}" type="datetimeFigureOut">
              <a:rPr lang="en-US" smtClean="0"/>
              <a:t>12/14/2021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AA1F8-5525-48B8-AB42-B44A5E068F86}"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6090">
              <a:defRPr/>
            </a:pPr>
            <a:r>
              <a:rPr lang="fr-FR" b="0" dirty="0">
                <a:solidFill>
                  <a:srgbClr val="FF0000"/>
                </a:solidFill>
                <a:highlight>
                  <a:srgbClr val="FFFF00"/>
                </a:highlight>
              </a:rPr>
              <a:t>L’élaboration des </a:t>
            </a:r>
            <a:r>
              <a:rPr lang="fr-FR" b="0" dirty="0">
                <a:solidFill>
                  <a:srgbClr val="FF0000"/>
                </a:solidFill>
              </a:rPr>
              <a:t>Normes minimales est le fruit d’un processus hautement consultatif mené sur une période de 18 mois </a:t>
            </a:r>
            <a:r>
              <a:rPr lang="fr-FR" b="0" dirty="0">
                <a:solidFill>
                  <a:srgbClr val="FF0000"/>
                </a:solidFill>
                <a:highlight>
                  <a:srgbClr val="FFFF00"/>
                </a:highlight>
              </a:rPr>
              <a:t>avec une équipe spéciale dirigée par le Fonds des Nations Unies pour la population (UNFPA), le Fonds des Nations </a:t>
            </a:r>
          </a:p>
          <a:p>
            <a:pPr defTabSz="466090">
              <a:defRPr/>
            </a:pPr>
            <a:r>
              <a:rPr lang="fr-FR" b="0" dirty="0">
                <a:solidFill>
                  <a:srgbClr val="FF0000"/>
                </a:solidFill>
                <a:highlight>
                  <a:srgbClr val="FFFF00"/>
                </a:highlight>
              </a:rPr>
              <a:t>Unies pour  l’enfance </a:t>
            </a:r>
            <a:r>
              <a:rPr lang="fr-FR" b="0" dirty="0">
                <a:solidFill>
                  <a:srgbClr val="FF0000"/>
                </a:solidFill>
              </a:rPr>
              <a:t>(UNICEF) et le Comité international de secours (IRC). </a:t>
            </a:r>
          </a:p>
          <a:p>
            <a:pPr defTabSz="466090">
              <a:defRPr/>
            </a:pPr>
            <a:endParaRPr lang="en-US" b="0" dirty="0">
              <a:solidFill>
                <a:srgbClr val="FF0000"/>
              </a:solidFill>
            </a:endParaRPr>
          </a:p>
          <a:p>
            <a:pPr defTabSz="466090">
              <a:defRPr/>
            </a:pPr>
            <a:r>
              <a:rPr lang="fr-FR" b="0" dirty="0">
                <a:solidFill>
                  <a:srgbClr val="FF0000"/>
                </a:solidFill>
              </a:rPr>
              <a:t>En tant que membre de l’équipe spéciale, le HCR a guidé le processus dès le début. </a:t>
            </a:r>
          </a:p>
          <a:p>
            <a:pPr defTabSz="466090">
              <a:defRPr/>
            </a:pPr>
            <a:endParaRPr lang="en-US" b="0" dirty="0">
              <a:solidFill>
                <a:srgbClr val="FF0000"/>
              </a:solidFill>
            </a:endParaRPr>
          </a:p>
          <a:p>
            <a:pPr defTabSz="466090">
              <a:defRPr/>
            </a:pPr>
            <a:r>
              <a:rPr lang="fr-FR" b="0" dirty="0">
                <a:solidFill>
                  <a:srgbClr val="FF0000"/>
                </a:solidFill>
              </a:rPr>
              <a:t>Au total, 24 consultations de terrain ont été conduites (dont 10 dans le cadre du diagnostic).</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dirty="0"/>
              <a:t>Voir les Normes 9 (Sécurité et atténuation des risques) et 15 (Coordination) pour plus d’informations sur la prévention de l’exploitation et des abus sexuels.</a:t>
            </a:r>
          </a:p>
        </p:txBody>
      </p:sp>
      <p:sp>
        <p:nvSpPr>
          <p:cNvPr id="4" name="Slide Number Placeholder 3"/>
          <p:cNvSpPr>
            <a:spLocks noGrp="1"/>
          </p:cNvSpPr>
          <p:nvPr>
            <p:ph type="sldNum" sz="quarter" idx="5"/>
          </p:nvPr>
        </p:nvSpPr>
        <p:spPr/>
        <p:txBody>
          <a:bodyPr/>
          <a:lstStyle/>
          <a:p>
            <a:fld id="{CCEAA1F8-5525-48B8-AB42-B44A5E068F86}" type="slidenum">
              <a:rPr lang="en-US" smtClean="0"/>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Voir la page 19.</a:t>
            </a:r>
          </a:p>
          <a:p>
            <a:endParaRPr lang="en-US" dirty="0"/>
          </a:p>
          <a:p>
            <a:r>
              <a:rPr lang="fr-FR" dirty="0"/>
              <a:t>Demander : « Comment ces actions clés aident-elles à assurer la prise en charge et le soutien du personnel </a:t>
            </a:r>
            <a:r>
              <a:rPr lang="fr-FR" dirty="0">
                <a:highlight>
                  <a:srgbClr val="FFFF00"/>
                </a:highlight>
              </a:rPr>
              <a:t>travaillant dans le cadre de la lutte contre la </a:t>
            </a:r>
            <a:r>
              <a:rPr lang="fr-FR" dirty="0"/>
              <a:t>VBG ? »</a:t>
            </a:r>
          </a:p>
          <a:p>
            <a:endParaRPr lang="en-US" dirty="0"/>
          </a:p>
          <a:p>
            <a:r>
              <a:rPr lang="fr-FR" dirty="0"/>
              <a:t>Demander : « </a:t>
            </a:r>
            <a:r>
              <a:rPr lang="fr-FR" dirty="0">
                <a:highlight>
                  <a:srgbClr val="FFFF00"/>
                </a:highlight>
              </a:rPr>
              <a:t>Lesquelles de ces actions clés vous semblent prioritaires ? </a:t>
            </a:r>
            <a:r>
              <a:rPr lang="fr-FR" dirty="0"/>
              <a:t>»</a:t>
            </a:r>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Quels mots ou expressions clés attirent votre attention dans cette description de la Norme 3 ? »</a:t>
            </a:r>
          </a:p>
          <a:p>
            <a:pPr marL="171450" indent="-171450">
              <a:buFontTx/>
              <a:buChar char="-"/>
            </a:pPr>
            <a:r>
              <a:rPr lang="fr-FR" dirty="0"/>
              <a:t>Recruté et formé ;</a:t>
            </a:r>
          </a:p>
          <a:p>
            <a:pPr marL="171450" indent="-171450">
              <a:buFontTx/>
              <a:buChar char="-"/>
            </a:pPr>
            <a:r>
              <a:rPr lang="fr-FR" dirty="0"/>
              <a:t>mettre en pratique un ensemble de « compétences de base » (les compétences de base font référence à X) ;</a:t>
            </a:r>
          </a:p>
          <a:p>
            <a:pPr marL="171450" indent="-171450">
              <a:buFontTx/>
              <a:buChar char="-"/>
            </a:pPr>
            <a:r>
              <a:rPr lang="fr-FR" dirty="0"/>
              <a:t>la SÉCURITÉ et le BIEN-ÊTRE du personnel sont protégés. (Demander : « Par qui ? »)</a:t>
            </a:r>
          </a:p>
          <a:p>
            <a:pPr marL="0" indent="0">
              <a:buFontTx/>
              <a:buNone/>
            </a:pPr>
            <a:endParaRPr lang="en-US" dirty="0"/>
          </a:p>
          <a:p>
            <a:pPr marL="0" indent="0">
              <a:buFontTx/>
              <a:buNone/>
            </a:pPr>
            <a:r>
              <a:rPr lang="fr-FR" dirty="0"/>
              <a:t>REMARQUE : </a:t>
            </a:r>
            <a:r>
              <a:rPr lang="fr-FR" b="1" dirty="0">
                <a:highlight>
                  <a:srgbClr val="FFFF00"/>
                </a:highlight>
              </a:rPr>
              <a:t>Dans le cadre de</a:t>
            </a:r>
            <a:r>
              <a:rPr lang="fr-FR" b="1" dirty="0"/>
              <a:t> cette norme, le terme « personnel » désigne tous les membres de l’équipe </a:t>
            </a:r>
            <a:r>
              <a:rPr lang="fr-FR" b="1" dirty="0">
                <a:highlight>
                  <a:srgbClr val="FFFF00"/>
                </a:highlight>
              </a:rPr>
              <a:t>de programmation de la lutte contre la</a:t>
            </a:r>
            <a:r>
              <a:rPr lang="fr-FR" b="1" dirty="0"/>
              <a:t> VBG, quel que soit leur statut professionnel. </a:t>
            </a:r>
            <a:r>
              <a:rPr lang="fr-FR" dirty="0"/>
              <a:t>Il </a:t>
            </a:r>
            <a:r>
              <a:rPr lang="fr-FR" dirty="0">
                <a:highlight>
                  <a:srgbClr val="FFFF00"/>
                </a:highlight>
              </a:rPr>
              <a:t>inclut</a:t>
            </a:r>
            <a:r>
              <a:rPr lang="fr-FR" dirty="0"/>
              <a:t> les volontaires qui jouent des rôles de spécialistes </a:t>
            </a:r>
            <a:r>
              <a:rPr lang="fr-FR" dirty="0">
                <a:highlight>
                  <a:srgbClr val="FFFF00"/>
                </a:highlight>
              </a:rPr>
              <a:t>importants</a:t>
            </a:r>
            <a:r>
              <a:rPr lang="fr-FR" dirty="0"/>
              <a:t> au niveau </a:t>
            </a:r>
            <a:r>
              <a:rPr lang="fr-FR" dirty="0">
                <a:highlight>
                  <a:srgbClr val="FFFF00"/>
                </a:highlight>
              </a:rPr>
              <a:t>communautaire</a:t>
            </a:r>
            <a:r>
              <a:rPr lang="fr-FR" dirty="0"/>
              <a:t>, en particulier lorsque les situations d’urgence entrent dans </a:t>
            </a:r>
            <a:r>
              <a:rPr lang="fr-FR" dirty="0">
                <a:highlight>
                  <a:srgbClr val="FFFF00"/>
                </a:highlight>
              </a:rPr>
              <a:t>une phase prolongée de l’intervention </a:t>
            </a:r>
            <a:r>
              <a:rPr lang="fr-FR" dirty="0"/>
              <a:t>humanitaire ou dans la phase du relèvement.</a:t>
            </a:r>
          </a:p>
        </p:txBody>
      </p:sp>
      <p:sp>
        <p:nvSpPr>
          <p:cNvPr id="4" name="Slide Number Placeholder 3"/>
          <p:cNvSpPr>
            <a:spLocks noGrp="1"/>
          </p:cNvSpPr>
          <p:nvPr>
            <p:ph type="sldNum" sz="quarter" idx="5"/>
          </p:nvPr>
        </p:nvSpPr>
        <p:spPr/>
        <p:txBody>
          <a:bodyPr/>
          <a:lstStyle/>
          <a:p>
            <a:fld id="{CCEAA1F8-5525-48B8-AB42-B44A5E068F86}" type="slidenum">
              <a:rPr lang="en-US" smtClean="0"/>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Pourquoi la prise en charge et le soutien du personnel </a:t>
            </a:r>
            <a:r>
              <a:rPr lang="fr-FR" dirty="0">
                <a:highlight>
                  <a:srgbClr val="FFFF00"/>
                </a:highlight>
              </a:rPr>
              <a:t>travaillant dans le cadre des programmes de lutte contre la </a:t>
            </a:r>
            <a:r>
              <a:rPr lang="fr-FR" dirty="0"/>
              <a:t>VBG sont-ils si importants ? »</a:t>
            </a:r>
          </a:p>
          <a:p>
            <a:pPr marL="171450" indent="-171450">
              <a:buFontTx/>
              <a:buChar char="-"/>
            </a:pPr>
            <a:r>
              <a:rPr lang="fr-FR" dirty="0"/>
              <a:t>Travailler </a:t>
            </a:r>
            <a:r>
              <a:rPr lang="fr-FR" dirty="0">
                <a:highlight>
                  <a:srgbClr val="FFFF00"/>
                </a:highlight>
              </a:rPr>
              <a:t>dans le secteur de la lutte contre la VBG </a:t>
            </a:r>
            <a:r>
              <a:rPr lang="fr-FR" dirty="0"/>
              <a:t>est très difficile !</a:t>
            </a:r>
          </a:p>
          <a:p>
            <a:pPr marL="171450" indent="-171450">
              <a:buFontTx/>
              <a:buChar char="-"/>
            </a:pPr>
            <a:r>
              <a:rPr lang="fr-FR" dirty="0"/>
              <a:t>Pour </a:t>
            </a:r>
            <a:r>
              <a:rPr lang="fr-FR" dirty="0">
                <a:highlight>
                  <a:srgbClr val="FFFF00"/>
                </a:highlight>
              </a:rPr>
              <a:t>pouvoir</a:t>
            </a:r>
            <a:r>
              <a:rPr lang="fr-FR" dirty="0"/>
              <a:t> atteindre les Normes minimales, il faut un personnel dévoué.</a:t>
            </a:r>
          </a:p>
          <a:p>
            <a:pPr marL="171450" indent="-171450">
              <a:buFontTx/>
              <a:buChar char="-"/>
            </a:pPr>
            <a:r>
              <a:rPr lang="fr-FR" dirty="0"/>
              <a:t>La </a:t>
            </a:r>
            <a:r>
              <a:rPr lang="fr-FR" dirty="0">
                <a:highlight>
                  <a:srgbClr val="FFFF00"/>
                </a:highlight>
              </a:rPr>
              <a:t>programmation en matière de VBG de qualité repose</a:t>
            </a:r>
            <a:r>
              <a:rPr lang="fr-FR" dirty="0"/>
              <a:t> sur un personnel possédant des connaissances, des compétences et des attitudes spécialisées. </a:t>
            </a:r>
          </a:p>
          <a:p>
            <a:pPr marL="171450" indent="-171450">
              <a:buFontTx/>
              <a:buChar char="-"/>
            </a:pPr>
            <a:r>
              <a:rPr lang="fr-FR" dirty="0"/>
              <a:t>Le travail sur la VBG est particulier !</a:t>
            </a:r>
          </a:p>
          <a:p>
            <a:pPr marL="171450" indent="-171450">
              <a:buFontTx/>
              <a:buChar char="-"/>
            </a:pPr>
            <a:r>
              <a:rPr lang="fr-FR" dirty="0"/>
              <a:t>Le personnel </a:t>
            </a:r>
            <a:r>
              <a:rPr lang="fr-FR" dirty="0">
                <a:highlight>
                  <a:srgbClr val="FFFF00"/>
                </a:highlight>
              </a:rPr>
              <a:t>travaillant dans le cadre des programmes de lutte contre la </a:t>
            </a:r>
            <a:r>
              <a:rPr lang="fr-FR" dirty="0"/>
              <a:t>VBG fait face à des menaces uniques pour sa résilience et sa sécurité en raison de la pression et du stress liés au travail sur la VBG dans les situations d’urgence.</a:t>
            </a:r>
          </a:p>
          <a:p>
            <a:pPr marL="0" indent="0">
              <a:buFontTx/>
              <a:buNone/>
            </a:pPr>
            <a:endParaRPr lang="en-US" dirty="0"/>
          </a:p>
          <a:p>
            <a:pPr marL="0" indent="0">
              <a:buFontTx/>
              <a:buNone/>
            </a:pPr>
            <a:r>
              <a:rPr lang="fr-FR" dirty="0"/>
              <a:t>REMARQUE : Il est courant pour le personnel d’éprouver </a:t>
            </a:r>
            <a:r>
              <a:rPr lang="fr-FR" dirty="0">
                <a:highlight>
                  <a:srgbClr val="FFFF00"/>
                </a:highlight>
              </a:rPr>
              <a:t>au quotidien du </a:t>
            </a:r>
            <a:r>
              <a:rPr lang="fr-FR" dirty="0"/>
              <a:t>stress qui, étant cumulatif, peut aller jusqu’à l’épuisement professionnel, des traumatismes secondaires </a:t>
            </a:r>
            <a:r>
              <a:rPr lang="fr-FR" dirty="0">
                <a:highlight>
                  <a:srgbClr val="FFFF00"/>
                </a:highlight>
              </a:rPr>
              <a:t>ou vicariants, ainsi que </a:t>
            </a:r>
            <a:r>
              <a:rPr lang="fr-FR" dirty="0"/>
              <a:t>du </a:t>
            </a:r>
            <a:r>
              <a:rPr lang="fr-FR" dirty="0">
                <a:highlight>
                  <a:srgbClr val="FFFF00"/>
                </a:highlight>
              </a:rPr>
              <a:t>stress post-traumatique</a:t>
            </a:r>
            <a:r>
              <a:rPr lang="fr-FR" dirty="0"/>
              <a:t>. Un traumatisme secondaire </a:t>
            </a:r>
            <a:r>
              <a:rPr lang="fr-FR" dirty="0">
                <a:highlight>
                  <a:srgbClr val="FFFF00"/>
                </a:highlight>
              </a:rPr>
              <a:t>ou vicariant </a:t>
            </a:r>
            <a:r>
              <a:rPr lang="fr-FR" dirty="0"/>
              <a:t>peut être décelé</a:t>
            </a:r>
            <a:r>
              <a:rPr lang="fr-FR" dirty="0">
                <a:highlight>
                  <a:srgbClr val="FFFF00"/>
                </a:highlight>
              </a:rPr>
              <a:t> lors</a:t>
            </a:r>
            <a:r>
              <a:rPr lang="fr-FR" dirty="0"/>
              <a:t>qu’un membre du personnel n’a plus la même aptitude à dialoguer avec les survivantes et résiste moins bien au stress. </a:t>
            </a:r>
          </a:p>
        </p:txBody>
      </p:sp>
      <p:sp>
        <p:nvSpPr>
          <p:cNvPr id="4" name="Slide Number Placeholder 3"/>
          <p:cNvSpPr>
            <a:spLocks noGrp="1"/>
          </p:cNvSpPr>
          <p:nvPr>
            <p:ph type="sldNum" sz="quarter" idx="5"/>
          </p:nvPr>
        </p:nvSpPr>
        <p:spPr/>
        <p:txBody>
          <a:bodyPr/>
          <a:lstStyle/>
          <a:p>
            <a:fld id="{CCEAA1F8-5525-48B8-AB42-B44A5E068F86}" type="slidenum">
              <a:rPr lang="en-US" smtClean="0"/>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0" i="1" dirty="0"/>
              <a:t>Cette diapositive reflète la </a:t>
            </a:r>
            <a:r>
              <a:rPr lang="fr-FR" b="0" i="1" dirty="0">
                <a:highlight>
                  <a:srgbClr val="FFFF00"/>
                </a:highlight>
              </a:rPr>
              <a:t>partie suivante de la Norme : </a:t>
            </a:r>
            <a:r>
              <a:rPr lang="fr-FR" b="0" i="1" dirty="0"/>
              <a:t>« La sécurité et le bien-être du personnel sont </a:t>
            </a:r>
            <a:r>
              <a:rPr lang="fr-FR" b="0" i="1" u="sng" dirty="0"/>
              <a:t>protégés</a:t>
            </a:r>
            <a:r>
              <a:rPr lang="fr-FR" b="0" i="1" dirty="0"/>
              <a:t> ».</a:t>
            </a:r>
          </a:p>
          <a:p>
            <a:endParaRPr lang="en-US" dirty="0"/>
          </a:p>
          <a:p>
            <a:r>
              <a:rPr lang="fr-FR" dirty="0"/>
              <a:t>Demander : « En réfléchissant à votre expérience </a:t>
            </a:r>
            <a:r>
              <a:rPr lang="fr-FR" dirty="0">
                <a:highlight>
                  <a:srgbClr val="FFFF00"/>
                </a:highlight>
              </a:rPr>
              <a:t>dans le cadre de la lutte contre </a:t>
            </a:r>
            <a:r>
              <a:rPr lang="fr-FR" dirty="0"/>
              <a:t>la VBG, comment comprenez-vous la responsabilité </a:t>
            </a:r>
            <a:r>
              <a:rPr lang="fr-FR" dirty="0">
                <a:highlight>
                  <a:srgbClr val="FFFF00"/>
                </a:highlight>
              </a:rPr>
              <a:t>en matière de votre bien-être et du soutien qui vous est apporté </a:t>
            </a:r>
            <a:r>
              <a:rPr lang="fr-FR" dirty="0"/>
              <a:t>en tant que </a:t>
            </a:r>
            <a:r>
              <a:rPr lang="fr-FR" dirty="0">
                <a:highlight>
                  <a:srgbClr val="FFFF00"/>
                </a:highlight>
              </a:rPr>
              <a:t>membre du </a:t>
            </a:r>
            <a:r>
              <a:rPr lang="fr-FR" dirty="0"/>
              <a:t>personnel ou bénévole ? » </a:t>
            </a:r>
          </a:p>
          <a:p>
            <a:r>
              <a:rPr lang="fr-FR" dirty="0">
                <a:highlight>
                  <a:srgbClr val="FFFF00"/>
                </a:highlight>
              </a:rPr>
              <a:t>OU : </a:t>
            </a:r>
            <a:r>
              <a:rPr lang="fr-FR" dirty="0"/>
              <a:t>« D’après cette diapositive, de quoi l’organisation est-elle responsable ? » Par exemple, protéger ET améliorer la sécurité ; aller au-delà de </a:t>
            </a:r>
            <a:r>
              <a:rPr lang="fr-FR" dirty="0">
                <a:highlight>
                  <a:srgbClr val="FFFF00"/>
                </a:highlight>
              </a:rPr>
              <a:t>l’aspect</a:t>
            </a:r>
            <a:r>
              <a:rPr lang="fr-FR" dirty="0"/>
              <a:t> « sécurité » </a:t>
            </a:r>
            <a:r>
              <a:rPr lang="fr-FR" dirty="0">
                <a:highlight>
                  <a:srgbClr val="FFFF00"/>
                </a:highlight>
              </a:rPr>
              <a:t>afin de favoriser le </a:t>
            </a:r>
            <a:r>
              <a:rPr lang="fr-FR" dirty="0"/>
              <a:t>bien-être réel ; réduire les risques </a:t>
            </a:r>
            <a:r>
              <a:rPr lang="fr-FR" dirty="0">
                <a:highlight>
                  <a:srgbClr val="FFFF00"/>
                </a:highlight>
              </a:rPr>
              <a:t>relatifs</a:t>
            </a:r>
            <a:r>
              <a:rPr lang="fr-FR" dirty="0"/>
              <a:t> à la santé physique ET psychologique du personnel. </a:t>
            </a:r>
          </a:p>
          <a:p>
            <a:endParaRPr lang="en-US" dirty="0"/>
          </a:p>
          <a:p>
            <a:r>
              <a:rPr lang="fr-FR" dirty="0"/>
              <a:t>Les organisations humanitaires doivent </a:t>
            </a:r>
            <a:r>
              <a:rPr lang="fr-FR" dirty="0">
                <a:highlight>
                  <a:srgbClr val="FFFF00"/>
                </a:highlight>
              </a:rPr>
              <a:t>garantir</a:t>
            </a:r>
            <a:r>
              <a:rPr lang="fr-FR" dirty="0"/>
              <a:t> la santé et la sécurité physiques et psychologiques de leur personnel. Les </a:t>
            </a:r>
            <a:r>
              <a:rPr lang="fr-FR" dirty="0">
                <a:highlight>
                  <a:srgbClr val="FFFF00"/>
                </a:highlight>
              </a:rPr>
              <a:t>membres du personnel travaillant dans le cadre de la lutte contre </a:t>
            </a:r>
            <a:r>
              <a:rPr lang="fr-FR" dirty="0"/>
              <a:t>la VBG peuvent courir des risques supplémentaires et particuliers en raison de la nature de leur travail. </a:t>
            </a:r>
            <a:r>
              <a:rPr lang="fr-FR" dirty="0">
                <a:highlight>
                  <a:srgbClr val="FFFF00"/>
                </a:highlight>
              </a:rPr>
              <a:t>Ainsi</a:t>
            </a:r>
            <a:r>
              <a:rPr lang="fr-FR" dirty="0"/>
              <a:t>, </a:t>
            </a:r>
            <a:r>
              <a:rPr lang="fr-FR" dirty="0">
                <a:highlight>
                  <a:srgbClr val="FFFF00"/>
                </a:highlight>
              </a:rPr>
              <a:t>l’équipe chargée de la sécurité et de la sûreté au sein de </a:t>
            </a:r>
            <a:r>
              <a:rPr lang="fr-FR" dirty="0"/>
              <a:t>l’organisation doit faire face et répondre à toute menace potentielle et à toute préoccupation en matière de protection.</a:t>
            </a:r>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Les responsables et autres dirigeants jouent un rôle fondamental dans la création et le maintien d’un environnement de travail sain ; c’est pourquoi la </a:t>
            </a:r>
            <a:r>
              <a:rPr lang="fr-FR" dirty="0">
                <a:highlight>
                  <a:srgbClr val="FFFF00"/>
                </a:highlight>
              </a:rPr>
              <a:t>présente</a:t>
            </a:r>
            <a:r>
              <a:rPr lang="fr-FR" dirty="0"/>
              <a:t> Norme souligne le rôle important des responsables des programmes dans ce domaine. </a:t>
            </a:r>
          </a:p>
          <a:p>
            <a:endParaRPr lang="en-US" dirty="0"/>
          </a:p>
          <a:p>
            <a:r>
              <a:rPr lang="fr-FR" dirty="0"/>
              <a:t>À quoi pourrait ressembler le soutien des organisations ? </a:t>
            </a:r>
            <a:r>
              <a:rPr lang="fr-FR" dirty="0">
                <a:sym typeface="Wingdings" panose="05000000000000000000" pitchFamily="2" charset="2"/>
              </a:rPr>
              <a:t></a:t>
            </a:r>
            <a:r>
              <a:rPr lang="fr-FR" dirty="0"/>
              <a:t> Des </a:t>
            </a:r>
            <a:r>
              <a:rPr lang="fr-FR" dirty="0">
                <a:highlight>
                  <a:srgbClr val="FFFF00"/>
                </a:highlight>
              </a:rPr>
              <a:t>politiques</a:t>
            </a:r>
            <a:r>
              <a:rPr lang="fr-FR" dirty="0"/>
              <a:t>, des protocoles et des ressources devraient être </a:t>
            </a:r>
            <a:r>
              <a:rPr lang="fr-FR" dirty="0">
                <a:highlight>
                  <a:srgbClr val="FFFF00"/>
                </a:highlight>
              </a:rPr>
              <a:t>mis</a:t>
            </a:r>
            <a:r>
              <a:rPr lang="fr-FR" dirty="0"/>
              <a:t> en place </a:t>
            </a:r>
            <a:r>
              <a:rPr lang="fr-FR" dirty="0">
                <a:highlight>
                  <a:srgbClr val="FFFF00"/>
                </a:highlight>
              </a:rPr>
              <a:t>afin de </a:t>
            </a:r>
            <a:r>
              <a:rPr lang="fr-FR" dirty="0"/>
              <a:t>répondre aux besoins du personnel, et </a:t>
            </a:r>
            <a:r>
              <a:rPr lang="fr-FR" dirty="0">
                <a:highlight>
                  <a:srgbClr val="FFFF00"/>
                </a:highlight>
              </a:rPr>
              <a:t>les responsables devraient </a:t>
            </a:r>
            <a:r>
              <a:rPr lang="fr-FR" dirty="0"/>
              <a:t>être en mesure de déterminer quand le personnel </a:t>
            </a:r>
            <a:r>
              <a:rPr lang="fr-FR" dirty="0">
                <a:highlight>
                  <a:srgbClr val="FFFF00"/>
                </a:highlight>
              </a:rPr>
              <a:t>souffre d’un </a:t>
            </a:r>
            <a:r>
              <a:rPr lang="fr-FR" dirty="0"/>
              <a:t>stress accru et/ou présente des symptômes d’épuisement professionnel. S’il règne au sein de l’organisation un climat propice aux interactions au sein de l’équipe et que des espaces </a:t>
            </a:r>
            <a:r>
              <a:rPr lang="fr-FR" dirty="0">
                <a:highlight>
                  <a:srgbClr val="FFFF00"/>
                </a:highlight>
              </a:rPr>
              <a:t>sont</a:t>
            </a:r>
            <a:r>
              <a:rPr lang="fr-FR" dirty="0"/>
              <a:t> prévus pour </a:t>
            </a:r>
            <a:r>
              <a:rPr lang="fr-FR" dirty="0">
                <a:highlight>
                  <a:srgbClr val="FFFF00"/>
                </a:highlight>
              </a:rPr>
              <a:t>effectuer</a:t>
            </a:r>
            <a:r>
              <a:rPr lang="fr-FR" dirty="0"/>
              <a:t> les comptes rendus de mission, le risque de traumatisme </a:t>
            </a:r>
            <a:r>
              <a:rPr lang="fr-FR" dirty="0">
                <a:highlight>
                  <a:srgbClr val="FFFF00"/>
                </a:highlight>
              </a:rPr>
              <a:t>vicariant</a:t>
            </a:r>
            <a:r>
              <a:rPr lang="fr-FR" dirty="0"/>
              <a:t> peut s’en trouver réduit.</a:t>
            </a:r>
          </a:p>
        </p:txBody>
      </p:sp>
      <p:sp>
        <p:nvSpPr>
          <p:cNvPr id="4" name="Slide Number Placeholder 3"/>
          <p:cNvSpPr>
            <a:spLocks noGrp="1"/>
          </p:cNvSpPr>
          <p:nvPr>
            <p:ph type="sldNum" sz="quarter" idx="5"/>
          </p:nvPr>
        </p:nvSpPr>
        <p:spPr/>
        <p:txBody>
          <a:bodyPr/>
          <a:lstStyle/>
          <a:p>
            <a:fld id="{CCEAA1F8-5525-48B8-AB42-B44A5E068F86}" type="slidenum">
              <a:rPr lang="en-US" smtClean="0"/>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dirty="0"/>
              <a:t>Cette diapositive concerne la partie </a:t>
            </a:r>
            <a:r>
              <a:rPr lang="fr-FR" i="1" dirty="0">
                <a:highlight>
                  <a:srgbClr val="FFFF00"/>
                </a:highlight>
              </a:rPr>
              <a:t>suivante</a:t>
            </a:r>
            <a:r>
              <a:rPr lang="fr-FR" i="1" dirty="0"/>
              <a:t> de la Norme : « Le </a:t>
            </a:r>
            <a:r>
              <a:rPr lang="fr-FR" i="1" dirty="0">
                <a:highlight>
                  <a:srgbClr val="FFFF00"/>
                </a:highlight>
              </a:rPr>
              <a:t>personnel travaillant dans le cadre de la programmation en matière de </a:t>
            </a:r>
            <a:r>
              <a:rPr lang="fr-FR" i="1" dirty="0"/>
              <a:t>VBG est recruté et formé pour mettre en pratique un ensemble de compétences de base ».</a:t>
            </a:r>
          </a:p>
          <a:p>
            <a:endParaRPr lang="en-US" dirty="0"/>
          </a:p>
          <a:p>
            <a:r>
              <a:rPr lang="fr-FR" dirty="0"/>
              <a:t>Demander : « Pourquoi le renforcement des capacités du personnel est-il si important pour « la prise en charge et le soutien du personnel » ? » Pour </a:t>
            </a:r>
            <a:r>
              <a:rPr lang="fr-FR" dirty="0">
                <a:highlight>
                  <a:srgbClr val="FFFF00"/>
                </a:highlight>
              </a:rPr>
              <a:t>garantir</a:t>
            </a:r>
            <a:r>
              <a:rPr lang="fr-FR" dirty="0"/>
              <a:t> une programmation de qualité et le bien-être du personnel.</a:t>
            </a:r>
          </a:p>
        </p:txBody>
      </p:sp>
      <p:sp>
        <p:nvSpPr>
          <p:cNvPr id="4" name="Slide Number Placeholder 3"/>
          <p:cNvSpPr>
            <a:spLocks noGrp="1"/>
          </p:cNvSpPr>
          <p:nvPr>
            <p:ph type="sldNum" sz="quarter" idx="5"/>
          </p:nvPr>
        </p:nvSpPr>
        <p:spPr/>
        <p:txBody>
          <a:bodyPr/>
          <a:lstStyle/>
          <a:p>
            <a:fld id="{CCEAA1F8-5525-48B8-AB42-B44A5E068F86}" type="slidenum">
              <a:rPr lang="en-US" smtClean="0"/>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Voir p. 21 pour un résumé des compétences requises pour le personnel </a:t>
            </a:r>
            <a:r>
              <a:rPr lang="fr-FR" dirty="0">
                <a:highlight>
                  <a:srgbClr val="FFFF00"/>
                </a:highlight>
              </a:rPr>
              <a:t>d’e</a:t>
            </a:r>
            <a:r>
              <a:rPr lang="fr-FR" dirty="0"/>
              <a:t>ncadrement et les coordonnateurs des programmes </a:t>
            </a:r>
            <a:r>
              <a:rPr lang="fr-FR" dirty="0">
                <a:highlight>
                  <a:srgbClr val="FFFF00"/>
                </a:highlight>
              </a:rPr>
              <a:t>de lutte contre la </a:t>
            </a:r>
            <a:r>
              <a:rPr lang="fr-FR" dirty="0"/>
              <a:t>VBG </a:t>
            </a:r>
            <a:r>
              <a:rPr lang="fr-FR" dirty="0">
                <a:highlight>
                  <a:srgbClr val="FFFF00"/>
                </a:highlight>
              </a:rPr>
              <a:t>dans les situations de </a:t>
            </a:r>
            <a:r>
              <a:rPr lang="fr-FR" dirty="0"/>
              <a:t>crise humanitaire.</a:t>
            </a:r>
          </a:p>
          <a:p>
            <a:endParaRPr lang="en-US" dirty="0"/>
          </a:p>
          <a:p>
            <a:r>
              <a:rPr lang="fr-FR" dirty="0"/>
              <a:t>Contexte : </a:t>
            </a:r>
            <a:r>
              <a:rPr lang="fr-FR" dirty="0">
                <a:highlight>
                  <a:srgbClr val="FFFF00"/>
                </a:highlight>
              </a:rPr>
              <a:t>En</a:t>
            </a:r>
            <a:r>
              <a:rPr lang="fr-FR" dirty="0"/>
              <a:t> 2014, le Domaine de responsabilité VBG a établi les compétences de base pour le personnel d’encadrement et les coordonnateurs des programmes </a:t>
            </a:r>
            <a:r>
              <a:rPr lang="fr-FR" dirty="0">
                <a:highlight>
                  <a:srgbClr val="FFFF00"/>
                </a:highlight>
              </a:rPr>
              <a:t>de lutte contre la </a:t>
            </a:r>
            <a:r>
              <a:rPr lang="fr-FR" dirty="0"/>
              <a:t>VBG </a:t>
            </a:r>
            <a:r>
              <a:rPr lang="fr-FR" dirty="0">
                <a:highlight>
                  <a:srgbClr val="FFFF00"/>
                </a:highlight>
              </a:rPr>
              <a:t>dans les situations de </a:t>
            </a:r>
            <a:r>
              <a:rPr lang="fr-FR" dirty="0"/>
              <a:t>crise humanitaire.</a:t>
            </a:r>
          </a:p>
          <a:p>
            <a:endParaRPr lang="en-US" dirty="0"/>
          </a:p>
          <a:p>
            <a:r>
              <a:rPr lang="fr-FR" dirty="0"/>
              <a:t>REMARQUE :</a:t>
            </a:r>
          </a:p>
          <a:p>
            <a:pPr marL="171450" indent="-171450">
              <a:buFontTx/>
              <a:buChar char="-"/>
            </a:pPr>
            <a:r>
              <a:rPr lang="fr-FR" dirty="0"/>
              <a:t>Il </a:t>
            </a:r>
            <a:r>
              <a:rPr lang="fr-FR" dirty="0">
                <a:highlight>
                  <a:srgbClr val="FFFF00"/>
                </a:highlight>
              </a:rPr>
              <a:t>convient</a:t>
            </a:r>
            <a:r>
              <a:rPr lang="fr-FR" dirty="0"/>
              <a:t> également de tenir compte des préjugés, des attitudes et des croyances des candidats, quelles que soient leurs qualifications et leur expérience.</a:t>
            </a:r>
          </a:p>
          <a:p>
            <a:pPr marL="171450" indent="-171450">
              <a:buFontTx/>
              <a:buChar char="-"/>
            </a:pPr>
            <a:endParaRPr lang="en-US" dirty="0"/>
          </a:p>
          <a:p>
            <a:pPr marL="0" indent="0">
              <a:buFontTx/>
              <a:buNone/>
            </a:pPr>
            <a:r>
              <a:rPr lang="fr-FR" dirty="0"/>
              <a:t>À souligner : L’efficacité de la programmation de la prévention </a:t>
            </a:r>
            <a:r>
              <a:rPr lang="fr-FR" dirty="0">
                <a:highlight>
                  <a:srgbClr val="FFFF00"/>
                </a:highlight>
              </a:rPr>
              <a:t>et de l’intervention face à </a:t>
            </a:r>
            <a:r>
              <a:rPr lang="fr-FR" dirty="0"/>
              <a:t>la VBG dépend d’une </a:t>
            </a:r>
            <a:r>
              <a:rPr lang="fr-FR" dirty="0">
                <a:highlight>
                  <a:srgbClr val="FFFF00"/>
                </a:highlight>
              </a:rPr>
              <a:t>multitude</a:t>
            </a:r>
            <a:r>
              <a:rPr lang="fr-FR" dirty="0"/>
              <a:t> de compétences et d’expériences.</a:t>
            </a:r>
          </a:p>
          <a:p>
            <a:pPr marL="171450" indent="-171450">
              <a:buFontTx/>
              <a:buChar char="-"/>
            </a:pPr>
            <a:endParaRPr lang="en-US" dirty="0"/>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fr-FR" dirty="0"/>
              <a:t>Exemple : L’exigence d’un diplôme de l’enseignement supérieur peut créer un obstacle pour des collègues expérimentés </a:t>
            </a:r>
            <a:r>
              <a:rPr lang="fr-FR" dirty="0">
                <a:highlight>
                  <a:srgbClr val="FFFF00"/>
                </a:highlight>
              </a:rPr>
              <a:t>ayant travaillé sur le </a:t>
            </a:r>
            <a:r>
              <a:rPr lang="fr-FR" dirty="0"/>
              <a:t>terrain.</a:t>
            </a:r>
          </a:p>
          <a:p>
            <a:pPr marL="0" marR="0" lvl="0" indent="0" algn="l" defTabSz="914400" rtl="0" eaLnBrk="1" fontAlgn="auto" latinLnBrk="0" hangingPunct="1">
              <a:lnSpc>
                <a:spcPct val="100000"/>
              </a:lnSpc>
              <a:spcBef>
                <a:spcPts val="0"/>
              </a:spcBef>
              <a:spcAft>
                <a:spcPts val="0"/>
              </a:spcAft>
              <a:buClrTx/>
              <a:buSzTx/>
              <a:buFontTx/>
              <a:buNone/>
              <a:defRPr/>
            </a:pPr>
            <a:endParaRPr lang="en-US" dirty="0"/>
          </a:p>
          <a:p>
            <a:pPr marL="0" marR="0" lvl="0" indent="0" algn="l" defTabSz="914400" rtl="0" eaLnBrk="1" fontAlgn="auto" latinLnBrk="0" hangingPunct="1">
              <a:lnSpc>
                <a:spcPct val="100000"/>
              </a:lnSpc>
              <a:spcBef>
                <a:spcPts val="0"/>
              </a:spcBef>
              <a:spcAft>
                <a:spcPts val="0"/>
              </a:spcAft>
              <a:buClrTx/>
              <a:buSzTx/>
              <a:buFontTx/>
              <a:buNone/>
              <a:defRPr/>
            </a:pPr>
            <a:r>
              <a:rPr lang="fr-FR" dirty="0"/>
              <a:t>Demander : « Pourquoi </a:t>
            </a:r>
            <a:r>
              <a:rPr lang="fr-FR" dirty="0">
                <a:highlight>
                  <a:srgbClr val="FFFF00"/>
                </a:highlight>
              </a:rPr>
              <a:t>les connaissances relatives au contexte local sont-elles </a:t>
            </a:r>
            <a:r>
              <a:rPr lang="fr-FR" dirty="0"/>
              <a:t>importantes ? » </a:t>
            </a:r>
            <a:r>
              <a:rPr lang="fr-FR" dirty="0">
                <a:sym typeface="Wingdings" panose="05000000000000000000" pitchFamily="2" charset="2"/>
              </a:rPr>
              <a:t></a:t>
            </a:r>
            <a:r>
              <a:rPr lang="fr-FR" dirty="0"/>
              <a:t> Les </a:t>
            </a:r>
            <a:r>
              <a:rPr lang="fr-FR" dirty="0">
                <a:highlight>
                  <a:srgbClr val="FFFF00"/>
                </a:highlight>
              </a:rPr>
              <a:t>connaissances relatives au contexte local constituent le fondement </a:t>
            </a:r>
            <a:r>
              <a:rPr lang="fr-FR" dirty="0"/>
              <a:t>de la programmation, de la prestation de services et d’un travail de sensibilisation pertinent et </a:t>
            </a:r>
            <a:r>
              <a:rPr lang="fr-FR" dirty="0">
                <a:highlight>
                  <a:srgbClr val="FFFF00"/>
                </a:highlight>
              </a:rPr>
              <a:t>dénué de </a:t>
            </a:r>
            <a:r>
              <a:rPr lang="fr-FR" dirty="0"/>
              <a:t>risques.</a:t>
            </a:r>
          </a:p>
          <a:p>
            <a:pPr marL="0" marR="0" lvl="0" indent="0" algn="l" defTabSz="914400" rtl="0" eaLnBrk="1" fontAlgn="auto" latinLnBrk="0" hangingPunct="1">
              <a:lnSpc>
                <a:spcPct val="100000"/>
              </a:lnSpc>
              <a:spcBef>
                <a:spcPts val="0"/>
              </a:spcBef>
              <a:spcAft>
                <a:spcPts val="0"/>
              </a:spcAft>
              <a:buClrTx/>
              <a:buSzTx/>
              <a:buFontTx/>
              <a:buNone/>
              <a:defRPr/>
            </a:pPr>
            <a:endParaRPr lang="en-US" dirty="0"/>
          </a:p>
          <a:p>
            <a:pPr marL="0" marR="0" lvl="0" indent="0" algn="l" defTabSz="914400" rtl="0" eaLnBrk="1" fontAlgn="auto" latinLnBrk="0" hangingPunct="1">
              <a:lnSpc>
                <a:spcPct val="100000"/>
              </a:lnSpc>
              <a:spcBef>
                <a:spcPts val="0"/>
              </a:spcBef>
              <a:spcAft>
                <a:spcPts val="0"/>
              </a:spcAft>
              <a:buClrTx/>
              <a:buSzTx/>
              <a:buFontTx/>
              <a:buNone/>
              <a:defRPr/>
            </a:pPr>
            <a:r>
              <a:rPr lang="fr-FR" b="1" dirty="0"/>
              <a:t>Les femmes, les organisations dirigées par des femmes et les </a:t>
            </a:r>
            <a:r>
              <a:rPr lang="fr-FR" b="1" dirty="0">
                <a:highlight>
                  <a:srgbClr val="FFFF00"/>
                </a:highlight>
              </a:rPr>
              <a:t>défenseurs locaux des droits des femmes </a:t>
            </a:r>
            <a:r>
              <a:rPr lang="fr-FR" b="1" dirty="0"/>
              <a:t>comprennent intimement à quoi ressemble la vie </a:t>
            </a:r>
            <a:r>
              <a:rPr lang="fr-FR" b="1" dirty="0">
                <a:highlight>
                  <a:srgbClr val="FFFF00"/>
                </a:highlight>
              </a:rPr>
              <a:t>de ces dernières</a:t>
            </a:r>
            <a:r>
              <a:rPr lang="fr-FR" b="1" dirty="0"/>
              <a:t>, à quoi ressemble la violence </a:t>
            </a:r>
            <a:r>
              <a:rPr lang="fr-FR" b="1" dirty="0">
                <a:highlight>
                  <a:srgbClr val="FFFF00"/>
                </a:highlight>
              </a:rPr>
              <a:t>au sein de </a:t>
            </a:r>
            <a:r>
              <a:rPr lang="fr-FR" b="1" dirty="0"/>
              <a:t>leur communauté, comment </a:t>
            </a:r>
            <a:r>
              <a:rPr lang="fr-FR" b="1" dirty="0">
                <a:highlight>
                  <a:srgbClr val="FFFF00"/>
                </a:highlight>
              </a:rPr>
              <a:t>les membres de la communauté parlent de la violence </a:t>
            </a:r>
            <a:r>
              <a:rPr lang="fr-FR" b="1" dirty="0"/>
              <a:t>et comment </a:t>
            </a:r>
            <a:r>
              <a:rPr lang="fr-FR" b="1" dirty="0">
                <a:highlight>
                  <a:srgbClr val="FFFF00"/>
                </a:highlight>
              </a:rPr>
              <a:t>les inégalités </a:t>
            </a:r>
            <a:r>
              <a:rPr lang="fr-FR" b="1" dirty="0"/>
              <a:t>de pouvoir entre les femmes et les hommes se manifestent et </a:t>
            </a:r>
            <a:r>
              <a:rPr lang="fr-FR" b="1" dirty="0">
                <a:highlight>
                  <a:srgbClr val="FFFF00"/>
                </a:highlight>
              </a:rPr>
              <a:t>sont perpétuées</a:t>
            </a:r>
            <a:r>
              <a:rPr lang="fr-FR" b="1" dirty="0"/>
              <a:t>.</a:t>
            </a:r>
          </a:p>
          <a:p>
            <a:pPr marL="0" marR="0" lvl="0" indent="0" algn="l" defTabSz="914400" rtl="0" eaLnBrk="1" fontAlgn="auto" latinLnBrk="0" hangingPunct="1">
              <a:lnSpc>
                <a:spcPct val="100000"/>
              </a:lnSpc>
              <a:spcBef>
                <a:spcPts val="0"/>
              </a:spcBef>
              <a:spcAft>
                <a:spcPts val="0"/>
              </a:spcAft>
              <a:buClrTx/>
              <a:buSzTx/>
              <a:buFontTx/>
              <a:buNone/>
              <a:defRPr/>
            </a:pPr>
            <a:endParaRPr lang="en-US" dirty="0"/>
          </a:p>
          <a:p>
            <a:pPr marL="0" marR="0" lvl="0" indent="0" algn="l" defTabSz="914400" rtl="0" eaLnBrk="1" fontAlgn="auto" latinLnBrk="0" hangingPunct="1">
              <a:lnSpc>
                <a:spcPct val="100000"/>
              </a:lnSpc>
              <a:spcBef>
                <a:spcPts val="0"/>
              </a:spcBef>
              <a:spcAft>
                <a:spcPts val="0"/>
              </a:spcAft>
              <a:buClrTx/>
              <a:buSzTx/>
              <a:buFontTx/>
              <a:buNone/>
              <a:defRPr/>
            </a:pPr>
            <a:endParaRPr lang="en-US" dirty="0"/>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0D3938FE-F834-1C4A-A775-F6A1F65E4F90}" type="slidenum">
              <a:rPr lang="en-US" smtClean="0"/>
              <a:t>‹#›</a:t>
            </a:fld>
            <a:endParaRPr lang="en-US" dirty="0"/>
          </a:p>
        </p:txBody>
      </p:sp>
      <p:sp>
        <p:nvSpPr>
          <p:cNvPr id="7" name="Slide Number Placeholder 5"/>
          <p:cNvSpPr txBox="1"/>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t>‹#›</a:t>
            </a:fld>
            <a:endParaRPr lang="en-US" altLang="hu-HU" sz="1200">
              <a:solidFill>
                <a:srgbClr val="50515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0D3938FE-F834-1C4A-A775-F6A1F65E4F90}"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buSzPct val="25000"/>
            </a:pPr>
            <a:fld id="{00000000-1234-1234-1234-123412341234}" type="slidenum">
              <a:rPr lang="en-US" b="1" smtClean="0">
                <a:solidFill>
                  <a:srgbClr val="FFFFFF"/>
                </a:solidFill>
                <a:ea typeface="Calibri" panose="020F0502020204030204"/>
                <a:cs typeface="Calibri" panose="020F0502020204030204"/>
                <a:sym typeface="Calibri" panose="020F0502020204030204"/>
              </a:rPr>
              <a:t>‹#›</a:t>
            </a:fld>
            <a:endParaRPr lang="en-US" b="1" dirty="0">
              <a:solidFill>
                <a:srgbClr val="FFFFFF"/>
              </a:solidFill>
              <a:ea typeface="Calibri" panose="020F0502020204030204"/>
              <a:cs typeface="Calibri" panose="020F0502020204030204"/>
              <a:sym typeface="Calibri" panose="020F0502020204030204"/>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panose="020B0604020202020204"/>
              <a:buChar char="●"/>
              <a:defRPr sz="1800" b="0" i="0" u="none" strike="noStrike" cap="none">
                <a:solidFill>
                  <a:schemeClr val="dk2"/>
                </a:solidFill>
                <a:latin typeface="Arial" panose="020B0604020202020204"/>
                <a:ea typeface="Arial" panose="020B0604020202020204"/>
                <a:cs typeface="Arial" panose="020B0604020202020204"/>
                <a:sym typeface="Arial" panose="020B0604020202020204"/>
              </a:defRPr>
            </a:lvl1pPr>
            <a:lvl2pPr marL="914400" marR="0" lvl="1"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2pPr>
            <a:lvl3pPr marL="1371600" marR="0" lvl="2"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3pPr>
            <a:lvl4pPr marL="1828800" marR="0" lvl="3"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4pPr>
            <a:lvl5pPr marL="2286000" marR="0" lvl="4"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5pPr>
            <a:lvl6pPr marL="2743200" marR="0" lvl="5"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6pPr>
            <a:lvl7pPr marL="3200400" marR="0" lvl="6"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7pPr>
            <a:lvl8pPr marL="3657600" marR="0" lvl="7" indent="-317500" algn="l" rtl="0">
              <a:lnSpc>
                <a:spcPct val="115000"/>
              </a:lnSpc>
              <a:spcBef>
                <a:spcPts val="1600"/>
              </a:spcBef>
              <a:spcAft>
                <a:spcPts val="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8pPr>
            <a:lvl9pPr marL="4114800" marR="0" lvl="8" indent="-317500" algn="l" rtl="0">
              <a:lnSpc>
                <a:spcPct val="115000"/>
              </a:lnSpc>
              <a:spcBef>
                <a:spcPts val="1600"/>
              </a:spcBef>
              <a:spcAft>
                <a:spcPts val="1600"/>
              </a:spcAft>
              <a:buClr>
                <a:schemeClr val="dk2"/>
              </a:buClr>
              <a:buSzPts val="1400"/>
              <a:buFont typeface="Arial" panose="020B0604020202020204"/>
              <a:buChar char="■"/>
              <a:defRPr sz="1400" b="0" i="0" u="none" strike="noStrike" cap="none">
                <a:solidFill>
                  <a:schemeClr val="dk2"/>
                </a:solidFill>
                <a:latin typeface="Arial" panose="020B0604020202020204"/>
                <a:ea typeface="Arial" panose="020B0604020202020204"/>
                <a:cs typeface="Arial" panose="020B0604020202020204"/>
                <a:sym typeface="Arial" panose="020B0604020202020204"/>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1pPr>
            <a:lvl2pPr marL="0" marR="0" lvl="1"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2pPr>
            <a:lvl3pPr marL="0" marR="0" lvl="2"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3pPr>
            <a:lvl4pPr marL="0" marR="0" lvl="3"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4pPr>
            <a:lvl5pPr marL="0" marR="0" lvl="4"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5pPr>
            <a:lvl6pPr marL="0" marR="0" lvl="5"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6pPr>
            <a:lvl7pPr marL="0" marR="0" lvl="6"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7pPr>
            <a:lvl8pPr marL="0" marR="0" lvl="7"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8pPr>
            <a:lvl9pPr marL="0" marR="0" lvl="8"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dk2"/>
                </a:solidFill>
                <a:latin typeface="Arial" panose="020B0604020202020204"/>
                <a:ea typeface="Arial" panose="020B0604020202020204"/>
                <a:cs typeface="Arial" panose="020B0604020202020204"/>
                <a:sym typeface="Arial" panose="020B0604020202020204"/>
              </a:defRPr>
            </a:lvl9pPr>
          </a:lstStyle>
          <a:p>
            <a:fld id="{00000000-1234-1234-1234-123412341234}" type="slidenum">
              <a:rPr lang="en-GB">
                <a:solidFill>
                  <a:srgbClr val="595959"/>
                </a:solidFill>
              </a:rPr>
              <a:t>‹#›</a:t>
            </a:fld>
            <a:endParaRPr dirty="0">
              <a:solidFill>
                <a:srgbClr val="595959"/>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E81FD7-EF71-47A9-BCEB-7CC7BCBCFBD1}" type="datetimeFigureOut">
              <a:rPr lang="en-US" smtClean="0"/>
              <a:t>12/14/2021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18D5E-CB42-4CC5-9311-01DA6ECA6E18}"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81FD7-EF71-47A9-BCEB-7CC7BCBCFBD1}" type="datetimeFigureOut">
              <a:rPr lang="en-US" smtClean="0"/>
              <a:t>12/14/2021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18D5E-CB42-4CC5-9311-01DA6ECA6E18}" type="slidenum">
              <a:rPr lang="en-US" smtClean="0"/>
              <a:t>‹#›</a:t>
            </a:fld>
            <a:endParaRPr lang="en-US" dirty="0"/>
          </a:p>
        </p:txBody>
      </p:sp>
      <p:sp>
        <p:nvSpPr>
          <p:cNvPr id="7" name="Slide Number Placeholder 5"/>
          <p:cNvSpPr txBox="1"/>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t>‹#›</a:t>
            </a:fld>
            <a:endParaRPr lang="en-US" altLang="hu-HU" sz="1200">
              <a:solidFill>
                <a:srgbClr val="505150"/>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685800"/>
            <a:endParaRPr lang="en-US" kern="0" dirty="0">
              <a:solidFill>
                <a:prstClr val="black">
                  <a:tint val="75000"/>
                </a:prstClr>
              </a:solidFill>
            </a:endParaRPr>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685800"/>
            <a:endParaRPr lang="en-US" kern="0" dirty="0">
              <a:solidFill>
                <a:prstClr val="black">
                  <a:tint val="75000"/>
                </a:prstClr>
              </a:solidFill>
            </a:endParaRPr>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685800">
              <a:buSzPct val="25000"/>
            </a:pPr>
            <a:fld id="{00000000-1234-1234-1234-123412341234}" type="slidenum">
              <a:rPr lang="en-US" sz="1050" b="1" kern="0" smtClean="0">
                <a:solidFill>
                  <a:srgbClr val="FFFFFF"/>
                </a:solidFill>
                <a:ea typeface="Calibri" panose="020F0502020204030204"/>
                <a:cs typeface="Calibri" panose="020F0502020204030204"/>
                <a:sym typeface="Calibri" panose="020F0502020204030204"/>
              </a:rPr>
              <a:t>‹#›</a:t>
            </a:fld>
            <a:endParaRPr lang="en-US" sz="1050" b="1" kern="0" dirty="0">
              <a:solidFill>
                <a:srgbClr val="FFFFFF"/>
              </a:solidFill>
              <a:ea typeface="Calibri" panose="020F0502020204030204"/>
              <a:cs typeface="Calibri" panose="020F0502020204030204"/>
              <a:sym typeface="Calibri" panose="020F0502020204030204"/>
            </a:endParaRPr>
          </a:p>
        </p:txBody>
      </p:sp>
      <p:sp>
        <p:nvSpPr>
          <p:cNvPr id="7" name="Slide Number Placeholder 5"/>
          <p:cNvSpPr txBox="1"/>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t>‹#›</a:t>
            </a:fld>
            <a:endParaRPr lang="en-US" altLang="hu-HU" sz="1200">
              <a:solidFill>
                <a:srgbClr val="50515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8E81FD7-EF71-47A9-BCEB-7CC7BCBCFBD1}" type="datetimeFigureOut">
              <a:rPr lang="en-US" smtClean="0"/>
              <a:t>12/14/2021</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818D5E-CB42-4CC5-9311-01DA6ECA6E18}" type="slidenum">
              <a:rPr lang="en-US" smtClean="0"/>
              <a:t>‹#›</a:t>
            </a:fld>
            <a:endParaRPr lang="en-US" dirty="0"/>
          </a:p>
        </p:txBody>
      </p:sp>
      <p:sp>
        <p:nvSpPr>
          <p:cNvPr id="7" name="Slide Number Placeholder 5"/>
          <p:cNvSpPr txBox="1"/>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t>‹#›</a:t>
            </a:fld>
            <a:endParaRPr lang="en-US" altLang="hu-HU" sz="1200">
              <a:solidFill>
                <a:srgbClr val="505150"/>
              </a:solidFill>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04435" y="1025738"/>
            <a:ext cx="6574420" cy="3987663"/>
          </a:xfrm>
        </p:spPr>
        <p:txBody>
          <a:bodyPr>
            <a:normAutofit fontScale="90000"/>
          </a:bodyPr>
          <a:lstStyle/>
          <a:p>
            <a:br>
              <a:rPr lang="fr-FR" sz="4000" b="1" dirty="0">
                <a:solidFill>
                  <a:srgbClr val="E47823"/>
                </a:solidFill>
                <a:latin typeface="+mn-lt"/>
                <a:cs typeface="Century Gothic" panose="020B0502020202020204"/>
              </a:rPr>
            </a:br>
            <a:br>
              <a:rPr lang="fr-FR" sz="4000" b="1" dirty="0">
                <a:solidFill>
                  <a:srgbClr val="E47823"/>
                </a:solidFill>
                <a:latin typeface="+mn-lt"/>
                <a:cs typeface="Century Gothic" panose="020B0502020202020204"/>
              </a:rPr>
            </a:br>
            <a:r>
              <a:rPr lang="fr-FR" sz="4400" b="1" dirty="0">
                <a:solidFill>
                  <a:srgbClr val="267CB4"/>
                </a:solidFill>
                <a:latin typeface="+mn-lt"/>
                <a:cs typeface="Century Gothic" panose="020B0502020202020204"/>
              </a:rPr>
              <a:t>Normes minimales </a:t>
            </a:r>
            <a:r>
              <a:rPr lang="fr-FR" sz="4400" b="1" dirty="0" err="1">
                <a:solidFill>
                  <a:srgbClr val="267CB4"/>
                </a:solidFill>
                <a:latin typeface="+mn-lt"/>
                <a:cs typeface="Century Gothic" panose="020B0502020202020204"/>
              </a:rPr>
              <a:t>interorganisations</a:t>
            </a:r>
            <a:r>
              <a:rPr lang="fr-FR" sz="4400" b="1" dirty="0">
                <a:solidFill>
                  <a:srgbClr val="267CB4"/>
                </a:solidFill>
                <a:latin typeface="+mn-lt"/>
                <a:cs typeface="Century Gothic" panose="020B0502020202020204"/>
              </a:rPr>
              <a:t> pour la programmation d’actions de lutte contre la violence basée sur le genre dans les situations d’urgence </a:t>
            </a:r>
            <a:br>
              <a:rPr lang="fr-FR" sz="4000" b="1" dirty="0">
                <a:solidFill>
                  <a:srgbClr val="E47823"/>
                </a:solidFill>
                <a:latin typeface="+mn-lt"/>
                <a:cs typeface="Century Gothic" panose="020B0502020202020204"/>
              </a:rPr>
            </a:br>
            <a:br>
              <a:rPr lang="fr-FR" sz="4000" b="1" dirty="0">
                <a:solidFill>
                  <a:srgbClr val="E47823"/>
                </a:solidFill>
                <a:latin typeface="+mn-lt"/>
                <a:cs typeface="Century Gothic" panose="020B0502020202020204"/>
              </a:rPr>
            </a:br>
            <a:endParaRPr lang="fr-FR" sz="4000" b="1" dirty="0">
              <a:solidFill>
                <a:srgbClr val="E47823"/>
              </a:solidFill>
              <a:latin typeface="+mn-lt"/>
              <a:cs typeface="Century Gothic" panose="020B0502020202020204"/>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cstate="email"/>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fr-FR" sz="1800" b="0" i="0" u="none" strike="noStrike" cap="none" normalizeH="0" baseline="0" noProof="0">
                <a:ln>
                  <a:noFill/>
                </a:ln>
                <a:solidFill>
                  <a:prstClr val="black"/>
                </a:solidFill>
                <a:uLnTx/>
                <a:uFillTx/>
                <a:latin typeface="Calibri" panose="020F0502020204030204"/>
                <a:ea typeface="+mn-ea"/>
                <a:cs typeface="+mn-cs"/>
              </a:rPr>
              <a:t> </a:t>
            </a:r>
          </a:p>
        </p:txBody>
      </p:sp>
      <p:pic>
        <p:nvPicPr>
          <p:cNvPr id="6" name="Image 5" descr="Une image contenant texte, personne, posant, capture d’écran&#10;&#10;Description générée automatiquement">
            <a:extLst>
              <a:ext uri="{FF2B5EF4-FFF2-40B4-BE49-F238E27FC236}">
                <a16:creationId xmlns:a16="http://schemas.microsoft.com/office/drawing/2014/main" id="{AF03C4B5-AA5B-4A23-A1AE-D22358CDAC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942" y="598762"/>
            <a:ext cx="4211268" cy="561915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245" y="661106"/>
            <a:ext cx="10515600" cy="1006475"/>
          </a:xfrm>
        </p:spPr>
        <p:txBody>
          <a:bodyPr>
            <a:normAutofit fontScale="90000"/>
          </a:bodyPr>
          <a:lstStyle/>
          <a:p>
            <a:r>
              <a:rPr lang="fr-FR" b="1">
                <a:solidFill>
                  <a:srgbClr val="267CB4"/>
                </a:solidFill>
                <a:latin typeface="+mn-lt"/>
              </a:rPr>
              <a:t>Comment évaluer au mieux les compétences de base en matière de VBG dans le contexte de notre travail ?</a:t>
            </a:r>
          </a:p>
        </p:txBody>
      </p:sp>
      <p:sp>
        <p:nvSpPr>
          <p:cNvPr id="3" name="Content Placeholder 2"/>
          <p:cNvSpPr>
            <a:spLocks noGrp="1"/>
          </p:cNvSpPr>
          <p:nvPr>
            <p:ph idx="1"/>
          </p:nvPr>
        </p:nvSpPr>
        <p:spPr>
          <a:xfrm>
            <a:off x="838200" y="2348226"/>
            <a:ext cx="10515600" cy="3848668"/>
          </a:xfrm>
        </p:spPr>
        <p:txBody>
          <a:bodyPr>
            <a:normAutofit fontScale="92500" lnSpcReduction="10000"/>
          </a:bodyPr>
          <a:lstStyle/>
          <a:p>
            <a:r>
              <a:rPr lang="fr-FR" dirty="0"/>
              <a:t>Les normes relatives aux compétences de base des spécialistes de la lutte contre la VBG doivent être appliquées </a:t>
            </a:r>
            <a:r>
              <a:rPr lang="fr-FR" b="1" dirty="0"/>
              <a:t>sans pour autant minimiser</a:t>
            </a:r>
            <a:r>
              <a:rPr lang="fr-FR" dirty="0"/>
              <a:t> la </a:t>
            </a:r>
            <a:r>
              <a:rPr lang="fr-FR" b="1" dirty="0"/>
              <a:t>valeur de l’expérience, de la connaissance du contexte, des relations, de l’accès aux communautés et de la compréhension de la population touchée</a:t>
            </a:r>
            <a:r>
              <a:rPr lang="fr-FR" dirty="0"/>
              <a:t>.</a:t>
            </a:r>
          </a:p>
          <a:p>
            <a:r>
              <a:rPr lang="fr-FR" b="1" dirty="0">
                <a:solidFill>
                  <a:srgbClr val="7030A0"/>
                </a:solidFill>
              </a:rPr>
              <a:t>Les femmes et les organisations locales ont une perspective d’expertes.</a:t>
            </a:r>
          </a:p>
          <a:p>
            <a:r>
              <a:rPr lang="fr-FR" dirty="0"/>
              <a:t>Les acteurs locaux et nationaux, qui, au départ, ne possèdent pas les compétences principales pour diverses raisons liées à l’accès et au privilège, </a:t>
            </a:r>
            <a:r>
              <a:rPr lang="fr-FR" b="1" dirty="0"/>
              <a:t>devraient être suffisamment soutenus pour pouvoir contribuer</a:t>
            </a:r>
            <a:r>
              <a:rPr lang="fr-FR" dirty="0"/>
              <a:t> les connaissances et les compétences uniques et utiles qu’ils détiennent concernant le contexte.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911" y="453743"/>
            <a:ext cx="10399594" cy="1009651"/>
          </a:xfrm>
        </p:spPr>
        <p:txBody>
          <a:bodyPr>
            <a:normAutofit fontScale="90000"/>
          </a:bodyPr>
          <a:lstStyle/>
          <a:p>
            <a:r>
              <a:rPr lang="fr-FR" b="1" dirty="0">
                <a:solidFill>
                  <a:srgbClr val="267CB4"/>
                </a:solidFill>
                <a:latin typeface="+mn-lt"/>
              </a:rPr>
              <a:t>Protection contre l’exploitation et les abus sexuels : personnel et bénéficiaires des programmes de lutte contre la VBG</a:t>
            </a:r>
          </a:p>
        </p:txBody>
      </p:sp>
      <p:sp>
        <p:nvSpPr>
          <p:cNvPr id="3" name="Content Placeholder 2"/>
          <p:cNvSpPr>
            <a:spLocks noGrp="1"/>
          </p:cNvSpPr>
          <p:nvPr>
            <p:ph idx="1"/>
          </p:nvPr>
        </p:nvSpPr>
        <p:spPr>
          <a:xfrm>
            <a:off x="838200" y="1992573"/>
            <a:ext cx="10515600" cy="4184390"/>
          </a:xfrm>
        </p:spPr>
        <p:txBody>
          <a:bodyPr>
            <a:normAutofit fontScale="70000" lnSpcReduction="20000"/>
          </a:bodyPr>
          <a:lstStyle/>
          <a:p>
            <a:pPr marL="0" indent="0">
              <a:buNone/>
            </a:pPr>
            <a:r>
              <a:rPr lang="fr-FR" sz="3500" i="1" dirty="0"/>
              <a:t>Tous les membres du personnel ont le droit d’être traités avec dignité et respect et de travailler dans un environnement dénué de harcèlement, de harcèlement sexuel, des abus d’autorité et de discrimination. </a:t>
            </a:r>
            <a:r>
              <a:rPr lang="fr-FR" sz="3500" b="1" i="1" dirty="0">
                <a:solidFill>
                  <a:srgbClr val="7030A0"/>
                </a:solidFill>
              </a:rPr>
              <a:t>Pour le personnel, le fait d’être à l’abri de l’exploitation et des violences sexuelles constitue un aspect essentiel de son bien-être et du soutien qu’il reçoit.</a:t>
            </a:r>
          </a:p>
          <a:p>
            <a:pPr marL="0" indent="0">
              <a:buNone/>
            </a:pPr>
            <a:endParaRPr lang="en-US" dirty="0"/>
          </a:p>
          <a:p>
            <a:pPr>
              <a:buFontTx/>
              <a:buChar char="-"/>
            </a:pPr>
            <a:r>
              <a:rPr lang="fr-FR" dirty="0"/>
              <a:t>Toutes les organisations d’aide humanitaire sont tenues d’</a:t>
            </a:r>
            <a:r>
              <a:rPr lang="fr-FR" b="1" dirty="0"/>
              <a:t>adapter ou d’élaborer, de financer et de mettre en œuvre des mécanismes efficaces et exhaustifs de prévention de l’exploitation et des abus sexuels</a:t>
            </a:r>
            <a:r>
              <a:rPr lang="fr-FR" dirty="0"/>
              <a:t>. </a:t>
            </a:r>
          </a:p>
          <a:p>
            <a:pPr>
              <a:buFontTx/>
              <a:buChar char="-"/>
            </a:pPr>
            <a:r>
              <a:rPr lang="fr-FR" dirty="0"/>
              <a:t>Les membres du personnel doivent </a:t>
            </a:r>
            <a:r>
              <a:rPr lang="fr-FR" b="1" dirty="0"/>
              <a:t>comprendre qu’ils sont personnellement responsables de signaler </a:t>
            </a:r>
            <a:r>
              <a:rPr lang="fr-FR" dirty="0"/>
              <a:t>tout incident présumé ainsi que de connaître les mécanismes en place relatifs au signalement obligatoire.</a:t>
            </a:r>
          </a:p>
          <a:p>
            <a:pPr>
              <a:buFontTx/>
              <a:buChar char="-"/>
            </a:pPr>
            <a:r>
              <a:rPr lang="fr-FR" b="1" dirty="0">
                <a:solidFill>
                  <a:srgbClr val="7030A0"/>
                </a:solidFill>
              </a:rPr>
              <a:t>Les responsables et le personnel des ressources humaines sont chargés de s’assurer que tous les agents ont reçu une formation à la prévention de l’exploitation et des abus sexuels et ont signé un code de conduite.</a:t>
            </a:r>
            <a:r>
              <a:rPr lang="fr-FR" dirty="0">
                <a:solidFill>
                  <a:srgbClr val="7030A0"/>
                </a:solidFill>
              </a:rPr>
              <a:t> </a:t>
            </a:r>
          </a:p>
          <a:p>
            <a:pPr>
              <a:buFontTx/>
              <a:buChar char="-"/>
            </a:pPr>
            <a:endParaRPr lang="en-US" dirty="0"/>
          </a:p>
          <a:p>
            <a:pPr>
              <a:buFontTx/>
              <a:buChar char="-"/>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4643" y="138904"/>
            <a:ext cx="11389489" cy="1323439"/>
          </a:xfrm>
          <a:prstGeom prst="rect">
            <a:avLst/>
          </a:prstGeom>
          <a:noFill/>
        </p:spPr>
        <p:txBody>
          <a:bodyPr wrap="square">
            <a:spAutoFit/>
          </a:bodyPr>
          <a:lstStyle/>
          <a:p>
            <a:pPr algn="ctr"/>
            <a:r>
              <a:rPr kumimoji="0" lang="fr-FR" sz="4000" b="1" i="0" u="none" strike="noStrike" cap="none" normalizeH="0" baseline="0" noProof="0" dirty="0">
                <a:ln>
                  <a:noFill/>
                </a:ln>
                <a:solidFill>
                  <a:srgbClr val="7030A0"/>
                </a:solidFill>
                <a:uLnTx/>
                <a:uFillTx/>
                <a:latin typeface="Calibri" panose="020F0502020204030204"/>
                <a:ea typeface="+mj-ea"/>
                <a:cs typeface="+mj-cs"/>
              </a:rPr>
              <a:t>Actions clés </a:t>
            </a:r>
            <a:r>
              <a:rPr lang="fr-FR" sz="4000" b="1" dirty="0">
                <a:solidFill>
                  <a:srgbClr val="7030A0"/>
                </a:solidFill>
                <a:latin typeface="Calibri" panose="020F0502020204030204"/>
                <a:ea typeface="+mj-ea"/>
                <a:cs typeface="+mj-cs"/>
              </a:rPr>
              <a:t>pour la prise en charge </a:t>
            </a:r>
            <a:endParaRPr lang="hu-HU" sz="4000" b="1" dirty="0">
              <a:solidFill>
                <a:srgbClr val="7030A0"/>
              </a:solidFill>
              <a:latin typeface="Calibri" panose="020F0502020204030204"/>
              <a:ea typeface="+mj-ea"/>
              <a:cs typeface="+mj-cs"/>
            </a:endParaRPr>
          </a:p>
          <a:p>
            <a:pPr algn="ctr"/>
            <a:r>
              <a:rPr lang="fr-FR" sz="4000" b="1" dirty="0">
                <a:solidFill>
                  <a:srgbClr val="7030A0"/>
                </a:solidFill>
                <a:latin typeface="Calibri" panose="020F0502020204030204"/>
                <a:ea typeface="+mj-ea"/>
                <a:cs typeface="+mj-cs"/>
              </a:rPr>
              <a:t>et le soutien du personnel</a:t>
            </a:r>
          </a:p>
        </p:txBody>
      </p:sp>
      <p:pic>
        <p:nvPicPr>
          <p:cNvPr id="3" name="Image 2" descr="Une image contenant texte&#10;&#10;Description générée automatiquement">
            <a:extLst>
              <a:ext uri="{FF2B5EF4-FFF2-40B4-BE49-F238E27FC236}">
                <a16:creationId xmlns:a16="http://schemas.microsoft.com/office/drawing/2014/main" id="{8BAF8C23-E708-42AF-80C2-6919682859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7819" y="1585454"/>
            <a:ext cx="4512750" cy="518716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marR="0" lvl="0" indent="0" algn="r" defTabSz="457200" rtl="0" eaLnBrk="1" fontAlgn="auto" latinLnBrk="0" hangingPunct="1">
              <a:lnSpc>
                <a:spcPct val="100000"/>
              </a:lnSpc>
              <a:spcBef>
                <a:spcPts val="0"/>
              </a:spcBef>
              <a:spcAft>
                <a:spcPts val="0"/>
              </a:spcAft>
              <a:buClr>
                <a:srgbClr val="000000"/>
              </a:buClr>
              <a:buSzPts val="1000"/>
              <a:buFont typeface="Arial" panose="020B0604020202020204"/>
              <a:buNone/>
              <a:defRPr/>
            </a:pPr>
            <a:fld id="{00000000-1234-1234-1234-123412341234}" type="slidenum">
              <a:rPr kumimoji="0" lang="en-GB" sz="1000" b="0" i="0" u="none" strike="noStrike" kern="1200" cap="none" spc="0" normalizeH="0" baseline="0" noProof="0">
                <a:ln>
                  <a:noFill/>
                </a:ln>
                <a:solidFill>
                  <a:srgbClr val="595959"/>
                </a:solidFill>
                <a:effectLst/>
                <a:uLnTx/>
                <a:uFillTx/>
                <a:latin typeface="Arial" panose="020B0604020202020204"/>
                <a:cs typeface="Arial" panose="020B0604020202020204"/>
                <a:sym typeface="Arial" panose="020B0604020202020204"/>
              </a:rPr>
              <a:t>13</a:t>
            </a:fld>
            <a:endParaRPr kumimoji="0" lang="en-GB" sz="1000" b="0" i="0" u="none" strike="noStrike" kern="1200" cap="none" spc="0" normalizeH="0" baseline="0" noProof="0">
              <a:ln>
                <a:noFill/>
              </a:ln>
              <a:solidFill>
                <a:srgbClr val="595959"/>
              </a:solidFill>
              <a:effectLst/>
              <a:uLnTx/>
              <a:uFillTx/>
              <a:latin typeface="Arial" panose="020B0604020202020204"/>
              <a:cs typeface="Arial" panose="020B0604020202020204"/>
              <a:sym typeface="Arial" panose="020B0604020202020204"/>
            </a:endParaRPr>
          </a:p>
        </p:txBody>
      </p:sp>
      <p:pic>
        <p:nvPicPr>
          <p:cNvPr id="3" name="Image 2" descr="Une image contenant texte&#10;&#10;Description générée automatiquement">
            <a:extLst>
              <a:ext uri="{FF2B5EF4-FFF2-40B4-BE49-F238E27FC236}">
                <a16:creationId xmlns:a16="http://schemas.microsoft.com/office/drawing/2014/main" id="{785AEB8E-4218-4DA1-B343-A2C41AA4B7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4373" y="199624"/>
            <a:ext cx="4483253" cy="654269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p:cNvPicPr>
            <a:picLocks noChangeAspect="1"/>
          </p:cNvPicPr>
          <p:nvPr/>
        </p:nvPicPr>
        <p:blipFill>
          <a:blip r:embed="rId4" cstate="print"/>
          <a:stretch>
            <a:fillRect/>
          </a:stretch>
        </p:blipFill>
        <p:spPr>
          <a:xfrm flipV="1">
            <a:off x="638640" y="3045154"/>
            <a:ext cx="7180143" cy="15524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1412" y="588878"/>
            <a:ext cx="6858000" cy="898404"/>
          </a:xfrm>
        </p:spPr>
        <p:txBody>
          <a:bodyPr>
            <a:normAutofit/>
          </a:bodyPr>
          <a:lstStyle/>
          <a:p>
            <a:pPr algn="l"/>
            <a:r>
              <a:rPr lang="fr-FR" sz="4800" b="1">
                <a:solidFill>
                  <a:srgbClr val="5B3289"/>
                </a:solidFill>
                <a:latin typeface="+mn-lt"/>
              </a:rPr>
              <a:t>Norme 3 :</a:t>
            </a:r>
          </a:p>
        </p:txBody>
      </p:sp>
      <p:sp>
        <p:nvSpPr>
          <p:cNvPr id="3" name="Subtitle 2"/>
          <p:cNvSpPr>
            <a:spLocks noGrp="1"/>
          </p:cNvSpPr>
          <p:nvPr>
            <p:ph type="subTitle" idx="1"/>
          </p:nvPr>
        </p:nvSpPr>
        <p:spPr>
          <a:xfrm>
            <a:off x="441412" y="1859131"/>
            <a:ext cx="9457898" cy="1036231"/>
          </a:xfrm>
        </p:spPr>
        <p:txBody>
          <a:bodyPr>
            <a:normAutofit fontScale="92500"/>
          </a:bodyPr>
          <a:lstStyle/>
          <a:p>
            <a:pPr algn="l"/>
            <a:r>
              <a:rPr lang="fr-FR" sz="4800" b="1">
                <a:solidFill>
                  <a:srgbClr val="267CB4"/>
                </a:solidFill>
              </a:rPr>
              <a:t>Prise en charge et soutien du personnel</a:t>
            </a:r>
          </a:p>
        </p:txBody>
      </p:sp>
      <p:pic>
        <p:nvPicPr>
          <p:cNvPr id="4"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p:cNvPicPr>
            <a:picLocks noChangeAspect="1"/>
          </p:cNvPicPr>
          <p:nvPr/>
        </p:nvPicPr>
        <p:blipFill>
          <a:blip r:embed="rId4" cstate="print"/>
          <a:stretch>
            <a:fillRect/>
          </a:stretch>
        </p:blipFill>
        <p:spPr>
          <a:xfrm flipV="1">
            <a:off x="638640" y="3045154"/>
            <a:ext cx="7180143" cy="15524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p:nvPr/>
        </p:nvSpPr>
        <p:spPr>
          <a:xfrm>
            <a:off x="347870" y="272362"/>
            <a:ext cx="10515600" cy="10396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5B3289"/>
                </a:solidFill>
                <a:latin typeface="+mn-lt"/>
              </a:rPr>
              <a:t>Normes de base</a:t>
            </a:r>
          </a:p>
        </p:txBody>
      </p:sp>
      <p:pic>
        <p:nvPicPr>
          <p:cNvPr id="3" name="Image 2" descr="Une image contenant texte&#10;&#10;Description générée automatiquement">
            <a:extLst>
              <a:ext uri="{FF2B5EF4-FFF2-40B4-BE49-F238E27FC236}">
                <a16:creationId xmlns:a16="http://schemas.microsoft.com/office/drawing/2014/main" id="{C4B68F5C-6DBF-4E1C-AE37-BA963509D4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4639" y="1682044"/>
            <a:ext cx="3440262" cy="419852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F68DD75-93AA-4A84-8464-B090C34315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1888" y="2714525"/>
            <a:ext cx="5984485" cy="142894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89" y="308681"/>
            <a:ext cx="10515600" cy="1325563"/>
          </a:xfrm>
        </p:spPr>
        <p:txBody>
          <a:bodyPr/>
          <a:lstStyle/>
          <a:p>
            <a:r>
              <a:rPr lang="fr-FR" b="1" dirty="0">
                <a:solidFill>
                  <a:srgbClr val="7030A0"/>
                </a:solidFill>
                <a:latin typeface="+mn-lt"/>
              </a:rPr>
              <a:t>Norme 3 : Prise en charge et soutien du personnel</a:t>
            </a:r>
          </a:p>
        </p:txBody>
      </p:sp>
      <p:sp>
        <p:nvSpPr>
          <p:cNvPr id="3" name="Content Placeholder 2"/>
          <p:cNvSpPr>
            <a:spLocks noGrp="1"/>
          </p:cNvSpPr>
          <p:nvPr>
            <p:ph idx="1"/>
          </p:nvPr>
        </p:nvSpPr>
        <p:spPr/>
        <p:txBody>
          <a:bodyPr>
            <a:normAutofit/>
          </a:bodyPr>
          <a:lstStyle/>
          <a:p>
            <a:pPr marL="0" indent="0">
              <a:buNone/>
            </a:pPr>
            <a:r>
              <a:rPr lang="fr-FR" sz="4400" dirty="0"/>
              <a:t>Le personnel de la programmation en matière de VBG est recruté et formé pour mettre en pratique un ensemble de compétences de base, et sa sécurité et son bien-être sont protégés.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555" y="179018"/>
            <a:ext cx="10591800" cy="1325563"/>
          </a:xfrm>
        </p:spPr>
        <p:txBody>
          <a:bodyPr>
            <a:normAutofit/>
          </a:bodyPr>
          <a:lstStyle/>
          <a:p>
            <a:r>
              <a:rPr lang="fr-FR" b="1" dirty="0">
                <a:solidFill>
                  <a:srgbClr val="267CB4"/>
                </a:solidFill>
                <a:latin typeface="+mn-lt"/>
              </a:rPr>
              <a:t>Pourquoi la prise en charge et le soutien du personnel sont-ils si importants ?</a:t>
            </a:r>
          </a:p>
        </p:txBody>
      </p:sp>
      <p:sp>
        <p:nvSpPr>
          <p:cNvPr id="3" name="Content Placeholder 2"/>
          <p:cNvSpPr>
            <a:spLocks noGrp="1"/>
          </p:cNvSpPr>
          <p:nvPr>
            <p:ph idx="1"/>
          </p:nvPr>
        </p:nvSpPr>
        <p:spPr>
          <a:xfrm>
            <a:off x="838200" y="1912586"/>
            <a:ext cx="10515600" cy="4103614"/>
          </a:xfrm>
        </p:spPr>
        <p:txBody>
          <a:bodyPr>
            <a:normAutofit fontScale="92500"/>
          </a:bodyPr>
          <a:lstStyle/>
          <a:p>
            <a:r>
              <a:rPr lang="fr-FR" sz="3200" b="1" dirty="0">
                <a:solidFill>
                  <a:srgbClr val="7030A0"/>
                </a:solidFill>
              </a:rPr>
              <a:t>La programmation de la lutte contre la VBG repose sur un personnel dévoué</a:t>
            </a:r>
            <a:r>
              <a:rPr lang="fr-FR" sz="3200" dirty="0">
                <a:solidFill>
                  <a:srgbClr val="7030A0"/>
                </a:solidFill>
              </a:rPr>
              <a:t> </a:t>
            </a:r>
            <a:r>
              <a:rPr lang="fr-FR" sz="3200" dirty="0"/>
              <a:t>possédant des connaissances, des compétences et des attitudes spécialisées.</a:t>
            </a:r>
          </a:p>
          <a:p>
            <a:pPr marL="0" indent="0">
              <a:buNone/>
            </a:pPr>
            <a:endParaRPr lang="en-US" sz="3200" dirty="0"/>
          </a:p>
          <a:p>
            <a:r>
              <a:rPr lang="fr-FR" sz="3200" dirty="0"/>
              <a:t>Les membres du personnel travaillant dans le cadre des programmes de lutte contre la VBG, et en particulier les bénévoles communautaires, </a:t>
            </a:r>
            <a:r>
              <a:rPr lang="fr-FR" sz="3200" b="1" dirty="0">
                <a:solidFill>
                  <a:srgbClr val="7030A0"/>
                </a:solidFill>
              </a:rPr>
              <a:t>font face à des menaces uniques pour leur résilience et leur sécurité </a:t>
            </a:r>
            <a:r>
              <a:rPr lang="fr-FR" sz="3200" dirty="0"/>
              <a:t>en raison de la pression et du stress liés au travail sur la VBG dans les situations d’urgence.</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045" y="286102"/>
            <a:ext cx="10515600" cy="1325563"/>
          </a:xfrm>
        </p:spPr>
        <p:txBody>
          <a:bodyPr>
            <a:noAutofit/>
          </a:bodyPr>
          <a:lstStyle/>
          <a:p>
            <a:br>
              <a:rPr lang="fr-FR" sz="4800" b="1" i="1" dirty="0">
                <a:solidFill>
                  <a:srgbClr val="267CB4"/>
                </a:solidFill>
              </a:rPr>
            </a:br>
            <a:r>
              <a:rPr lang="fr-FR" b="1" i="1" dirty="0">
                <a:solidFill>
                  <a:srgbClr val="267CB4"/>
                </a:solidFill>
              </a:rPr>
              <a:t>Qui est responsable ?</a:t>
            </a:r>
            <a:br>
              <a:rPr lang="fr-FR" b="1" dirty="0">
                <a:solidFill>
                  <a:srgbClr val="267CB4"/>
                </a:solidFill>
              </a:rPr>
            </a:br>
            <a:r>
              <a:rPr lang="fr-FR" b="1" dirty="0">
                <a:solidFill>
                  <a:srgbClr val="267CB4"/>
                </a:solidFill>
              </a:rPr>
              <a:t>« Devoir de protection » des organisations</a:t>
            </a:r>
          </a:p>
        </p:txBody>
      </p:sp>
      <p:sp>
        <p:nvSpPr>
          <p:cNvPr id="3" name="Content Placeholder 2"/>
          <p:cNvSpPr>
            <a:spLocks noGrp="1"/>
          </p:cNvSpPr>
          <p:nvPr>
            <p:ph idx="1"/>
          </p:nvPr>
        </p:nvSpPr>
        <p:spPr>
          <a:xfrm>
            <a:off x="838200" y="2524835"/>
            <a:ext cx="10515600" cy="3652127"/>
          </a:xfrm>
        </p:spPr>
        <p:txBody>
          <a:bodyPr>
            <a:normAutofit fontScale="92500"/>
          </a:bodyPr>
          <a:lstStyle/>
          <a:p>
            <a:pPr marL="0" indent="0">
              <a:buNone/>
            </a:pPr>
            <a:r>
              <a:rPr lang="fr-FR" b="1" dirty="0">
                <a:solidFill>
                  <a:srgbClr val="267CB4"/>
                </a:solidFill>
              </a:rPr>
              <a:t>Le « devoir de protection » </a:t>
            </a:r>
            <a:r>
              <a:rPr lang="fr-FR" dirty="0"/>
              <a:t>est une « obligation dont l’organisation ne peut s’exonérer ». Elle doit ainsi s’efforcer </a:t>
            </a:r>
            <a:r>
              <a:rPr lang="fr-FR" b="1" dirty="0">
                <a:solidFill>
                  <a:srgbClr val="267CB4"/>
                </a:solidFill>
              </a:rPr>
              <a:t>d’atténuer les risques prévisibles </a:t>
            </a:r>
            <a:r>
              <a:rPr lang="fr-FR" dirty="0"/>
              <a:t>qui pourraient mettre en péril ou blesser son personnel </a:t>
            </a:r>
            <a:r>
              <a:rPr lang="fr-FR" b="1" dirty="0">
                <a:solidFill>
                  <a:srgbClr val="267CB4"/>
                </a:solidFill>
              </a:rPr>
              <a:t>et, le cas échéant, de les maîtriser</a:t>
            </a:r>
            <a:r>
              <a:rPr lang="fr-FR" dirty="0"/>
              <a:t>.</a:t>
            </a:r>
          </a:p>
          <a:p>
            <a:pPr marL="0" indent="0">
              <a:buNone/>
            </a:pPr>
            <a:r>
              <a:rPr lang="fr-FR" i="1" dirty="0"/>
              <a:t>PAR CONSÉQUENT :</a:t>
            </a:r>
          </a:p>
          <a:p>
            <a:r>
              <a:rPr lang="fr-FR" dirty="0"/>
              <a:t>Les organisations ont l’obligation </a:t>
            </a:r>
            <a:r>
              <a:rPr lang="fr-FR" b="1" dirty="0"/>
              <a:t>légale</a:t>
            </a:r>
            <a:r>
              <a:rPr lang="fr-FR" dirty="0"/>
              <a:t> et </a:t>
            </a:r>
            <a:r>
              <a:rPr lang="fr-FR" b="1" dirty="0"/>
              <a:t>morale</a:t>
            </a:r>
            <a:r>
              <a:rPr lang="fr-FR" dirty="0"/>
              <a:t> de </a:t>
            </a:r>
            <a:r>
              <a:rPr lang="fr-FR" b="1" dirty="0"/>
              <a:t>protéger</a:t>
            </a:r>
            <a:r>
              <a:rPr lang="fr-FR" dirty="0"/>
              <a:t> et d’</a:t>
            </a:r>
            <a:r>
              <a:rPr lang="fr-FR" b="1" dirty="0"/>
              <a:t>améliorer</a:t>
            </a:r>
            <a:r>
              <a:rPr lang="fr-FR" dirty="0"/>
              <a:t> la sécurité et le bien-être de leur personnel, ce qui implique </a:t>
            </a:r>
            <a:r>
              <a:rPr lang="fr-FR" b="1" dirty="0">
                <a:solidFill>
                  <a:srgbClr val="267CB4"/>
                </a:solidFill>
              </a:rPr>
              <a:t>l’adoption de mesures concrètes en vue d’atténuer les risques pour la santé ainsi que pour la sécurité physiques et psychologiques.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378" y="398992"/>
            <a:ext cx="10515600" cy="1069975"/>
          </a:xfrm>
        </p:spPr>
        <p:txBody>
          <a:bodyPr>
            <a:noAutofit/>
          </a:bodyPr>
          <a:lstStyle/>
          <a:p>
            <a:br>
              <a:rPr lang="fr-FR" sz="3600" dirty="0"/>
            </a:br>
            <a:r>
              <a:rPr lang="fr-FR" b="1" i="1" dirty="0">
                <a:solidFill>
                  <a:srgbClr val="267CB4"/>
                </a:solidFill>
              </a:rPr>
              <a:t>Qui est responsable ?</a:t>
            </a:r>
            <a:br>
              <a:rPr lang="fr-FR" b="1" dirty="0">
                <a:solidFill>
                  <a:srgbClr val="267CB4"/>
                </a:solidFill>
              </a:rPr>
            </a:br>
            <a:r>
              <a:rPr lang="fr-FR" b="1" dirty="0">
                <a:solidFill>
                  <a:srgbClr val="267CB4"/>
                </a:solidFill>
              </a:rPr>
              <a:t>Le rôle du responsable</a:t>
            </a:r>
          </a:p>
        </p:txBody>
      </p:sp>
      <p:sp>
        <p:nvSpPr>
          <p:cNvPr id="3" name="Content Placeholder 2"/>
          <p:cNvSpPr>
            <a:spLocks noGrp="1"/>
          </p:cNvSpPr>
          <p:nvPr>
            <p:ph idx="1"/>
          </p:nvPr>
        </p:nvSpPr>
        <p:spPr>
          <a:xfrm>
            <a:off x="838200" y="1992573"/>
            <a:ext cx="10515600" cy="4184390"/>
          </a:xfrm>
        </p:spPr>
        <p:txBody>
          <a:bodyPr>
            <a:normAutofit fontScale="85000" lnSpcReduction="10000"/>
          </a:bodyPr>
          <a:lstStyle/>
          <a:p>
            <a:r>
              <a:rPr lang="fr-FR" b="1" dirty="0"/>
              <a:t>Faire en sorte que le personnel travaillant dans le cadre de la lutte contre la VBG prenne soin de lui-même et bénéficie d’un soutien adéquat constitue l’une des missions fondamentales de tous les responsables.</a:t>
            </a:r>
          </a:p>
          <a:p>
            <a:r>
              <a:rPr lang="fr-FR" u="sng" dirty="0"/>
              <a:t>Les responsables devraient</a:t>
            </a:r>
            <a:r>
              <a:rPr lang="fr-FR" dirty="0"/>
              <a:t> :</a:t>
            </a:r>
          </a:p>
          <a:p>
            <a:pPr lvl="1"/>
            <a:r>
              <a:rPr lang="fr-FR" dirty="0"/>
              <a:t>savoir que les besoins en matière de soutien des diverses personnes concernées seront différents ;</a:t>
            </a:r>
          </a:p>
          <a:p>
            <a:pPr lvl="1"/>
            <a:r>
              <a:rPr lang="fr-FR" dirty="0"/>
              <a:t>affecter des ressources au soutien de celles et de ceux qui font face à des niveaux de stress élevés.</a:t>
            </a:r>
          </a:p>
          <a:p>
            <a:r>
              <a:rPr lang="fr-FR" b="1" dirty="0">
                <a:solidFill>
                  <a:srgbClr val="267CB4"/>
                </a:solidFill>
              </a:rPr>
              <a:t>L’exemple donné par la hiérarchie est décisif pour créer une culture qui accorde la priorité à la sécurité et au bien-être</a:t>
            </a:r>
            <a:r>
              <a:rPr lang="fr-FR" dirty="0"/>
              <a:t> du personnel au sein de l’organisation, où toutes celles et ceux qui travaillent dans le domaine de la lutte contre la VBG sont en sécurité, capables de prendre soin de leur santé physique et mentale, tout en sachant où chercher du soutien en cas de besoin.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822" y="510197"/>
            <a:ext cx="10515600" cy="687498"/>
          </a:xfrm>
        </p:spPr>
        <p:txBody>
          <a:bodyPr>
            <a:noAutofit/>
          </a:bodyPr>
          <a:lstStyle/>
          <a:p>
            <a:r>
              <a:rPr lang="fr-FR" sz="4600" b="1">
                <a:solidFill>
                  <a:srgbClr val="267CB4"/>
                </a:solidFill>
                <a:latin typeface="+mn-lt"/>
              </a:rPr>
              <a:t>Renforcement des capacités du personnel</a:t>
            </a:r>
          </a:p>
        </p:txBody>
      </p:sp>
      <p:sp>
        <p:nvSpPr>
          <p:cNvPr id="3" name="Content Placeholder 2"/>
          <p:cNvSpPr>
            <a:spLocks noGrp="1"/>
          </p:cNvSpPr>
          <p:nvPr>
            <p:ph idx="1"/>
          </p:nvPr>
        </p:nvSpPr>
        <p:spPr>
          <a:xfrm>
            <a:off x="838200" y="1815151"/>
            <a:ext cx="10515600" cy="4095997"/>
          </a:xfrm>
        </p:spPr>
        <p:txBody>
          <a:bodyPr>
            <a:normAutofit fontScale="92500" lnSpcReduction="20000"/>
          </a:bodyPr>
          <a:lstStyle/>
          <a:p>
            <a:r>
              <a:rPr lang="fr-FR" b="1" dirty="0">
                <a:solidFill>
                  <a:srgbClr val="7030A0"/>
                </a:solidFill>
              </a:rPr>
              <a:t>TOUT le personnel doit être formé </a:t>
            </a:r>
            <a:r>
              <a:rPr lang="fr-FR" dirty="0">
                <a:solidFill>
                  <a:srgbClr val="7030A0"/>
                </a:solidFill>
              </a:rPr>
              <a:t>à appliquer l’</a:t>
            </a:r>
            <a:r>
              <a:rPr lang="fr-FR" b="1" dirty="0">
                <a:solidFill>
                  <a:srgbClr val="7030A0"/>
                </a:solidFill>
              </a:rPr>
              <a:t>approche centrée sur les survivantes</a:t>
            </a:r>
            <a:r>
              <a:rPr lang="fr-FR" dirty="0">
                <a:solidFill>
                  <a:srgbClr val="7030A0"/>
                </a:solidFill>
              </a:rPr>
              <a:t>, les autres </a:t>
            </a:r>
            <a:r>
              <a:rPr lang="fr-FR" b="1" dirty="0">
                <a:solidFill>
                  <a:srgbClr val="7030A0"/>
                </a:solidFill>
              </a:rPr>
              <a:t>Principes directeurs de l’action contre la VBG </a:t>
            </a:r>
            <a:r>
              <a:rPr lang="fr-FR" dirty="0">
                <a:solidFill>
                  <a:srgbClr val="7030A0"/>
                </a:solidFill>
              </a:rPr>
              <a:t>(voir la Norme 1) ainsi que les </a:t>
            </a:r>
            <a:r>
              <a:rPr lang="fr-FR" b="1" dirty="0">
                <a:solidFill>
                  <a:srgbClr val="7030A0"/>
                </a:solidFill>
              </a:rPr>
              <a:t>concepts de base de la programmation visant la VBG</a:t>
            </a:r>
            <a:r>
              <a:rPr lang="fr-FR" dirty="0">
                <a:solidFill>
                  <a:srgbClr val="7030A0"/>
                </a:solidFill>
              </a:rPr>
              <a:t>.</a:t>
            </a:r>
          </a:p>
          <a:p>
            <a:r>
              <a:rPr lang="fr-FR" dirty="0"/>
              <a:t>Dans les situations d’urgence,</a:t>
            </a:r>
            <a:r>
              <a:rPr lang="fr-FR" dirty="0">
                <a:solidFill>
                  <a:srgbClr val="267CB4"/>
                </a:solidFill>
              </a:rPr>
              <a:t> </a:t>
            </a:r>
            <a:r>
              <a:rPr lang="fr-FR" b="1" dirty="0">
                <a:solidFill>
                  <a:srgbClr val="267CB4"/>
                </a:solidFill>
              </a:rPr>
              <a:t>le personnel qui s’occupe de la programmation en matière de VBG doit recevoir une formation pour s’acquitter de sa mission dans le contexte en question </a:t>
            </a:r>
            <a:r>
              <a:rPr lang="fr-FR" dirty="0"/>
              <a:t>(p. ex., prise en charge des cas de VBG, soutien psychosocial, etc.). </a:t>
            </a:r>
          </a:p>
          <a:p>
            <a:r>
              <a:rPr lang="fr-FR" u="sng" dirty="0"/>
              <a:t>Les responsables doivent</a:t>
            </a:r>
            <a:r>
              <a:rPr lang="fr-FR" dirty="0"/>
              <a:t> :</a:t>
            </a:r>
          </a:p>
          <a:p>
            <a:pPr lvl="1"/>
            <a:r>
              <a:rPr lang="fr-FR" dirty="0"/>
              <a:t>investir dans le renforcement continu des capacités du personnel ;</a:t>
            </a:r>
          </a:p>
          <a:p>
            <a:pPr lvl="1"/>
            <a:r>
              <a:rPr lang="fr-FR" dirty="0"/>
              <a:t>assurer une supervision continue ainsi qu’un système d’encadrement et offrir des possibilités d’apprentissage.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688" y="369360"/>
            <a:ext cx="11272741" cy="1095184"/>
          </a:xfrm>
        </p:spPr>
        <p:txBody>
          <a:bodyPr>
            <a:normAutofit fontScale="90000"/>
          </a:bodyPr>
          <a:lstStyle/>
          <a:p>
            <a:r>
              <a:rPr lang="fr-FR" sz="4800" b="1" dirty="0">
                <a:solidFill>
                  <a:srgbClr val="267CB4"/>
                </a:solidFill>
                <a:latin typeface="+mn-lt"/>
              </a:rPr>
              <a:t>Les « compétences de base en matière de </a:t>
            </a:r>
            <a:r>
              <a:rPr lang="fr-FR" sz="4800" b="1" dirty="0" err="1">
                <a:solidFill>
                  <a:srgbClr val="267CB4"/>
                </a:solidFill>
                <a:latin typeface="+mn-lt"/>
              </a:rPr>
              <a:t>VBG</a:t>
            </a:r>
            <a:r>
              <a:rPr lang="fr-FR" sz="4800" b="1" dirty="0">
                <a:solidFill>
                  <a:srgbClr val="267CB4"/>
                </a:solidFill>
                <a:latin typeface="+mn-lt"/>
              </a:rPr>
              <a:t> »</a:t>
            </a:r>
          </a:p>
        </p:txBody>
      </p:sp>
      <p:sp>
        <p:nvSpPr>
          <p:cNvPr id="3" name="Content Placeholder 2"/>
          <p:cNvSpPr>
            <a:spLocks noGrp="1"/>
          </p:cNvSpPr>
          <p:nvPr>
            <p:ph idx="1"/>
          </p:nvPr>
        </p:nvSpPr>
        <p:spPr>
          <a:xfrm>
            <a:off x="838200" y="1733266"/>
            <a:ext cx="10515600" cy="4578634"/>
          </a:xfrm>
        </p:spPr>
        <p:txBody>
          <a:bodyPr>
            <a:normAutofit fontScale="92500" lnSpcReduction="10000"/>
          </a:bodyPr>
          <a:lstStyle/>
          <a:p>
            <a:pPr marL="0" indent="0">
              <a:buNone/>
            </a:pPr>
            <a:r>
              <a:rPr lang="fr-FR" b="1" dirty="0">
                <a:solidFill>
                  <a:srgbClr val="7030A0"/>
                </a:solidFill>
              </a:rPr>
              <a:t>Quelles sont les compétences de base en matière de VBG ?</a:t>
            </a:r>
          </a:p>
          <a:p>
            <a:pPr>
              <a:buFont typeface="Wingdings" panose="05000000000000000000" pitchFamily="2" charset="2"/>
              <a:buChar char="à"/>
            </a:pPr>
            <a:r>
              <a:rPr lang="fr-FR" dirty="0"/>
              <a:t>Il s’agit d’un ensemble de compétences de base qui incluent les compétences professionnelles et techniques, les aptitudes et les connaissances nécessaires pour une programmation efficace de la prévention et de l’intervention face à la VBG.</a:t>
            </a:r>
          </a:p>
          <a:p>
            <a:pPr marL="0" indent="0">
              <a:buNone/>
            </a:pPr>
            <a:endParaRPr lang="en-US" dirty="0"/>
          </a:p>
          <a:p>
            <a:pPr marL="0" indent="0">
              <a:buNone/>
            </a:pPr>
            <a:r>
              <a:rPr lang="fr-FR" b="1" dirty="0">
                <a:solidFill>
                  <a:srgbClr val="7030A0"/>
                </a:solidFill>
              </a:rPr>
              <a:t>Pourquoi ce cadre a-t-il été élaboré ?</a:t>
            </a:r>
          </a:p>
          <a:p>
            <a:pPr>
              <a:buFont typeface="Wingdings" panose="05000000000000000000" pitchFamily="2" charset="2"/>
              <a:buChar char="à"/>
            </a:pPr>
            <a:r>
              <a:rPr lang="fr-FR" dirty="0"/>
              <a:t>Pour étayer les pratiques de recrutement reposant sur les compétences de base : il fournit des conseils utiles pour le recrutement et le déploiement du personnel, le renforcement des capacités et la valorisation du travail et du comportement professionnel des responsables et des coordonnateurs des programmes de lutte contre la VBG.</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2166</Words>
  <Application>Microsoft Office PowerPoint</Application>
  <PresentationFormat>Szélesvásznú</PresentationFormat>
  <Paragraphs>112</Paragraphs>
  <Slides>14</Slides>
  <Notes>13</Notes>
  <HiddenSlides>0</HiddenSlides>
  <MMClips>0</MMClips>
  <ScaleCrop>false</ScaleCrop>
  <HeadingPairs>
    <vt:vector size="6" baseType="variant">
      <vt:variant>
        <vt:lpstr>Használt betűtípusok</vt:lpstr>
      </vt:variant>
      <vt:variant>
        <vt:i4>4</vt:i4>
      </vt:variant>
      <vt:variant>
        <vt:lpstr>Téma</vt:lpstr>
      </vt:variant>
      <vt:variant>
        <vt:i4>3</vt:i4>
      </vt:variant>
      <vt:variant>
        <vt:lpstr>Diacímek</vt:lpstr>
      </vt:variant>
      <vt:variant>
        <vt:i4>14</vt:i4>
      </vt:variant>
    </vt:vector>
  </HeadingPairs>
  <TitlesOfParts>
    <vt:vector size="21" baseType="lpstr">
      <vt:lpstr>Arial</vt:lpstr>
      <vt:lpstr>Calibri</vt:lpstr>
      <vt:lpstr>Calibri Light</vt:lpstr>
      <vt:lpstr>Wingdings</vt:lpstr>
      <vt:lpstr>Office Theme</vt:lpstr>
      <vt:lpstr>1_Office Theme</vt:lpstr>
      <vt:lpstr>2_Office Theme</vt:lpstr>
      <vt:lpstr>  Normes minimales interorganisations pour la programmation d’actions de lutte contre la violence basée sur le genre dans les situations d’urgence   </vt:lpstr>
      <vt:lpstr>Norme 3 :</vt:lpstr>
      <vt:lpstr>PowerPoint-bemutató</vt:lpstr>
      <vt:lpstr>Norme 3 : Prise en charge et soutien du personnel</vt:lpstr>
      <vt:lpstr>Pourquoi la prise en charge et le soutien du personnel sont-ils si importants ?</vt:lpstr>
      <vt:lpstr> Qui est responsable ? « Devoir de protection » des organisations</vt:lpstr>
      <vt:lpstr> Qui est responsable ? Le rôle du responsable</vt:lpstr>
      <vt:lpstr>Renforcement des capacités du personnel</vt:lpstr>
      <vt:lpstr>Les « compétences de base en matière de VBG »</vt:lpstr>
      <vt:lpstr>Comment évaluer au mieux les compétences de base en matière de VBG dans le contexte de notre travail ?</vt:lpstr>
      <vt:lpstr>Protection contre l’exploitation et les abus sexuels : personnel et bénéficiaires des programmes de lutte contre la VBG</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Inbal Sansani</dc:creator>
  <cp:lastModifiedBy>VN00LW01</cp:lastModifiedBy>
  <cp:revision>34</cp:revision>
  <dcterms:created xsi:type="dcterms:W3CDTF">2020-05-05T03:10:00Z</dcterms:created>
  <dcterms:modified xsi:type="dcterms:W3CDTF">2021-12-14T07:13:39Z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1036-11.2.0.10224</vt:lpwstr>
  </property>
</Properties>
</file>