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334" r:id="rId2"/>
    <p:sldId id="335" r:id="rId3"/>
    <p:sldId id="319" r:id="rId4"/>
    <p:sldId id="257" r:id="rId5"/>
    <p:sldId id="277" r:id="rId6"/>
    <p:sldId id="278" r:id="rId7"/>
    <p:sldId id="296" r:id="rId8"/>
    <p:sldId id="307" r:id="rId9"/>
    <p:sldId id="303" r:id="rId10"/>
    <p:sldId id="297" r:id="rId11"/>
    <p:sldId id="291" r:id="rId12"/>
    <p:sldId id="298" r:id="rId13"/>
    <p:sldId id="283" r:id="rId14"/>
    <p:sldId id="276" r:id="rId15"/>
    <p:sldId id="333" r:id="rId16"/>
    <p:sldId id="336"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FF175D1-11B8-1694-5CFE-40D068027CB8}" name="French Team" initials="FT" userId="aea9b952dc51749d"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Inbal Sansani" initials="I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7CB4"/>
    <a:srgbClr val="7030A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1" autoAdjust="0"/>
    <p:restoredTop sz="78378" autoAdjust="0"/>
  </p:normalViewPr>
  <p:slideViewPr>
    <p:cSldViewPr snapToGrid="0">
      <p:cViewPr varScale="1">
        <p:scale>
          <a:sx n="89" d="100"/>
          <a:sy n="89" d="100"/>
        </p:scale>
        <p:origin x="1434" y="90"/>
      </p:cViewPr>
      <p:guideLst>
        <p:guide orient="horz" pos="2160"/>
        <p:guide pos="3840"/>
      </p:guideLst>
    </p:cSldViewPr>
  </p:slideViewPr>
  <p:outlineViewPr>
    <p:cViewPr>
      <p:scale>
        <a:sx n="33" d="100"/>
        <a:sy n="33" d="100"/>
      </p:scale>
      <p:origin x="24" y="6643"/>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51" d="100"/>
          <a:sy n="51" d="100"/>
        </p:scale>
        <p:origin x="2692" y="2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187257-4020-45BA-9D9D-E063BFB00E2D}" type="datetimeFigureOut">
              <a:rPr lang="en-US" smtClean="0"/>
              <a:pPr/>
              <a:t>12/14/2021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EAA1F8-5525-48B8-AB42-B44A5E068F86}" type="slidenum">
              <a:rPr lang="en-US" smtClean="0"/>
              <a:pPr/>
              <a:t>‹#›</a:t>
            </a:fld>
            <a:endParaRPr lang="en-US" dirty="0"/>
          </a:p>
        </p:txBody>
      </p:sp>
    </p:spTree>
    <p:extLst>
      <p:ext uri="{BB962C8B-B14F-4D97-AF65-F5344CB8AC3E}">
        <p14:creationId xmlns:p14="http://schemas.microsoft.com/office/powerpoint/2010/main" val="12179236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defTabSz="466090">
              <a:defRPr/>
            </a:pPr>
            <a:r>
              <a:rPr lang="fr-FR" b="0" dirty="0">
                <a:solidFill>
                  <a:srgbClr val="FF0000"/>
                </a:solidFill>
                <a:highlight>
                  <a:srgbClr val="FFFF00"/>
                </a:highlight>
              </a:rPr>
              <a:t>L’élaboration des </a:t>
            </a:r>
            <a:r>
              <a:rPr lang="fr-FR" b="0" dirty="0">
                <a:solidFill>
                  <a:srgbClr val="FF0000"/>
                </a:solidFill>
              </a:rPr>
              <a:t>Normes minimales est le fruit d’un processus hautement consultatif mené sur une période de 18 mois </a:t>
            </a:r>
            <a:r>
              <a:rPr lang="fr-FR" b="0" dirty="0">
                <a:solidFill>
                  <a:srgbClr val="FF0000"/>
                </a:solidFill>
                <a:highlight>
                  <a:srgbClr val="FFFF00"/>
                </a:highlight>
              </a:rPr>
              <a:t>avec une équipe spéciale dirigée par le Fonds des Nations Unies pour la population (UNFPA), le Fonds des Nations </a:t>
            </a:r>
          </a:p>
          <a:p>
            <a:pPr defTabSz="466090">
              <a:defRPr/>
            </a:pPr>
            <a:r>
              <a:rPr lang="fr-FR" b="0" dirty="0">
                <a:solidFill>
                  <a:srgbClr val="FF0000"/>
                </a:solidFill>
                <a:highlight>
                  <a:srgbClr val="FFFF00"/>
                </a:highlight>
              </a:rPr>
              <a:t>Unies pour  l’enfance </a:t>
            </a:r>
            <a:r>
              <a:rPr lang="fr-FR" b="0" dirty="0">
                <a:solidFill>
                  <a:srgbClr val="FF0000"/>
                </a:solidFill>
              </a:rPr>
              <a:t>(UNICEF) et le Comité international de secours (IRC). </a:t>
            </a:r>
          </a:p>
          <a:p>
            <a:pPr defTabSz="466090">
              <a:defRPr/>
            </a:pPr>
            <a:endParaRPr lang="en-US" b="0" dirty="0">
              <a:solidFill>
                <a:srgbClr val="FF0000"/>
              </a:solidFill>
            </a:endParaRPr>
          </a:p>
          <a:p>
            <a:pPr defTabSz="466090">
              <a:defRPr/>
            </a:pPr>
            <a:r>
              <a:rPr lang="fr-FR" b="0" dirty="0">
                <a:solidFill>
                  <a:srgbClr val="FF0000"/>
                </a:solidFill>
              </a:rPr>
              <a:t>En tant que membre de l’équipe spéciale, le HCR a guidé le processus dès le début. </a:t>
            </a:r>
          </a:p>
          <a:p>
            <a:pPr defTabSz="466090">
              <a:defRPr/>
            </a:pPr>
            <a:endParaRPr lang="en-US" b="0" dirty="0">
              <a:solidFill>
                <a:srgbClr val="FF0000"/>
              </a:solidFill>
            </a:endParaRPr>
          </a:p>
          <a:p>
            <a:pPr defTabSz="466090">
              <a:defRPr/>
            </a:pPr>
            <a:r>
              <a:rPr lang="fr-FR" b="0" dirty="0">
                <a:solidFill>
                  <a:srgbClr val="FF0000"/>
                </a:solidFill>
              </a:rPr>
              <a:t>Au total, 24 consultations de terrain ont été conduites (dont 10 dans le cadre du diagnostic). </a:t>
            </a:r>
          </a:p>
          <a:p>
            <a:pPr defTabSz="465887">
              <a:defRPr/>
            </a:pPr>
            <a:endParaRPr lang="en-US" b="1" dirty="0">
              <a:solidFill>
                <a:srgbClr val="FF0000"/>
              </a:solidFill>
            </a:endParaRP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471870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b="1" u="none" dirty="0">
              <a:solidFill>
                <a:srgbClr val="FF0000"/>
              </a:solidFill>
            </a:endParaRPr>
          </a:p>
        </p:txBody>
      </p:sp>
      <p:sp>
        <p:nvSpPr>
          <p:cNvPr id="4" name="Slide Number Placeholder 3"/>
          <p:cNvSpPr>
            <a:spLocks noGrp="1"/>
          </p:cNvSpPr>
          <p:nvPr>
            <p:ph type="sldNum" sz="quarter" idx="5"/>
          </p:nvPr>
        </p:nvSpPr>
        <p:spPr/>
        <p:txBody>
          <a:bodyPr/>
          <a:lstStyle/>
          <a:p>
            <a:fld id="{CCEAA1F8-5525-48B8-AB42-B44A5E068F86}" type="slidenum">
              <a:rPr lang="en-US" smtClean="0"/>
              <a:pPr/>
              <a:t>11</a:t>
            </a:fld>
            <a:endParaRPr lang="en-US"/>
          </a:p>
        </p:txBody>
      </p:sp>
    </p:spTree>
    <p:extLst>
      <p:ext uri="{BB962C8B-B14F-4D97-AF65-F5344CB8AC3E}">
        <p14:creationId xmlns:p14="http://schemas.microsoft.com/office/powerpoint/2010/main" val="14306913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solidFill>
                  <a:srgbClr val="FF0000"/>
                </a:solidFill>
              </a:rPr>
              <a:t>DEMANDER : </a:t>
            </a:r>
          </a:p>
          <a:p>
            <a:r>
              <a:rPr lang="fr-FR" dirty="0">
                <a:solidFill>
                  <a:srgbClr val="FF0000"/>
                </a:solidFill>
              </a:rPr>
              <a:t>- « Quelqu’un a-t-il reçu des demandes de médiation de la part de survivantes ? Qu’est-ce qui a été difficile pour vous et pour la survivante ? La médiation a-t-elle été efficace (c’est-à-dire a-t-elle conduit à une réduction de la violence) ? »</a:t>
            </a:r>
          </a:p>
          <a:p>
            <a:r>
              <a:rPr lang="fr-FR" dirty="0">
                <a:solidFill>
                  <a:srgbClr val="FF0000"/>
                </a:solidFill>
              </a:rPr>
              <a:t>- « Pourquoi la médiation est-elle problématique dans les cas de VBG ? »</a:t>
            </a:r>
          </a:p>
          <a:p>
            <a:endParaRPr lang="en-US"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solidFill>
                  <a:srgbClr val="FF0000"/>
                </a:solidFill>
              </a:rPr>
              <a:t>Point essentiel : </a:t>
            </a:r>
            <a:r>
              <a:rPr lang="fr-FR" dirty="0"/>
              <a:t>La médiation peut être extrêmement problématique et dangereuse dans les cas de violence à l’égard des femmes et des filles, car elle suppose que les deux parties ont le même pouvoir de négociation.</a:t>
            </a:r>
            <a:r>
              <a:rPr lang="fr-FR" dirty="0">
                <a:solidFill>
                  <a:srgbClr val="FF0000"/>
                </a:solidFill>
              </a:rPr>
              <a:t> </a:t>
            </a:r>
            <a:r>
              <a:rPr lang="fr-FR" dirty="0">
                <a:solidFill>
                  <a:srgbClr val="FF0000"/>
                </a:solidFill>
                <a:highlight>
                  <a:srgbClr val="FFFF00"/>
                </a:highlight>
              </a:rPr>
              <a:t>P</a:t>
            </a:r>
            <a:r>
              <a:rPr lang="fr-FR" dirty="0">
                <a:highlight>
                  <a:srgbClr val="FFFF00"/>
                </a:highlight>
              </a:rPr>
              <a:t>ourtant</a:t>
            </a:r>
            <a:r>
              <a:rPr lang="fr-FR" dirty="0"/>
              <a:t>, la violence à l’égard des femmes et des filles </a:t>
            </a:r>
            <a:r>
              <a:rPr lang="fr-FR" dirty="0">
                <a:highlight>
                  <a:srgbClr val="FFFF00"/>
                </a:highlight>
              </a:rPr>
              <a:t>découle</a:t>
            </a:r>
            <a:r>
              <a:rPr lang="fr-FR" dirty="0"/>
              <a:t> d’un déséquilibre dans les rapports de force entre les parties qui se manifeste par des actes d’agression, </a:t>
            </a:r>
            <a:r>
              <a:rPr lang="fr-FR" dirty="0">
                <a:highlight>
                  <a:srgbClr val="FFFF00"/>
                </a:highlight>
              </a:rPr>
              <a:t>d’intimidation</a:t>
            </a:r>
            <a:r>
              <a:rPr lang="fr-FR" dirty="0"/>
              <a:t> et/ou un comportement dominateur, injurieux ou humiliant.</a:t>
            </a:r>
          </a:p>
        </p:txBody>
      </p:sp>
      <p:sp>
        <p:nvSpPr>
          <p:cNvPr id="4" name="Slide Number Placeholder 3"/>
          <p:cNvSpPr>
            <a:spLocks noGrp="1"/>
          </p:cNvSpPr>
          <p:nvPr>
            <p:ph type="sldNum" sz="quarter" idx="5"/>
          </p:nvPr>
        </p:nvSpPr>
        <p:spPr/>
        <p:txBody>
          <a:bodyPr/>
          <a:lstStyle/>
          <a:p>
            <a:fld id="{CCEAA1F8-5525-48B8-AB42-B44A5E068F86}" type="slidenum">
              <a:rPr lang="en-US" smtClean="0"/>
              <a:pPr/>
              <a:t>12</a:t>
            </a:fld>
            <a:endParaRPr lang="en-US"/>
          </a:p>
        </p:txBody>
      </p:sp>
    </p:spTree>
    <p:extLst>
      <p:ext uri="{BB962C8B-B14F-4D97-AF65-F5344CB8AC3E}">
        <p14:creationId xmlns:p14="http://schemas.microsoft.com/office/powerpoint/2010/main" val="10502712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À souligner : Le respect et la défense des droits des femmes devraient occuper une place centrale dans tous les efforts </a:t>
            </a:r>
            <a:r>
              <a:rPr lang="fr-FR" dirty="0">
                <a:highlight>
                  <a:srgbClr val="FFFF00"/>
                </a:highlight>
              </a:rPr>
              <a:t>en matière de </a:t>
            </a:r>
            <a:r>
              <a:rPr lang="fr-FR" dirty="0"/>
              <a:t>sécurité. </a:t>
            </a:r>
          </a:p>
        </p:txBody>
      </p:sp>
      <p:sp>
        <p:nvSpPr>
          <p:cNvPr id="4" name="Slide Number Placeholder 3"/>
          <p:cNvSpPr>
            <a:spLocks noGrp="1"/>
          </p:cNvSpPr>
          <p:nvPr>
            <p:ph type="sldNum" sz="quarter" idx="5"/>
          </p:nvPr>
        </p:nvSpPr>
        <p:spPr/>
        <p:txBody>
          <a:bodyPr/>
          <a:lstStyle/>
          <a:p>
            <a:fld id="{CCEAA1F8-5525-48B8-AB42-B44A5E068F86}" type="slidenum">
              <a:rPr lang="en-US" smtClean="0"/>
              <a:pPr/>
              <a:t>13</a:t>
            </a:fld>
            <a:endParaRPr lang="en-US"/>
          </a:p>
        </p:txBody>
      </p:sp>
    </p:spTree>
    <p:extLst>
      <p:ext uri="{BB962C8B-B14F-4D97-AF65-F5344CB8AC3E}">
        <p14:creationId xmlns:p14="http://schemas.microsoft.com/office/powerpoint/2010/main" val="29979223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Voir la page 77.</a:t>
            </a:r>
          </a:p>
          <a:p>
            <a:endParaRPr lang="en-US" dirty="0"/>
          </a:p>
          <a:p>
            <a:r>
              <a:rPr lang="fr-FR" dirty="0"/>
              <a:t>Demander : « Comment ces actions clés renforcent-elles la programmation de la lutte contre la VBG ? »</a:t>
            </a:r>
          </a:p>
          <a:p>
            <a:endParaRPr lang="en-US" dirty="0"/>
          </a:p>
          <a:p>
            <a:r>
              <a:rPr lang="fr-FR" dirty="0"/>
              <a:t>Demander : « </a:t>
            </a:r>
            <a:r>
              <a:rPr lang="fr-FR" dirty="0">
                <a:highlight>
                  <a:srgbClr val="FFFF00"/>
                </a:highlight>
              </a:rPr>
              <a:t>Lesquelles de ces actions clés vous semblent prioritaires </a:t>
            </a:r>
            <a:r>
              <a:rPr lang="fr-FR" dirty="0"/>
              <a:t>? »</a:t>
            </a:r>
          </a:p>
          <a:p>
            <a:endParaRPr lang="en-US" dirty="0"/>
          </a:p>
        </p:txBody>
      </p:sp>
      <p:sp>
        <p:nvSpPr>
          <p:cNvPr id="4" name="Slide Number Placeholder 3"/>
          <p:cNvSpPr>
            <a:spLocks noGrp="1"/>
          </p:cNvSpPr>
          <p:nvPr>
            <p:ph type="sldNum" sz="quarter" idx="5"/>
          </p:nvPr>
        </p:nvSpPr>
        <p:spPr/>
        <p:txBody>
          <a:bodyPr/>
          <a:lstStyle/>
          <a:p>
            <a:fld id="{CCEAA1F8-5525-48B8-AB42-B44A5E068F86}" type="slidenum">
              <a:rPr lang="en-US" smtClean="0"/>
              <a:pPr/>
              <a:t>14</a:t>
            </a:fld>
            <a:endParaRPr lang="en-US"/>
          </a:p>
        </p:txBody>
      </p:sp>
    </p:spTree>
    <p:extLst>
      <p:ext uri="{BB962C8B-B14F-4D97-AF65-F5344CB8AC3E}">
        <p14:creationId xmlns:p14="http://schemas.microsoft.com/office/powerpoint/2010/main" val="34807141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022179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highlight>
                <a:srgbClr val="FFFF00"/>
              </a:highlight>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AA1F8-5525-48B8-AB42-B44A5E068F8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075799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highlight>
                <a:srgbClr val="FFFF00"/>
              </a:highlight>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AA1F8-5525-48B8-AB42-B44A5E068F8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24637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Demander : « Quels mots ou expressions clés attirent votre attention dans cette description de la Norme 10 ? »</a:t>
            </a:r>
          </a:p>
          <a:p>
            <a:pPr marL="171450" indent="-171450">
              <a:buFontTx/>
              <a:buChar char="-"/>
            </a:pPr>
            <a:r>
              <a:rPr lang="fr-FR" dirty="0"/>
              <a:t>Accès à la justice ;</a:t>
            </a:r>
          </a:p>
          <a:p>
            <a:pPr marL="171450" indent="-171450">
              <a:buFontTx/>
              <a:buChar char="-"/>
            </a:pPr>
            <a:r>
              <a:rPr lang="fr-FR" dirty="0"/>
              <a:t>sûrs et </a:t>
            </a:r>
            <a:r>
              <a:rPr lang="fr-FR" dirty="0">
                <a:highlight>
                  <a:srgbClr val="FFFF00"/>
                </a:highlight>
              </a:rPr>
              <a:t>centrés</a:t>
            </a:r>
            <a:r>
              <a:rPr lang="fr-FR" dirty="0"/>
              <a:t> sur les survivantes ;</a:t>
            </a:r>
          </a:p>
          <a:p>
            <a:pPr marL="171450" indent="-171450">
              <a:buFontTx/>
              <a:buChar char="-"/>
            </a:pPr>
            <a:r>
              <a:rPr lang="fr-FR" dirty="0">
                <a:highlight>
                  <a:srgbClr val="FFFF00"/>
                </a:highlight>
              </a:rPr>
              <a:t>protègent</a:t>
            </a:r>
            <a:r>
              <a:rPr lang="fr-FR" dirty="0"/>
              <a:t> leurs droits.</a:t>
            </a:r>
          </a:p>
          <a:p>
            <a:pPr marL="0" indent="0">
              <a:buFontTx/>
              <a:buNone/>
            </a:pPr>
            <a:endParaRPr lang="en-US" dirty="0"/>
          </a:p>
        </p:txBody>
      </p:sp>
      <p:sp>
        <p:nvSpPr>
          <p:cNvPr id="4" name="Slide Number Placeholder 3"/>
          <p:cNvSpPr>
            <a:spLocks noGrp="1"/>
          </p:cNvSpPr>
          <p:nvPr>
            <p:ph type="sldNum" sz="quarter" idx="5"/>
          </p:nvPr>
        </p:nvSpPr>
        <p:spPr/>
        <p:txBody>
          <a:bodyPr/>
          <a:lstStyle/>
          <a:p>
            <a:fld id="{CCEAA1F8-5525-48B8-AB42-B44A5E068F86}" type="slidenum">
              <a:rPr lang="en-US" smtClean="0"/>
              <a:pPr/>
              <a:t>4</a:t>
            </a:fld>
            <a:endParaRPr lang="en-US"/>
          </a:p>
        </p:txBody>
      </p:sp>
    </p:spTree>
    <p:extLst>
      <p:ext uri="{BB962C8B-B14F-4D97-AF65-F5344CB8AC3E}">
        <p14:creationId xmlns:p14="http://schemas.microsoft.com/office/powerpoint/2010/main" val="7824253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b="0" dirty="0"/>
              <a:t>Question : « Dans </a:t>
            </a:r>
            <a:r>
              <a:rPr lang="fr-FR" b="0" dirty="0">
                <a:highlight>
                  <a:srgbClr val="FFFF00"/>
                </a:highlight>
              </a:rPr>
              <a:t>le contexte d’intervention des participants</a:t>
            </a:r>
            <a:r>
              <a:rPr lang="fr-FR" b="0" dirty="0"/>
              <a:t>, </a:t>
            </a:r>
            <a:r>
              <a:rPr lang="fr-FR" b="0" dirty="0">
                <a:highlight>
                  <a:srgbClr val="FFFF00"/>
                </a:highlight>
              </a:rPr>
              <a:t>comment les SYSTÈMES EN PLACE échouent-ils à </a:t>
            </a:r>
            <a:r>
              <a:rPr lang="fr-FR" b="0" dirty="0"/>
              <a:t>protéger les femmes et les filles contre la violence, la discrimination et les inégalités ? </a:t>
            </a:r>
          </a:p>
        </p:txBody>
      </p:sp>
      <p:sp>
        <p:nvSpPr>
          <p:cNvPr id="4" name="Slide Number Placeholder 3"/>
          <p:cNvSpPr>
            <a:spLocks noGrp="1"/>
          </p:cNvSpPr>
          <p:nvPr>
            <p:ph type="sldNum" sz="quarter" idx="5"/>
          </p:nvPr>
        </p:nvSpPr>
        <p:spPr/>
        <p:txBody>
          <a:bodyPr/>
          <a:lstStyle/>
          <a:p>
            <a:fld id="{CCEAA1F8-5525-48B8-AB42-B44A5E068F86}" type="slidenum">
              <a:rPr lang="en-US" smtClean="0"/>
              <a:pPr/>
              <a:t>5</a:t>
            </a:fld>
            <a:endParaRPr lang="en-US"/>
          </a:p>
        </p:txBody>
      </p:sp>
    </p:spTree>
    <p:extLst>
      <p:ext uri="{BB962C8B-B14F-4D97-AF65-F5344CB8AC3E}">
        <p14:creationId xmlns:p14="http://schemas.microsoft.com/office/powerpoint/2010/main" val="6747257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b="0" dirty="0"/>
              <a:t>Demander : « Quels sont les principaux obstacles auxquels les femmes et les filles sont confrontées dans leurs efforts pour </a:t>
            </a:r>
            <a:r>
              <a:rPr lang="fr-FR" b="0" dirty="0">
                <a:highlight>
                  <a:srgbClr val="FFFF00"/>
                </a:highlight>
              </a:rPr>
              <a:t>accéder à la </a:t>
            </a:r>
            <a:r>
              <a:rPr lang="fr-FR" b="0" dirty="0"/>
              <a:t>justice dans votre contexte ?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0"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dirty="0"/>
              <a:t>Il peut s’agir du caractère limité des ressources, de la mobilité ou du pouvoir de décision, mais aussi de la crainte de l’ostracisme et des représailles, de la perception culturelle des hommes comme étant les seuls détenteurs de droits ainsi que des lois </a:t>
            </a:r>
            <a:r>
              <a:rPr lang="fr-FR" dirty="0">
                <a:highlight>
                  <a:srgbClr val="FFFF00"/>
                </a:highlight>
              </a:rPr>
              <a:t>patriarcales</a:t>
            </a:r>
            <a:r>
              <a:rPr lang="fr-FR" dirty="0"/>
              <a:t> relatives à la tutelle, en vertu desquelles une femme doit obligatoirement avoir un tuteur de sexe masculin – père, frère, époux ou même fils – pour prendre </a:t>
            </a:r>
            <a:r>
              <a:rPr lang="fr-FR" dirty="0">
                <a:highlight>
                  <a:srgbClr val="FFFF00"/>
                </a:highlight>
              </a:rPr>
              <a:t>diverses</a:t>
            </a:r>
            <a:r>
              <a:rPr lang="fr-FR" dirty="0"/>
              <a:t> décisions </a:t>
            </a:r>
            <a:r>
              <a:rPr lang="fr-FR" dirty="0">
                <a:highlight>
                  <a:srgbClr val="FFFF00"/>
                </a:highlight>
              </a:rPr>
              <a:t>cruciales</a:t>
            </a:r>
            <a:r>
              <a:rPr lang="fr-FR" dirty="0"/>
              <a:t> en son nom.</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SG" b="1"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dirty="0"/>
              <a:t>Il peut </a:t>
            </a:r>
            <a:r>
              <a:rPr lang="fr-FR" dirty="0">
                <a:highlight>
                  <a:srgbClr val="FFFF00"/>
                </a:highlight>
              </a:rPr>
              <a:t>également</a:t>
            </a:r>
            <a:r>
              <a:rPr lang="fr-FR" dirty="0"/>
              <a:t> s’agir de l’absence de services de police ou de tribunaux disponibles sur place, du manque de confiance dans le </a:t>
            </a:r>
            <a:r>
              <a:rPr lang="fr-FR" dirty="0">
                <a:highlight>
                  <a:srgbClr val="FFFF00"/>
                </a:highlight>
              </a:rPr>
              <a:t>système</a:t>
            </a:r>
            <a:r>
              <a:rPr lang="fr-FR" dirty="0"/>
              <a:t> judiciaire, de la méconnaissance des lois et des droits, du coût élevé de la représentation juridique, de la corruption, de la lenteur avec laquelle les policiers et les prestataires de services de santé réunissent des preuves ou </a:t>
            </a:r>
            <a:r>
              <a:rPr lang="fr-FR" dirty="0">
                <a:highlight>
                  <a:srgbClr val="FFFF00"/>
                </a:highlight>
              </a:rPr>
              <a:t>de la documentation inadéquate </a:t>
            </a:r>
            <a:r>
              <a:rPr lang="fr-FR" dirty="0"/>
              <a:t>des éléments de preuve demandés, de lacunes dans le système judiciaire, de l’impunité des coupables, et enfin d’un manque de sensibilité ou d’un franc parti pris de la part des représentants de la justice.</a:t>
            </a:r>
          </a:p>
        </p:txBody>
      </p:sp>
      <p:sp>
        <p:nvSpPr>
          <p:cNvPr id="4" name="Slide Number Placeholder 3"/>
          <p:cNvSpPr>
            <a:spLocks noGrp="1"/>
          </p:cNvSpPr>
          <p:nvPr>
            <p:ph type="sldNum" sz="quarter" idx="5"/>
          </p:nvPr>
        </p:nvSpPr>
        <p:spPr/>
        <p:txBody>
          <a:bodyPr/>
          <a:lstStyle/>
          <a:p>
            <a:fld id="{CCEAA1F8-5525-48B8-AB42-B44A5E068F86}" type="slidenum">
              <a:rPr lang="en-US" smtClean="0"/>
              <a:pPr/>
              <a:t>6</a:t>
            </a:fld>
            <a:endParaRPr lang="en-US"/>
          </a:p>
        </p:txBody>
      </p:sp>
    </p:spTree>
    <p:extLst>
      <p:ext uri="{BB962C8B-B14F-4D97-AF65-F5344CB8AC3E}">
        <p14:creationId xmlns:p14="http://schemas.microsoft.com/office/powerpoint/2010/main" val="23882635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dirty="0">
                <a:solidFill>
                  <a:srgbClr val="FF0000"/>
                </a:solidFill>
              </a:rPr>
              <a:t>À souligner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dirty="0">
                <a:solidFill>
                  <a:srgbClr val="FF0000"/>
                </a:solidFill>
              </a:rPr>
              <a:t>- </a:t>
            </a:r>
            <a:r>
              <a:rPr lang="fr-FR" b="0" dirty="0">
                <a:solidFill>
                  <a:srgbClr val="FF0000"/>
                </a:solidFill>
                <a:highlight>
                  <a:srgbClr val="FFFF00"/>
                </a:highlight>
              </a:rPr>
              <a:t>Il convient d’accorder la priorité aux </a:t>
            </a:r>
            <a:r>
              <a:rPr lang="fr-FR" b="0" dirty="0">
                <a:solidFill>
                  <a:srgbClr val="FF0000"/>
                </a:solidFill>
              </a:rPr>
              <a:t>besoins en matière de santé, de soutien psychosocial et de sécurité, et les services correspondants doivent atteindre un niveau de qualité adéquat AVANT d’étendre l’intervention à l’aide </a:t>
            </a:r>
            <a:r>
              <a:rPr lang="fr-FR" b="0" dirty="0">
                <a:solidFill>
                  <a:srgbClr val="FF0000"/>
                </a:solidFill>
                <a:highlight>
                  <a:srgbClr val="FFFF00"/>
                </a:highlight>
              </a:rPr>
              <a:t>juridique</a:t>
            </a:r>
            <a:r>
              <a:rPr lang="fr-FR" b="0" dirty="0">
                <a:solidFill>
                  <a:srgbClr val="FF0000"/>
                </a:solidFill>
              </a:rPr>
              <a:t>/accès à la justice.</a:t>
            </a:r>
          </a:p>
        </p:txBody>
      </p:sp>
      <p:sp>
        <p:nvSpPr>
          <p:cNvPr id="4" name="Slide Number Placeholder 3"/>
          <p:cNvSpPr>
            <a:spLocks noGrp="1"/>
          </p:cNvSpPr>
          <p:nvPr>
            <p:ph type="sldNum" sz="quarter" idx="5"/>
          </p:nvPr>
        </p:nvSpPr>
        <p:spPr/>
        <p:txBody>
          <a:bodyPr/>
          <a:lstStyle/>
          <a:p>
            <a:fld id="{CCEAA1F8-5525-48B8-AB42-B44A5E068F86}" type="slidenum">
              <a:rPr lang="en-US" smtClean="0"/>
              <a:pPr/>
              <a:t>7</a:t>
            </a:fld>
            <a:endParaRPr lang="en-US"/>
          </a:p>
        </p:txBody>
      </p:sp>
    </p:spTree>
    <p:extLst>
      <p:ext uri="{BB962C8B-B14F-4D97-AF65-F5344CB8AC3E}">
        <p14:creationId xmlns:p14="http://schemas.microsoft.com/office/powerpoint/2010/main" val="40381012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b="0" dirty="0">
                <a:sym typeface="Wingdings" panose="05000000000000000000" pitchFamily="2" charset="2"/>
              </a:rPr>
              <a:t></a:t>
            </a:r>
            <a:r>
              <a:rPr lang="fr-FR" sz="1200" b="0" dirty="0"/>
              <a:t> </a:t>
            </a:r>
            <a:r>
              <a:rPr lang="fr-FR" sz="1200" b="1" dirty="0"/>
              <a:t>Dans de nombreuses situations, le </a:t>
            </a:r>
            <a:r>
              <a:rPr lang="fr-FR" sz="1200" b="1" dirty="0">
                <a:highlight>
                  <a:srgbClr val="FFFF00"/>
                </a:highlight>
              </a:rPr>
              <a:t>système</a:t>
            </a:r>
            <a:r>
              <a:rPr lang="fr-FR" sz="1200" b="1" dirty="0"/>
              <a:t> judiciaire ne répond pas aux besoins des survivantes et risque </a:t>
            </a:r>
            <a:r>
              <a:rPr lang="fr-FR" sz="1200" b="1" dirty="0">
                <a:highlight>
                  <a:srgbClr val="FFFF00"/>
                </a:highlight>
              </a:rPr>
              <a:t>d’exacerber</a:t>
            </a:r>
            <a:r>
              <a:rPr lang="fr-FR" sz="1200" b="1" dirty="0"/>
              <a:t> le préjudice.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sym typeface="Wingdings" panose="05000000000000000000" pitchFamily="2" charset="2"/>
              </a:rPr>
              <a:t></a:t>
            </a:r>
            <a:r>
              <a:rPr lang="fr-FR" sz="1200" dirty="0"/>
              <a:t> Les survivantes de VBG doivent être en mesure de prendre des décisions </a:t>
            </a:r>
            <a:r>
              <a:rPr lang="fr-FR" sz="1200" dirty="0">
                <a:highlight>
                  <a:srgbClr val="FFFF00"/>
                </a:highlight>
              </a:rPr>
              <a:t>éclairées</a:t>
            </a:r>
            <a:r>
              <a:rPr lang="fr-FR" sz="1200" dirty="0"/>
              <a:t> qui leur </a:t>
            </a:r>
            <a:r>
              <a:rPr lang="fr-FR" sz="1200" dirty="0">
                <a:highlight>
                  <a:srgbClr val="FFFF00"/>
                </a:highlight>
              </a:rPr>
              <a:t>permettront</a:t>
            </a:r>
            <a:r>
              <a:rPr lang="fr-FR" sz="1200" dirty="0"/>
              <a:t> d’avoir plus de maîtrise sur leur vie. Ce processus d’autonomisation englobe l’accès à l’information et à l’aide </a:t>
            </a:r>
            <a:r>
              <a:rPr lang="fr-FR" sz="1200" dirty="0">
                <a:highlight>
                  <a:srgbClr val="FFFF00"/>
                </a:highlight>
              </a:rPr>
              <a:t>juridique</a:t>
            </a:r>
            <a:r>
              <a:rPr lang="fr-FR" sz="1200" dirty="0"/>
              <a:t>.</a:t>
            </a:r>
          </a:p>
        </p:txBody>
      </p:sp>
      <p:sp>
        <p:nvSpPr>
          <p:cNvPr id="4" name="Slide Number Placeholder 3"/>
          <p:cNvSpPr>
            <a:spLocks noGrp="1"/>
          </p:cNvSpPr>
          <p:nvPr>
            <p:ph type="sldNum" sz="quarter" idx="5"/>
          </p:nvPr>
        </p:nvSpPr>
        <p:spPr/>
        <p:txBody>
          <a:bodyPr/>
          <a:lstStyle/>
          <a:p>
            <a:fld id="{CCEAA1F8-5525-48B8-AB42-B44A5E068F86}" type="slidenum">
              <a:rPr lang="en-US" smtClean="0"/>
              <a:pPr/>
              <a:t>8</a:t>
            </a:fld>
            <a:endParaRPr lang="en-US"/>
          </a:p>
        </p:txBody>
      </p:sp>
    </p:spTree>
    <p:extLst>
      <p:ext uri="{BB962C8B-B14F-4D97-AF65-F5344CB8AC3E}">
        <p14:creationId xmlns:p14="http://schemas.microsoft.com/office/powerpoint/2010/main" val="28385480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solidFill>
                  <a:srgbClr val="FF0000"/>
                </a:solidFill>
              </a:rPr>
              <a:t>À souligner : </a:t>
            </a:r>
          </a:p>
          <a:p>
            <a:endParaRPr lang="en-US" dirty="0">
              <a:solidFill>
                <a:srgbClr val="FF0000"/>
              </a:solidFill>
            </a:endParaRPr>
          </a:p>
          <a:p>
            <a:r>
              <a:rPr lang="fr-FR" dirty="0"/>
              <a:t>La </a:t>
            </a:r>
            <a:r>
              <a:rPr lang="fr-FR" dirty="0">
                <a:highlight>
                  <a:srgbClr val="FFFF00"/>
                </a:highlight>
              </a:rPr>
              <a:t>mise à disposition </a:t>
            </a:r>
            <a:r>
              <a:rPr lang="fr-FR" dirty="0"/>
              <a:t>d’une aide </a:t>
            </a:r>
            <a:r>
              <a:rPr lang="fr-FR" dirty="0">
                <a:highlight>
                  <a:srgbClr val="FFFF00"/>
                </a:highlight>
              </a:rPr>
              <a:t>juridique</a:t>
            </a:r>
            <a:r>
              <a:rPr lang="fr-FR" dirty="0"/>
              <a:t>, de conseils et d’une représentation dans les instances judiciaires et quasi judiciaires à titre gratuit ou </a:t>
            </a:r>
            <a:r>
              <a:rPr lang="fr-FR" dirty="0">
                <a:highlight>
                  <a:srgbClr val="FFFF00"/>
                </a:highlight>
              </a:rPr>
              <a:t>à des frais moindres </a:t>
            </a:r>
            <a:r>
              <a:rPr lang="fr-FR" dirty="0"/>
              <a:t>est indispensable pour faire en sorte que les systèmes judiciaires soient économiquement accessibles aux femmes. </a:t>
            </a:r>
          </a:p>
          <a:p>
            <a:endParaRPr lang="en-SG" dirty="0"/>
          </a:p>
          <a:p>
            <a:r>
              <a:rPr lang="fr-FR" dirty="0"/>
              <a:t>Les survivantes ne devraient pas encourir </a:t>
            </a:r>
            <a:r>
              <a:rPr lang="fr-FR" dirty="0">
                <a:highlight>
                  <a:srgbClr val="FFFF00"/>
                </a:highlight>
              </a:rPr>
              <a:t>de frais de justice ou autres frais liés au </a:t>
            </a:r>
            <a:r>
              <a:rPr lang="fr-FR" dirty="0"/>
              <a:t>transport, au logement, aux repas à fournir à l’auteur des faits, etc., pour avoir accès aux services juridiques. </a:t>
            </a:r>
          </a:p>
          <a:p>
            <a:endParaRPr lang="en-SG" dirty="0"/>
          </a:p>
          <a:p>
            <a:r>
              <a:rPr lang="fr-FR" dirty="0"/>
              <a:t>Les dépenses devraient être financées par l’État ou par le prestataire de l’aide </a:t>
            </a:r>
            <a:r>
              <a:rPr lang="fr-FR" dirty="0">
                <a:highlight>
                  <a:srgbClr val="FFFF00"/>
                </a:highlight>
              </a:rPr>
              <a:t>juridique fournie dans le cadre des services de prise en charge des cas </a:t>
            </a:r>
            <a:r>
              <a:rPr lang="fr-FR" dirty="0"/>
              <a:t>de VBG </a:t>
            </a:r>
            <a:r>
              <a:rPr lang="fr-FR" b="1" i="1" u="none" dirty="0"/>
              <a:t>(voir la Norme 6 : La gestion de cas de VBG, et la Norme 11 : Trousses d’hygiène féminine, aide en espèces et en bons d’achat).</a:t>
            </a:r>
          </a:p>
        </p:txBody>
      </p:sp>
      <p:sp>
        <p:nvSpPr>
          <p:cNvPr id="4" name="Slide Number Placeholder 3"/>
          <p:cNvSpPr>
            <a:spLocks noGrp="1"/>
          </p:cNvSpPr>
          <p:nvPr>
            <p:ph type="sldNum" sz="quarter" idx="5"/>
          </p:nvPr>
        </p:nvSpPr>
        <p:spPr/>
        <p:txBody>
          <a:bodyPr/>
          <a:lstStyle/>
          <a:p>
            <a:fld id="{CCEAA1F8-5525-48B8-AB42-B44A5E068F86}" type="slidenum">
              <a:rPr lang="en-US" smtClean="0"/>
              <a:pPr/>
              <a:t>9</a:t>
            </a:fld>
            <a:endParaRPr lang="en-US"/>
          </a:p>
        </p:txBody>
      </p:sp>
    </p:spTree>
    <p:extLst>
      <p:ext uri="{BB962C8B-B14F-4D97-AF65-F5344CB8AC3E}">
        <p14:creationId xmlns:p14="http://schemas.microsoft.com/office/powerpoint/2010/main" val="9312130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t>Demander : « Qu’est-ce qui rendrait l’aide </a:t>
            </a:r>
            <a:r>
              <a:rPr lang="fr-FR" sz="1200" dirty="0">
                <a:highlight>
                  <a:srgbClr val="FFFF00"/>
                </a:highlight>
              </a:rPr>
              <a:t>juridique</a:t>
            </a:r>
            <a:r>
              <a:rPr lang="fr-FR" sz="1200" dirty="0"/>
              <a:t> sûre et accessible pour les survivantes dans votre contexte ?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t>Selon le contexte, l’aide </a:t>
            </a:r>
            <a:r>
              <a:rPr lang="fr-FR" sz="1200" dirty="0">
                <a:highlight>
                  <a:srgbClr val="FFFF00"/>
                </a:highlight>
              </a:rPr>
              <a:t>juridique centrée </a:t>
            </a:r>
            <a:r>
              <a:rPr lang="fr-FR" sz="1200" dirty="0"/>
              <a:t>sur les survivantes peut impliquer des mesures de protection spécifiques pour les survivantes </a:t>
            </a:r>
            <a:r>
              <a:rPr lang="fr-FR" sz="1200" dirty="0">
                <a:highlight>
                  <a:srgbClr val="FFFF00"/>
                </a:highlight>
              </a:rPr>
              <a:t>de violences conjugales</a:t>
            </a:r>
            <a:r>
              <a:rPr lang="fr-FR" sz="1200" dirty="0"/>
              <a:t>, un soutien psychosocial et économique, la mise à </a:t>
            </a:r>
            <a:r>
              <a:rPr lang="fr-FR" sz="1200" dirty="0">
                <a:highlight>
                  <a:srgbClr val="FFFF00"/>
                </a:highlight>
              </a:rPr>
              <a:t>disposition</a:t>
            </a:r>
            <a:r>
              <a:rPr lang="fr-FR" sz="1200" dirty="0"/>
              <a:t> de femmes avocates et auxiliaires d’avocats </a:t>
            </a:r>
            <a:r>
              <a:rPr lang="fr-FR" sz="1200" dirty="0">
                <a:highlight>
                  <a:srgbClr val="FFFF00"/>
                </a:highlight>
              </a:rPr>
              <a:t>pour que les survivantes se </a:t>
            </a:r>
            <a:r>
              <a:rPr lang="fr-FR" sz="1200" dirty="0"/>
              <a:t>sentent à l’aise, et une connaissance générale, par les prestataires de services juridiques, des susceptibilités et des risques pour la sécurité que comporte toute affaire </a:t>
            </a:r>
            <a:r>
              <a:rPr lang="fr-FR" sz="1200" dirty="0">
                <a:highlight>
                  <a:srgbClr val="FFFF00"/>
                </a:highlight>
              </a:rPr>
              <a:t>concernant la </a:t>
            </a:r>
            <a:r>
              <a:rPr lang="fr-FR" sz="1200" dirty="0"/>
              <a:t>VBG.</a:t>
            </a:r>
          </a:p>
        </p:txBody>
      </p:sp>
      <p:sp>
        <p:nvSpPr>
          <p:cNvPr id="4" name="Slide Number Placeholder 3"/>
          <p:cNvSpPr>
            <a:spLocks noGrp="1"/>
          </p:cNvSpPr>
          <p:nvPr>
            <p:ph type="sldNum" sz="quarter" idx="5"/>
          </p:nvPr>
        </p:nvSpPr>
        <p:spPr/>
        <p:txBody>
          <a:bodyPr/>
          <a:lstStyle/>
          <a:p>
            <a:fld id="{CCEAA1F8-5525-48B8-AB42-B44A5E068F86}" type="slidenum">
              <a:rPr lang="en-US" smtClean="0"/>
              <a:pPr/>
              <a:t>10</a:t>
            </a:fld>
            <a:endParaRPr lang="en-US"/>
          </a:p>
        </p:txBody>
      </p:sp>
    </p:spTree>
    <p:extLst>
      <p:ext uri="{BB962C8B-B14F-4D97-AF65-F5344CB8AC3E}">
        <p14:creationId xmlns:p14="http://schemas.microsoft.com/office/powerpoint/2010/main" val="4269545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38409F-1D02-4A4D-9205-39DC653EF45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5F906CE-359C-49F4-A736-430B1600283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2CEF323-8DB0-41FB-AC81-A25DDDF5F1EA}"/>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91F9ED36-7010-4981-8BA8-5478D74470A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6164A1EC-0996-48AC-B425-4D26F70A93D6}"/>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24606251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6E362-1F94-4391-96F1-502BB86019E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562EE98-21B1-47B7-B309-C631E48FA6C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9DF13D8-5D67-4742-91A8-C360240EB72E}"/>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C92248B1-69E2-4A2D-BFFD-85FC715804A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2D0BD960-DA6E-4E9D-9A2A-97367ED0528A}"/>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19544551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03EE819-E80F-4090-A6D0-DED78E20FDC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ADFBDCF-1138-4AB3-80FB-7E2700682EC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7C0452-C37E-4284-8961-35480927CE2A}"/>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27992577-4552-47AD-ABD9-31A3839B185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D16DE1E9-CB2F-4824-8FB8-D3B1F8BEA845}"/>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17880934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415600" y="593367"/>
            <a:ext cx="11360800" cy="7635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84" name="Shape 84"/>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5" name="Shape 85"/>
          <p:cNvSpPr txBox="1">
            <a:spLocks noGrp="1"/>
          </p:cNvSpPr>
          <p:nvPr>
            <p:ph type="sldNum" idx="12"/>
          </p:nvPr>
        </p:nvSpPr>
        <p:spPr>
          <a:xfrm>
            <a:off x="11296611" y="6217622"/>
            <a:ext cx="731600" cy="5247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fld id="{00000000-1234-1234-1234-123412341234}" type="slidenum">
              <a:rPr lang="en">
                <a:solidFill>
                  <a:srgbClr val="595959"/>
                </a:solidFill>
              </a:rPr>
              <a:pPr/>
              <a:t>‹#›</a:t>
            </a:fld>
            <a:endParaRPr dirty="0">
              <a:solidFill>
                <a:srgbClr val="595959"/>
              </a:solidFill>
            </a:endParaRPr>
          </a:p>
        </p:txBody>
      </p:sp>
    </p:spTree>
    <p:extLst>
      <p:ext uri="{BB962C8B-B14F-4D97-AF65-F5344CB8AC3E}">
        <p14:creationId xmlns:p14="http://schemas.microsoft.com/office/powerpoint/2010/main" val="7242996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7036A1-43DA-418E-B8F5-626F975B856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2DE0BEC-ADF6-4FB7-9651-507A71FFDDC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20905FD-4342-44BB-8AC9-99D09EA45334}"/>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E6CEFF8B-FA0F-4C3C-A758-9EE8565B2EE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D5D9A9E-E198-4EDC-93FC-078B87DD1708}"/>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25891595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811660-EB34-4193-B25B-C436EAF4717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1FB2324-25FA-426D-9DC7-6092CEA86EE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BA859E8-7B9F-4DBA-817C-56D5C9D286F8}"/>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3F32A040-224B-49E9-964C-0257866F789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0A10F5F-96AC-4A04-9826-890EF53B58BC}"/>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7514931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7AF688-760A-4462-82C6-557D1FFE2AA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1CC22C8-2579-42B1-A981-40AE4FE8649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58B661D-86BA-49DD-BAE6-F68026D9BE9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BD9B022-E134-48EC-93B6-188168956433}"/>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6" name="Footer Placeholder 5">
            <a:extLst>
              <a:ext uri="{FF2B5EF4-FFF2-40B4-BE49-F238E27FC236}">
                <a16:creationId xmlns:a16="http://schemas.microsoft.com/office/drawing/2014/main" id="{EC1A2D8B-1CEA-4488-B727-CDB7E46622D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7C9A1A1-8ECE-4DC7-A222-3AD1C13D0753}"/>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12003555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309F63-E6C7-4052-BCEE-59857BDD2A9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D027EDB-8D9D-4A1A-BA0D-8C02FDFA197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DF19ED3-DA3C-436D-BA8F-136FA1BCB18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E209A11-9FA9-4B1F-806F-026C927F7A3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9FF7497-4EEA-4439-A48B-0530DD9D0E8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599F07B-B578-432A-B524-F4B4B708BA77}"/>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8" name="Footer Placeholder 7">
            <a:extLst>
              <a:ext uri="{FF2B5EF4-FFF2-40B4-BE49-F238E27FC236}">
                <a16:creationId xmlns:a16="http://schemas.microsoft.com/office/drawing/2014/main" id="{E10BD0C9-2053-4319-B9CE-DC7A4186086A}"/>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3A45FEC8-EB5D-455D-B5C8-14005DADDF76}"/>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20498800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354946-6C47-4F58-95FB-F8D8EFCFFAF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3CAAB89-8CFE-45B0-97E5-3C58711A64FA}"/>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4" name="Footer Placeholder 3">
            <a:extLst>
              <a:ext uri="{FF2B5EF4-FFF2-40B4-BE49-F238E27FC236}">
                <a16:creationId xmlns:a16="http://schemas.microsoft.com/office/drawing/2014/main" id="{9BBE2C6B-E1FA-42EB-AE9A-DE8EF0765EC5}"/>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CFB01E75-BA41-4546-A009-08FF6CE3C402}"/>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37157090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13F7266-6D9E-4BCC-A6E8-7F5C32C85860}"/>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3" name="Footer Placeholder 2">
            <a:extLst>
              <a:ext uri="{FF2B5EF4-FFF2-40B4-BE49-F238E27FC236}">
                <a16:creationId xmlns:a16="http://schemas.microsoft.com/office/drawing/2014/main" id="{3B64FA66-ED51-42F5-A597-09B7F63DB8AA}"/>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C33A5A37-BAA8-4F39-A1C7-0589E57957D5}"/>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4268507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F442E-0FC3-406B-9032-BB0A1369BB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3E50D09-041C-419A-8884-88A1DBD9411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7F88FCC-B11E-4F27-A1A2-8D6A8173199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DE63A6C-CB3B-400D-A353-AC52A95999D7}"/>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6" name="Footer Placeholder 5">
            <a:extLst>
              <a:ext uri="{FF2B5EF4-FFF2-40B4-BE49-F238E27FC236}">
                <a16:creationId xmlns:a16="http://schemas.microsoft.com/office/drawing/2014/main" id="{FCB707BF-05E4-4B58-93F0-0F83199F5797}"/>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251E885D-D6BC-4648-8A77-E370F71DE78A}"/>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32360800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8D7D7-F777-4379-814E-E4685E91D43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A536DB7-C478-40FA-B529-6B4ED03375A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0A56FB1C-6080-464E-B1A7-34F2B73D4FD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E942737-503D-40C5-9D13-999C236A1873}"/>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6" name="Footer Placeholder 5">
            <a:extLst>
              <a:ext uri="{FF2B5EF4-FFF2-40B4-BE49-F238E27FC236}">
                <a16:creationId xmlns:a16="http://schemas.microsoft.com/office/drawing/2014/main" id="{C8DBD1CF-679A-40FD-A826-464490BFCF27}"/>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3472AAE-C9A8-4617-B125-63482B1DD5F5}"/>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10221788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C6E76C9-910C-479A-918F-03AE322281A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D7CFB41-E6A5-4B53-9F3E-F88B242C848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CE1C3CD-D493-4C34-ABE6-CA10E17AFE4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404E0996-0E10-48C2-855B-2C827A4568B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7BC41C11-EBA7-451B-9D95-13815C4DF7B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818D5E-CB42-4CC5-9311-01DA6ECA6E18}" type="slidenum">
              <a:rPr lang="en-US" smtClean="0"/>
              <a:pPr/>
              <a:t>‹#›</a:t>
            </a:fld>
            <a:endParaRPr lang="en-US" dirty="0"/>
          </a:p>
        </p:txBody>
      </p:sp>
      <p:sp>
        <p:nvSpPr>
          <p:cNvPr id="7" name="Slide Number Placeholder 5">
            <a:extLst>
              <a:ext uri="{FF2B5EF4-FFF2-40B4-BE49-F238E27FC236}">
                <a16:creationId xmlns:a16="http://schemas.microsoft.com/office/drawing/2014/main" id="{8C3F78AE-B75F-4793-80E3-3E169218932C}"/>
              </a:ext>
            </a:extLst>
          </p:cNvPr>
          <p:cNvSpPr txBox="1">
            <a:spLocks/>
          </p:cNvSpPr>
          <p:nvPr userDrawn="1"/>
        </p:nvSpPr>
        <p:spPr>
          <a:xfrm>
            <a:off x="11936412" y="-7938"/>
            <a:ext cx="255588" cy="6865938"/>
          </a:xfrm>
          <a:prstGeom prst="rect">
            <a:avLst/>
          </a:prstGeom>
          <a:solidFill>
            <a:srgbClr val="56A0D3"/>
          </a:solidFill>
          <a:effectLst/>
        </p:spPr>
        <p:txBody>
          <a:bodyPr lIns="0" rIns="0" bIns="280800" anchor="b"/>
          <a:lstStyle>
            <a:lvl1pPr>
              <a:defRPr sz="2400">
                <a:solidFill>
                  <a:schemeClr val="tx1"/>
                </a:solidFill>
                <a:latin typeface="Calibri" panose="020F0502020204030204" pitchFamily="34" charset="0"/>
                <a:ea typeface="MS PGothic" panose="020B0600070205080204" pitchFamily="34" charset="-128"/>
              </a:defRPr>
            </a:lvl1pPr>
            <a:lvl2pPr marL="742950" indent="-285750">
              <a:defRPr sz="2400">
                <a:solidFill>
                  <a:schemeClr val="tx1"/>
                </a:solidFill>
                <a:latin typeface="Calibri" panose="020F0502020204030204" pitchFamily="34" charset="0"/>
                <a:ea typeface="MS PGothic" panose="020B0600070205080204" pitchFamily="34" charset="-128"/>
              </a:defRPr>
            </a:lvl2pPr>
            <a:lvl3pPr marL="1143000" indent="-228600">
              <a:defRPr sz="2400">
                <a:solidFill>
                  <a:schemeClr val="tx1"/>
                </a:solidFill>
                <a:latin typeface="Calibri" panose="020F0502020204030204" pitchFamily="34" charset="0"/>
                <a:ea typeface="MS PGothic" panose="020B0600070205080204" pitchFamily="34" charset="-128"/>
              </a:defRPr>
            </a:lvl3pPr>
            <a:lvl4pPr marL="1600200" indent="-228600">
              <a:defRPr sz="2400">
                <a:solidFill>
                  <a:schemeClr val="tx1"/>
                </a:solidFill>
                <a:latin typeface="Calibri" panose="020F0502020204030204" pitchFamily="34" charset="0"/>
                <a:ea typeface="MS PGothic" panose="020B0600070205080204" pitchFamily="34" charset="-128"/>
              </a:defRPr>
            </a:lvl4pPr>
            <a:lvl5pPr marL="2057400" indent="-22860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a:buClr>
                <a:srgbClr val="E94643"/>
              </a:buClr>
            </a:pPr>
            <a:fld id="{0635978E-3B7E-4B8A-880D-559DBD762B05}" type="slidenum">
              <a:rPr lang="en-US" altLang="hu-HU" sz="1200">
                <a:solidFill>
                  <a:srgbClr val="505150"/>
                </a:solidFill>
              </a:rPr>
              <a:pPr algn="ctr">
                <a:buClr>
                  <a:srgbClr val="E94643"/>
                </a:buClr>
              </a:pPr>
              <a:t>‹#›</a:t>
            </a:fld>
            <a:endParaRPr lang="en-US" altLang="hu-HU" sz="1200">
              <a:solidFill>
                <a:srgbClr val="505150"/>
              </a:solidFill>
            </a:endParaRPr>
          </a:p>
        </p:txBody>
      </p:sp>
    </p:spTree>
    <p:extLst>
      <p:ext uri="{BB962C8B-B14F-4D97-AF65-F5344CB8AC3E}">
        <p14:creationId xmlns:p14="http://schemas.microsoft.com/office/powerpoint/2010/main" val="16763900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84331" y="1250502"/>
            <a:ext cx="6756400" cy="3987663"/>
          </a:xfrm>
        </p:spPr>
        <p:txBody>
          <a:bodyPr>
            <a:noAutofit/>
          </a:bodyPr>
          <a:lstStyle/>
          <a:p>
            <a:br>
              <a:rPr lang="fr-FR" sz="4000" dirty="0">
                <a:solidFill>
                  <a:srgbClr val="E47823"/>
                </a:solidFill>
                <a:latin typeface="+mn-lt"/>
                <a:cs typeface="Century Gothic"/>
              </a:rPr>
            </a:br>
            <a:br>
              <a:rPr lang="fr-FR" sz="4000" dirty="0">
                <a:solidFill>
                  <a:srgbClr val="E47823"/>
                </a:solidFill>
                <a:latin typeface="+mn-lt"/>
                <a:cs typeface="Century Gothic"/>
              </a:rPr>
            </a:br>
            <a:r>
              <a:rPr lang="fr-FR" sz="4000" b="1" dirty="0">
                <a:solidFill>
                  <a:srgbClr val="267CB4"/>
                </a:solidFill>
                <a:latin typeface="+mn-lt"/>
                <a:cs typeface="Century Gothic"/>
              </a:rPr>
              <a:t>Normes minimales </a:t>
            </a:r>
            <a:r>
              <a:rPr lang="fr-FR" sz="4000" b="1" dirty="0" err="1">
                <a:solidFill>
                  <a:srgbClr val="267CB4"/>
                </a:solidFill>
                <a:latin typeface="+mn-lt"/>
                <a:cs typeface="Century Gothic"/>
              </a:rPr>
              <a:t>interorganisations</a:t>
            </a:r>
            <a:r>
              <a:rPr lang="fr-FR" sz="4000" b="1" dirty="0">
                <a:solidFill>
                  <a:srgbClr val="267CB4"/>
                </a:solidFill>
                <a:latin typeface="+mn-lt"/>
                <a:cs typeface="Century Gothic"/>
              </a:rPr>
              <a:t> pour la programmation d’actions de lutte contre la violence basée sur le genre dans les situations d’urgence </a:t>
            </a:r>
            <a:br>
              <a:rPr lang="fr-FR" sz="4000" dirty="0">
                <a:solidFill>
                  <a:srgbClr val="E47823"/>
                </a:solidFill>
                <a:latin typeface="+mn-lt"/>
                <a:cs typeface="Century Gothic"/>
              </a:rPr>
            </a:br>
            <a:br>
              <a:rPr lang="fr-FR" sz="4000" dirty="0">
                <a:solidFill>
                  <a:srgbClr val="E47823"/>
                </a:solidFill>
                <a:latin typeface="+mn-lt"/>
                <a:cs typeface="Century Gothic"/>
              </a:rPr>
            </a:br>
            <a:endParaRPr lang="fr-FR" sz="4000" dirty="0">
              <a:solidFill>
                <a:srgbClr val="E47823"/>
              </a:solidFill>
              <a:latin typeface="+mn-lt"/>
              <a:cs typeface="Century Gothic"/>
            </a:endParaRPr>
          </a:p>
        </p:txBody>
      </p:sp>
      <p:pic>
        <p:nvPicPr>
          <p:cNvPr id="1026" name="Picture 2" descr="https://lh5.googleusercontent.com/uT3AMfOCOHndEF8_qyDUlgjLfYBDbwxAzl4BehNqfjYqLpBTVW2Zh1LJ9IArPR1LD2CzD7TwnGPuRBLjXTh4xRoKQ0u9mcBtaHHth-qY5pW-gxN5CjS5JGVzCpYRohiVrSKZ0BISUoQ"/>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340667" y="4754880"/>
            <a:ext cx="2265245" cy="146304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5977217" y="3244334"/>
            <a:ext cx="237566" cy="369332"/>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800" b="0" i="0" u="none" strike="noStrike" cap="none" normalizeH="0" baseline="0" noProof="0">
                <a:ln>
                  <a:noFill/>
                </a:ln>
                <a:solidFill>
                  <a:prstClr val="black"/>
                </a:solidFill>
                <a:uLnTx/>
                <a:uFillTx/>
                <a:latin typeface="Calibri"/>
                <a:ea typeface="+mn-ea"/>
                <a:cs typeface="+mn-cs"/>
              </a:rPr>
              <a:t> </a:t>
            </a:r>
          </a:p>
        </p:txBody>
      </p:sp>
      <p:pic>
        <p:nvPicPr>
          <p:cNvPr id="6" name="Image 5" descr="Une image contenant texte, personne, posant, capture d’écran&#10;&#10;Description générée automatiquement">
            <a:extLst>
              <a:ext uri="{FF2B5EF4-FFF2-40B4-BE49-F238E27FC236}">
                <a16:creationId xmlns:a16="http://schemas.microsoft.com/office/drawing/2014/main" id="{58A98D33-9406-40EB-A226-57D7CD6EB7E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9361" y="620860"/>
            <a:ext cx="4180302" cy="5577840"/>
          </a:xfrm>
          <a:prstGeom prst="rect">
            <a:avLst/>
          </a:prstGeom>
        </p:spPr>
      </p:pic>
    </p:spTree>
    <p:extLst>
      <p:ext uri="{BB962C8B-B14F-4D97-AF65-F5344CB8AC3E}">
        <p14:creationId xmlns:p14="http://schemas.microsoft.com/office/powerpoint/2010/main" val="1140952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048366-CD0E-4994-98CF-0049B9F0EDC3}"/>
              </a:ext>
            </a:extLst>
          </p:cNvPr>
          <p:cNvSpPr>
            <a:spLocks noGrp="1"/>
          </p:cNvSpPr>
          <p:nvPr>
            <p:ph type="title"/>
          </p:nvPr>
        </p:nvSpPr>
        <p:spPr>
          <a:xfrm>
            <a:off x="591065" y="340412"/>
            <a:ext cx="10515600" cy="1055712"/>
          </a:xfrm>
        </p:spPr>
        <p:txBody>
          <a:bodyPr>
            <a:normAutofit/>
          </a:bodyPr>
          <a:lstStyle/>
          <a:p>
            <a:r>
              <a:rPr lang="fr-FR" b="1" dirty="0">
                <a:solidFill>
                  <a:srgbClr val="267CB4"/>
                </a:solidFill>
                <a:latin typeface="+mn-lt"/>
              </a:rPr>
              <a:t>Aide juridique</a:t>
            </a:r>
          </a:p>
        </p:txBody>
      </p:sp>
      <p:sp>
        <p:nvSpPr>
          <p:cNvPr id="4" name="Rectangle 3">
            <a:extLst>
              <a:ext uri="{FF2B5EF4-FFF2-40B4-BE49-F238E27FC236}">
                <a16:creationId xmlns:a16="http://schemas.microsoft.com/office/drawing/2014/main" id="{D29DA2DD-2BCF-4F4D-81E5-5774410B511B}"/>
              </a:ext>
            </a:extLst>
          </p:cNvPr>
          <p:cNvSpPr/>
          <p:nvPr/>
        </p:nvSpPr>
        <p:spPr>
          <a:xfrm>
            <a:off x="838199" y="1550575"/>
            <a:ext cx="10515600" cy="2677656"/>
          </a:xfrm>
          <a:prstGeom prst="rect">
            <a:avLst/>
          </a:prstGeom>
        </p:spPr>
        <p:txBody>
          <a:bodyPr wrap="square">
            <a:spAutoFit/>
          </a:bodyPr>
          <a:lstStyle/>
          <a:p>
            <a:pPr marL="457200" indent="-457200">
              <a:buFont typeface="Arial" panose="020B0604020202020204" pitchFamily="34" charset="0"/>
              <a:buChar char="•"/>
            </a:pPr>
            <a:r>
              <a:rPr lang="fr-FR" sz="2800" dirty="0"/>
              <a:t>L’aide juridique pour les survivantes de VBG doit être ciblée et spécialisée.</a:t>
            </a:r>
          </a:p>
          <a:p>
            <a:endParaRPr lang="en-SG" sz="2800" dirty="0"/>
          </a:p>
          <a:p>
            <a:pPr marL="457200" indent="-457200">
              <a:buFont typeface="Arial" panose="020B0604020202020204" pitchFamily="34" charset="0"/>
              <a:buChar char="•"/>
            </a:pPr>
            <a:r>
              <a:rPr lang="fr-FR" sz="2800" dirty="0"/>
              <a:t>Les prestataires de services d’aide juridique devraient être formés à défendre les Principes directeurs de l’action contre la VBG et apporter aux femmes et aux filles un soutien adapté. </a:t>
            </a:r>
          </a:p>
        </p:txBody>
      </p:sp>
    </p:spTree>
    <p:extLst>
      <p:ext uri="{BB962C8B-B14F-4D97-AF65-F5344CB8AC3E}">
        <p14:creationId xmlns:p14="http://schemas.microsoft.com/office/powerpoint/2010/main" val="31764219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048366-CD0E-4994-98CF-0049B9F0EDC3}"/>
              </a:ext>
            </a:extLst>
          </p:cNvPr>
          <p:cNvSpPr>
            <a:spLocks noGrp="1"/>
          </p:cNvSpPr>
          <p:nvPr>
            <p:ph type="title"/>
          </p:nvPr>
        </p:nvSpPr>
        <p:spPr>
          <a:xfrm>
            <a:off x="508000" y="169977"/>
            <a:ext cx="10515600" cy="1055712"/>
          </a:xfrm>
        </p:spPr>
        <p:txBody>
          <a:bodyPr>
            <a:normAutofit fontScale="90000"/>
          </a:bodyPr>
          <a:lstStyle/>
          <a:p>
            <a:r>
              <a:rPr lang="fr-FR" sz="3600" b="1" dirty="0">
                <a:solidFill>
                  <a:srgbClr val="267CB4"/>
                </a:solidFill>
                <a:latin typeface="+mn-lt"/>
              </a:rPr>
              <a:t>Mécanismes de justice informelle et méthodes alternatives de règlement des différends</a:t>
            </a:r>
          </a:p>
        </p:txBody>
      </p:sp>
      <p:sp>
        <p:nvSpPr>
          <p:cNvPr id="4" name="TextBox 3">
            <a:extLst>
              <a:ext uri="{FF2B5EF4-FFF2-40B4-BE49-F238E27FC236}">
                <a16:creationId xmlns:a16="http://schemas.microsoft.com/office/drawing/2014/main" id="{72EAA8CB-C424-49D5-8FF2-A593328D90A8}"/>
              </a:ext>
            </a:extLst>
          </p:cNvPr>
          <p:cNvSpPr txBox="1"/>
          <p:nvPr/>
        </p:nvSpPr>
        <p:spPr>
          <a:xfrm>
            <a:off x="508000" y="1225689"/>
            <a:ext cx="11442700" cy="5632311"/>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2400" b="0" i="0" u="none" strike="noStrike" cap="none" normalizeH="0" baseline="0" noProof="0" dirty="0">
                <a:ln>
                  <a:noFill/>
                </a:ln>
                <a:solidFill>
                  <a:prstClr val="black"/>
                </a:solidFill>
                <a:uLnTx/>
                <a:uFillTx/>
                <a:ea typeface="+mn-ea"/>
                <a:cs typeface="+mn-cs"/>
              </a:rPr>
              <a:t>Les intervenants spécialisés dans la VBG devraient avoir conscience des risques intrinsèques que les mécanismes de justice informelle présentent pour les survivantes. Ils devraient faire part de ces risques aux survivantes en des termes clairs, sans pour autant porter de jugement et en respectant les souhaits des survivantes quant à la recherche d’une solution judiciaire.</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2400" b="1" dirty="0">
                <a:solidFill>
                  <a:prstClr val="black"/>
                </a:solidFill>
              </a:rPr>
              <a:t>Il convient d’accorder la priorité à la sécurité et au bien-être des femmes et de leurs enfants dans les situations où ces mécanismes et méthodes sont utilisés pour traiter les affaires civiles et familiales, et lorsque l’homme qui a commis les actes de violence continue de représenter une menace.</a:t>
            </a:r>
          </a:p>
          <a:p>
            <a:pPr marL="342900" marR="0" lvl="0" indent="-34290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2400" b="0" i="0" u="none" strike="noStrike" cap="none" normalizeH="0" baseline="0" noProof="0" dirty="0">
                <a:ln>
                  <a:noFill/>
                </a:ln>
                <a:solidFill>
                  <a:prstClr val="black"/>
                </a:solidFill>
                <a:uLnTx/>
                <a:uFillTx/>
                <a:ea typeface="+mn-ea"/>
                <a:cs typeface="+mn-cs"/>
              </a:rPr>
              <a:t>Dans les situations d’urgence, lorsque le système judiciaire formel n’est pas en état de fonctionner, les systèmes informels ou traditionnels et la médiation peuvent être considérés comme moyens de recours principaux.</a:t>
            </a:r>
          </a:p>
          <a:p>
            <a:pPr marR="0" lvl="0" defTabSz="914400" rtl="0" eaLnBrk="1" fontAlgn="auto" latinLnBrk="0" hangingPunct="1">
              <a:lnSpc>
                <a:spcPct val="100000"/>
              </a:lnSpc>
              <a:spcBef>
                <a:spcPts val="0"/>
              </a:spcBef>
              <a:spcAft>
                <a:spcPts val="0"/>
              </a:spcAft>
              <a:buClrTx/>
              <a:buSzTx/>
              <a:tabLst/>
              <a:defRPr/>
            </a:pPr>
            <a:endParaRPr kumimoji="0" lang="en-SG" sz="2400" b="1" i="0" u="none" strike="noStrike" kern="1200" cap="none" spc="0" normalizeH="0" baseline="0" noProof="0" dirty="0">
              <a:ln>
                <a:noFill/>
              </a:ln>
              <a:solidFill>
                <a:prstClr val="black"/>
              </a:solidFill>
              <a:effectLst/>
              <a:uLnTx/>
              <a:uFillTx/>
              <a:ea typeface="+mn-ea"/>
              <a:cs typeface="+mn-cs"/>
            </a:endParaRPr>
          </a:p>
          <a:p>
            <a:r>
              <a:rPr lang="fr-FR" sz="2400" b="1" i="1" dirty="0">
                <a:solidFill>
                  <a:srgbClr val="7030A0"/>
                </a:solidFill>
              </a:rPr>
              <a:t>Différentes stratégies permettent d’avoir recours aux mécanismes de justice informelle tout en minimisant les risques qu’ils présentent pour les femmes et les filles (voir p. 81).</a:t>
            </a:r>
          </a:p>
        </p:txBody>
      </p:sp>
    </p:spTree>
    <p:extLst>
      <p:ext uri="{BB962C8B-B14F-4D97-AF65-F5344CB8AC3E}">
        <p14:creationId xmlns:p14="http://schemas.microsoft.com/office/powerpoint/2010/main" val="3514983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048366-CD0E-4994-98CF-0049B9F0EDC3}"/>
              </a:ext>
            </a:extLst>
          </p:cNvPr>
          <p:cNvSpPr>
            <a:spLocks noGrp="1"/>
          </p:cNvSpPr>
          <p:nvPr>
            <p:ph type="title"/>
          </p:nvPr>
        </p:nvSpPr>
        <p:spPr>
          <a:xfrm>
            <a:off x="232719" y="227008"/>
            <a:ext cx="10515600" cy="1055712"/>
          </a:xfrm>
        </p:spPr>
        <p:txBody>
          <a:bodyPr>
            <a:normAutofit fontScale="90000"/>
          </a:bodyPr>
          <a:lstStyle/>
          <a:p>
            <a:r>
              <a:rPr lang="fr-FR" b="1" dirty="0">
                <a:solidFill>
                  <a:srgbClr val="267CB4"/>
                </a:solidFill>
                <a:latin typeface="+mn-lt"/>
              </a:rPr>
              <a:t>Les dangers de la médiation dans les cas de VBG</a:t>
            </a:r>
          </a:p>
        </p:txBody>
      </p:sp>
      <p:sp>
        <p:nvSpPr>
          <p:cNvPr id="3" name="Content Placeholder 2">
            <a:extLst>
              <a:ext uri="{FF2B5EF4-FFF2-40B4-BE49-F238E27FC236}">
                <a16:creationId xmlns:a16="http://schemas.microsoft.com/office/drawing/2014/main" id="{926D12BD-6858-459F-81DD-8C901B5B0755}"/>
              </a:ext>
            </a:extLst>
          </p:cNvPr>
          <p:cNvSpPr>
            <a:spLocks noGrp="1"/>
          </p:cNvSpPr>
          <p:nvPr>
            <p:ph idx="1"/>
          </p:nvPr>
        </p:nvSpPr>
        <p:spPr>
          <a:xfrm>
            <a:off x="838200" y="1282720"/>
            <a:ext cx="11099800" cy="5043899"/>
          </a:xfrm>
          <a:noFill/>
        </p:spPr>
        <p:txBody>
          <a:bodyPr>
            <a:noAutofit/>
          </a:bodyPr>
          <a:lstStyle/>
          <a:p>
            <a:r>
              <a:rPr lang="fr-FR" dirty="0"/>
              <a:t>La médiation est centrée sur le maintien de la cohésion au sein de la famille ou de la communauté, ce qui peut </a:t>
            </a:r>
            <a:r>
              <a:rPr lang="fr-FR" b="1" dirty="0">
                <a:solidFill>
                  <a:srgbClr val="7030A0"/>
                </a:solidFill>
              </a:rPr>
              <a:t>perpétuer la discrimination </a:t>
            </a:r>
            <a:r>
              <a:rPr lang="fr-FR" dirty="0"/>
              <a:t>et </a:t>
            </a:r>
            <a:r>
              <a:rPr lang="fr-FR" b="1" dirty="0">
                <a:solidFill>
                  <a:srgbClr val="7030A0"/>
                </a:solidFill>
              </a:rPr>
              <a:t>faire courir aux femmes et aux filles le risque de perdre leurs droits individuels</a:t>
            </a:r>
            <a:r>
              <a:rPr lang="fr-FR" dirty="0"/>
              <a:t> pour préserver l’harmonie au sein d’un groupe social.</a:t>
            </a:r>
          </a:p>
          <a:p>
            <a:r>
              <a:rPr lang="fr-FR" dirty="0"/>
              <a:t>La médiation </a:t>
            </a:r>
            <a:r>
              <a:rPr lang="fr-FR" b="1" dirty="0">
                <a:solidFill>
                  <a:srgbClr val="7030A0"/>
                </a:solidFill>
              </a:rPr>
              <a:t>prive souvent la survivante du contrôle de la situation</a:t>
            </a:r>
            <a:r>
              <a:rPr lang="fr-FR" dirty="0"/>
              <a:t>, et peut </a:t>
            </a:r>
            <a:r>
              <a:rPr lang="fr-FR" b="1" dirty="0">
                <a:solidFill>
                  <a:srgbClr val="7030A0"/>
                </a:solidFill>
              </a:rPr>
              <a:t>l’exposer à des actes d’intimidation et de victimation</a:t>
            </a:r>
            <a:r>
              <a:rPr lang="fr-FR" dirty="0"/>
              <a:t>, </a:t>
            </a:r>
            <a:r>
              <a:rPr lang="fr-FR" b="1" dirty="0">
                <a:solidFill>
                  <a:srgbClr val="7030A0"/>
                </a:solidFill>
              </a:rPr>
              <a:t>entraver son accès aux services</a:t>
            </a:r>
            <a:r>
              <a:rPr lang="fr-FR" dirty="0"/>
              <a:t> ainsi que </a:t>
            </a:r>
            <a:r>
              <a:rPr lang="fr-FR" b="1" dirty="0">
                <a:solidFill>
                  <a:srgbClr val="7030A0"/>
                </a:solidFill>
              </a:rPr>
              <a:t>la confronter au risque de nouveaux abus</a:t>
            </a:r>
            <a:r>
              <a:rPr lang="fr-FR" dirty="0"/>
              <a:t>.</a:t>
            </a:r>
          </a:p>
          <a:p>
            <a:r>
              <a:rPr lang="fr-FR" b="1" dirty="0">
                <a:solidFill>
                  <a:srgbClr val="267CB4"/>
                </a:solidFill>
              </a:rPr>
              <a:t>La médiation peut aller à l’encontre de l’approche centrée sur les survivantes et être contraire aux Principes directeurs de l’action contre la VBG. </a:t>
            </a:r>
          </a:p>
          <a:p>
            <a:r>
              <a:rPr lang="fr-FR" b="1" dirty="0">
                <a:solidFill>
                  <a:srgbClr val="267CB4"/>
                </a:solidFill>
              </a:rPr>
              <a:t>La médiation n’est pas recommandée en tant qu’intervention de lutte contre la VBG. </a:t>
            </a:r>
          </a:p>
        </p:txBody>
      </p:sp>
    </p:spTree>
    <p:extLst>
      <p:ext uri="{BB962C8B-B14F-4D97-AF65-F5344CB8AC3E}">
        <p14:creationId xmlns:p14="http://schemas.microsoft.com/office/powerpoint/2010/main" val="7731979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01E47D8-25C0-424D-B720-FB4AEF869435}"/>
              </a:ext>
            </a:extLst>
          </p:cNvPr>
          <p:cNvSpPr>
            <a:spLocks noGrp="1"/>
          </p:cNvSpPr>
          <p:nvPr>
            <p:ph idx="1"/>
          </p:nvPr>
        </p:nvSpPr>
        <p:spPr>
          <a:xfrm>
            <a:off x="838200" y="1552142"/>
            <a:ext cx="10515600" cy="4342221"/>
          </a:xfrm>
        </p:spPr>
        <p:txBody>
          <a:bodyPr>
            <a:normAutofit fontScale="92500"/>
          </a:bodyPr>
          <a:lstStyle/>
          <a:p>
            <a:r>
              <a:rPr lang="fr-FR" sz="2400" dirty="0"/>
              <a:t>Le personnel chargé de la sécurité devrait préserver la confidentialité des témoignages des femmes et les décisions prises concernant l’incident de VBG, y compris lorsque la survivante décide, dans l’immédiat ou à tout autre moment, de ne pas prendre de mesures contre le ou les auteur(s) des faits ou de ne pas participer à une procédure. </a:t>
            </a:r>
          </a:p>
          <a:p>
            <a:r>
              <a:rPr lang="fr-FR" sz="2400" dirty="0"/>
              <a:t>L’importance accordée à la survivante exige également que le personnel chargé de la sécurité et les politiques dans ce domaine tiennent compte des menaces immédiates et permanentes pesant sur les femmes et les filles qui ont été victimes de la violence.</a:t>
            </a:r>
          </a:p>
          <a:p>
            <a:r>
              <a:rPr lang="fr-FR" sz="2400" dirty="0"/>
              <a:t>Il est essentiel de faciliter les programmes de formation continue et de sensibilisation à l’intention du personnel de sécurité à tous les niveaux.</a:t>
            </a:r>
          </a:p>
          <a:p>
            <a:r>
              <a:rPr lang="fr-FR" sz="2400" dirty="0"/>
              <a:t>Pour la police, les programmes de formation devraient avant tout porter sur des protocoles précis concernant la manière de répondre aux signalements des incidents de violence, en insistant sur le droit légal des femmes à la protection.</a:t>
            </a:r>
          </a:p>
        </p:txBody>
      </p:sp>
      <p:sp>
        <p:nvSpPr>
          <p:cNvPr id="6" name="Title 1">
            <a:extLst>
              <a:ext uri="{FF2B5EF4-FFF2-40B4-BE49-F238E27FC236}">
                <a16:creationId xmlns:a16="http://schemas.microsoft.com/office/drawing/2014/main" id="{1188B77F-CE5F-2441-82A2-FE1114533BF6}"/>
              </a:ext>
            </a:extLst>
          </p:cNvPr>
          <p:cNvSpPr txBox="1">
            <a:spLocks/>
          </p:cNvSpPr>
          <p:nvPr/>
        </p:nvSpPr>
        <p:spPr>
          <a:xfrm>
            <a:off x="379128" y="226579"/>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b="1" dirty="0">
                <a:solidFill>
                  <a:srgbClr val="267CB4"/>
                </a:solidFill>
                <a:latin typeface="+mn-lt"/>
              </a:rPr>
              <a:t>Sécurité</a:t>
            </a:r>
          </a:p>
        </p:txBody>
      </p:sp>
    </p:spTree>
    <p:extLst>
      <p:ext uri="{BB962C8B-B14F-4D97-AF65-F5344CB8AC3E}">
        <p14:creationId xmlns:p14="http://schemas.microsoft.com/office/powerpoint/2010/main" val="33342965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174CBA9-814F-4EC8-9DD1-4F4FE3D42CD8}"/>
              </a:ext>
            </a:extLst>
          </p:cNvPr>
          <p:cNvSpPr txBox="1"/>
          <p:nvPr/>
        </p:nvSpPr>
        <p:spPr>
          <a:xfrm>
            <a:off x="1903878" y="67615"/>
            <a:ext cx="8205467" cy="954107"/>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800" b="1" i="0" u="none" strike="noStrike" cap="none" normalizeH="0" baseline="0" noProof="0" dirty="0">
                <a:ln>
                  <a:noFill/>
                </a:ln>
                <a:solidFill>
                  <a:srgbClr val="7030A0"/>
                </a:solidFill>
                <a:uLnTx/>
                <a:uFillTx/>
                <a:latin typeface="Calibri"/>
                <a:ea typeface="+mn-ea"/>
                <a:cs typeface="+mn-cs"/>
              </a:rPr>
              <a:t>Actions clés pour </a:t>
            </a:r>
          </a:p>
          <a:p>
            <a:pPr marL="0" marR="0" lvl="0" indent="0" algn="ctr" defTabSz="914400" rtl="0" eaLnBrk="1" fontAlgn="auto" latinLnBrk="0" hangingPunct="1">
              <a:lnSpc>
                <a:spcPct val="100000"/>
              </a:lnSpc>
              <a:spcBef>
                <a:spcPts val="0"/>
              </a:spcBef>
              <a:spcAft>
                <a:spcPts val="0"/>
              </a:spcAft>
              <a:buClrTx/>
              <a:buSzTx/>
              <a:buFontTx/>
              <a:buNone/>
              <a:tabLst/>
              <a:defRPr/>
            </a:pPr>
            <a:r>
              <a:rPr lang="fr-FR" sz="2800" b="1" dirty="0">
                <a:solidFill>
                  <a:srgbClr val="7030A0"/>
                </a:solidFill>
                <a:latin typeface="Calibri"/>
              </a:rPr>
              <a:t>la justice et l’aide judiciaire</a:t>
            </a:r>
          </a:p>
        </p:txBody>
      </p:sp>
      <p:pic>
        <p:nvPicPr>
          <p:cNvPr id="5" name="Image 4" descr="Une image contenant texte&#10;&#10;Description générée automatiquement">
            <a:extLst>
              <a:ext uri="{FF2B5EF4-FFF2-40B4-BE49-F238E27FC236}">
                <a16:creationId xmlns:a16="http://schemas.microsoft.com/office/drawing/2014/main" id="{B4BC5FAC-325B-4D12-A6DD-601CB10F8C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64884" y="962181"/>
            <a:ext cx="3862231" cy="5828204"/>
          </a:xfrm>
          <a:prstGeom prst="rect">
            <a:avLst/>
          </a:prstGeom>
        </p:spPr>
      </p:pic>
    </p:spTree>
    <p:extLst>
      <p:ext uri="{BB962C8B-B14F-4D97-AF65-F5344CB8AC3E}">
        <p14:creationId xmlns:p14="http://schemas.microsoft.com/office/powerpoint/2010/main" val="11119941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pPr marL="0" marR="0" lvl="0" indent="0" algn="r" defTabSz="457200" rtl="0" eaLnBrk="1" fontAlgn="auto" latinLnBrk="0" hangingPunct="1">
              <a:lnSpc>
                <a:spcPct val="100000"/>
              </a:lnSpc>
              <a:spcBef>
                <a:spcPts val="0"/>
              </a:spcBef>
              <a:spcAft>
                <a:spcPts val="0"/>
              </a:spcAft>
              <a:buClr>
                <a:srgbClr val="000000"/>
              </a:buClr>
              <a:buSzPts val="1000"/>
              <a:buFont typeface="Arial"/>
              <a:buNone/>
              <a:tabLst/>
              <a:defRPr/>
            </a:pPr>
            <a:fld id="{00000000-1234-1234-1234-123412341234}" type="slidenum">
              <a:rPr kumimoji="0" lang="en" sz="1000" b="0" i="0" u="none" strike="noStrike" kern="1200" cap="none" spc="0" normalizeH="0" baseline="0" noProof="0">
                <a:ln>
                  <a:noFill/>
                </a:ln>
                <a:solidFill>
                  <a:srgbClr val="595959"/>
                </a:solidFill>
                <a:effectLst/>
                <a:uLnTx/>
                <a:uFillTx/>
                <a:latin typeface="Arial"/>
                <a:cs typeface="Arial"/>
                <a:sym typeface="Arial"/>
              </a:rPr>
              <a:pPr marL="0" marR="0" lvl="0" indent="0" algn="r" defTabSz="457200" rtl="0" eaLnBrk="1" fontAlgn="auto" latinLnBrk="0" hangingPunct="1">
                <a:lnSpc>
                  <a:spcPct val="100000"/>
                </a:lnSpc>
                <a:spcBef>
                  <a:spcPts val="0"/>
                </a:spcBef>
                <a:spcAft>
                  <a:spcPts val="0"/>
                </a:spcAft>
                <a:buClr>
                  <a:srgbClr val="000000"/>
                </a:buClr>
                <a:buSzPts val="1000"/>
                <a:buFont typeface="Arial"/>
                <a:buNone/>
                <a:tabLst/>
                <a:defRPr/>
              </a:pPr>
              <a:t>15</a:t>
            </a:fld>
            <a:endParaRPr kumimoji="0" lang="en" sz="1000" b="0" i="0" u="none" strike="noStrike" kern="1200" cap="none" spc="0" normalizeH="0" baseline="0" noProof="0">
              <a:ln>
                <a:noFill/>
              </a:ln>
              <a:solidFill>
                <a:srgbClr val="595959"/>
              </a:solidFill>
              <a:effectLst/>
              <a:uLnTx/>
              <a:uFillTx/>
              <a:latin typeface="Arial"/>
              <a:cs typeface="Arial"/>
              <a:sym typeface="Arial"/>
            </a:endParaRPr>
          </a:p>
        </p:txBody>
      </p:sp>
      <p:pic>
        <p:nvPicPr>
          <p:cNvPr id="3" name="Image 2" descr="Une image contenant texte&#10;&#10;Description générée automatiquement">
            <a:extLst>
              <a:ext uri="{FF2B5EF4-FFF2-40B4-BE49-F238E27FC236}">
                <a16:creationId xmlns:a16="http://schemas.microsoft.com/office/drawing/2014/main" id="{BADDC823-FFF8-4B30-A22B-ED547FCE331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56420" y="205598"/>
            <a:ext cx="4479159" cy="6536724"/>
          </a:xfrm>
          <a:prstGeom prst="rect">
            <a:avLst/>
          </a:prstGeom>
        </p:spPr>
      </p:pic>
    </p:spTree>
    <p:extLst>
      <p:ext uri="{BB962C8B-B14F-4D97-AF65-F5344CB8AC3E}">
        <p14:creationId xmlns:p14="http://schemas.microsoft.com/office/powerpoint/2010/main" val="25823382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33B6BC12-CBB6-49DC-9F81-D703E9C526D3}"/>
              </a:ext>
            </a:extLst>
          </p:cNvPr>
          <p:cNvSpPr>
            <a:spLocks noGrp="1"/>
          </p:cNvSpPr>
          <p:nvPr>
            <p:ph type="subTitle" idx="1"/>
          </p:nvPr>
        </p:nvSpPr>
        <p:spPr>
          <a:xfrm>
            <a:off x="441412" y="1859131"/>
            <a:ext cx="9457898" cy="1036231"/>
          </a:xfrm>
        </p:spPr>
        <p:txBody>
          <a:bodyPr>
            <a:normAutofit/>
          </a:bodyPr>
          <a:lstStyle/>
          <a:p>
            <a:pPr algn="l"/>
            <a:r>
              <a:rPr lang="fr-FR" sz="4800" b="1">
                <a:solidFill>
                  <a:srgbClr val="267CB4"/>
                </a:solidFill>
              </a:rPr>
              <a:t>Merci !</a:t>
            </a:r>
          </a:p>
        </p:txBody>
      </p:sp>
      <p:pic>
        <p:nvPicPr>
          <p:cNvPr id="4" name="Picture 2" descr="https://lh5.googleusercontent.com/uT3AMfOCOHndEF8_qyDUlgjLfYBDbwxAzl4BehNqfjYqLpBTVW2Zh1LJ9IArPR1LD2CzD7TwnGPuRBLjXTh4xRoKQ0u9mcBtaHHth-qY5pW-gxN5CjS5JGVzCpYRohiVrSKZ0BISUoQ">
            <a:extLst>
              <a:ext uri="{FF2B5EF4-FFF2-40B4-BE49-F238E27FC236}">
                <a16:creationId xmlns:a16="http://schemas.microsoft.com/office/drawing/2014/main" id="{F9B9B03E-A967-41B8-9627-47DBC4428D5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8640" y="4435966"/>
            <a:ext cx="2406824" cy="1554480"/>
          </a:xfrm>
          <a:prstGeom prst="rect">
            <a:avLst/>
          </a:prstGeom>
          <a:noFill/>
          <a:extLst>
            <a:ext uri="{909E8E84-426E-40DD-AFC4-6F175D3DCCD1}">
              <a14:hiddenFill xmlns:a14="http://schemas.microsoft.com/office/drawing/2010/main">
                <a:solidFill>
                  <a:srgbClr val="FFFFFF"/>
                </a:solidFill>
              </a14:hiddenFill>
            </a:ext>
          </a:extLst>
        </p:spPr>
      </p:pic>
      <p:pic>
        <p:nvPicPr>
          <p:cNvPr id="8" name="Kép 7">
            <a:extLst>
              <a:ext uri="{FF2B5EF4-FFF2-40B4-BE49-F238E27FC236}">
                <a16:creationId xmlns:a16="http://schemas.microsoft.com/office/drawing/2014/main" id="{85D482DE-9DB8-46A1-BBBC-213950649660}"/>
              </a:ext>
            </a:extLst>
          </p:cNvPr>
          <p:cNvPicPr>
            <a:picLocks noChangeAspect="1"/>
          </p:cNvPicPr>
          <p:nvPr/>
        </p:nvPicPr>
        <p:blipFill>
          <a:blip r:embed="rId4" cstate="print"/>
          <a:stretch>
            <a:fillRect/>
          </a:stretch>
        </p:blipFill>
        <p:spPr>
          <a:xfrm flipV="1">
            <a:off x="638640" y="3045154"/>
            <a:ext cx="7180143" cy="155246"/>
          </a:xfrm>
          <a:prstGeom prst="rect">
            <a:avLst/>
          </a:prstGeom>
        </p:spPr>
      </p:pic>
    </p:spTree>
    <p:extLst>
      <p:ext uri="{BB962C8B-B14F-4D97-AF65-F5344CB8AC3E}">
        <p14:creationId xmlns:p14="http://schemas.microsoft.com/office/powerpoint/2010/main" val="15329963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B9F43-C407-41B6-9B9B-E71BD5933072}"/>
              </a:ext>
            </a:extLst>
          </p:cNvPr>
          <p:cNvSpPr>
            <a:spLocks noGrp="1"/>
          </p:cNvSpPr>
          <p:nvPr>
            <p:ph type="ctrTitle"/>
          </p:nvPr>
        </p:nvSpPr>
        <p:spPr>
          <a:xfrm>
            <a:off x="441412" y="588878"/>
            <a:ext cx="6858000" cy="898404"/>
          </a:xfrm>
        </p:spPr>
        <p:txBody>
          <a:bodyPr>
            <a:normAutofit/>
          </a:bodyPr>
          <a:lstStyle/>
          <a:p>
            <a:pPr algn="l"/>
            <a:r>
              <a:rPr lang="fr-FR" sz="4800" b="1">
                <a:solidFill>
                  <a:srgbClr val="5B3289"/>
                </a:solidFill>
                <a:latin typeface="+mn-lt"/>
              </a:rPr>
              <a:t>Norme 10 :</a:t>
            </a:r>
          </a:p>
        </p:txBody>
      </p:sp>
      <p:sp>
        <p:nvSpPr>
          <p:cNvPr id="3" name="Subtitle 2">
            <a:extLst>
              <a:ext uri="{FF2B5EF4-FFF2-40B4-BE49-F238E27FC236}">
                <a16:creationId xmlns:a16="http://schemas.microsoft.com/office/drawing/2014/main" id="{33B6BC12-CBB6-49DC-9F81-D703E9C526D3}"/>
              </a:ext>
            </a:extLst>
          </p:cNvPr>
          <p:cNvSpPr>
            <a:spLocks noGrp="1"/>
          </p:cNvSpPr>
          <p:nvPr>
            <p:ph type="subTitle" idx="1"/>
          </p:nvPr>
        </p:nvSpPr>
        <p:spPr>
          <a:xfrm>
            <a:off x="441412" y="1859131"/>
            <a:ext cx="9457898" cy="1036231"/>
          </a:xfrm>
        </p:spPr>
        <p:txBody>
          <a:bodyPr>
            <a:normAutofit/>
          </a:bodyPr>
          <a:lstStyle/>
          <a:p>
            <a:pPr algn="l"/>
            <a:r>
              <a:rPr lang="fr-FR" sz="4800" b="1" dirty="0">
                <a:solidFill>
                  <a:srgbClr val="267CB4"/>
                </a:solidFill>
              </a:rPr>
              <a:t>Justice et aide judiciaire</a:t>
            </a:r>
          </a:p>
        </p:txBody>
      </p:sp>
      <p:pic>
        <p:nvPicPr>
          <p:cNvPr id="4" name="Picture 2" descr="https://lh5.googleusercontent.com/uT3AMfOCOHndEF8_qyDUlgjLfYBDbwxAzl4BehNqfjYqLpBTVW2Zh1LJ9IArPR1LD2CzD7TwnGPuRBLjXTh4xRoKQ0u9mcBtaHHth-qY5pW-gxN5CjS5JGVzCpYRohiVrSKZ0BISUoQ">
            <a:extLst>
              <a:ext uri="{FF2B5EF4-FFF2-40B4-BE49-F238E27FC236}">
                <a16:creationId xmlns:a16="http://schemas.microsoft.com/office/drawing/2014/main" id="{F9B9B03E-A967-41B8-9627-47DBC4428D5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8640" y="4435966"/>
            <a:ext cx="2406824" cy="1554480"/>
          </a:xfrm>
          <a:prstGeom prst="rect">
            <a:avLst/>
          </a:prstGeom>
          <a:noFill/>
          <a:extLst>
            <a:ext uri="{909E8E84-426E-40DD-AFC4-6F175D3DCCD1}">
              <a14:hiddenFill xmlns:a14="http://schemas.microsoft.com/office/drawing/2010/main">
                <a:solidFill>
                  <a:srgbClr val="FFFFFF"/>
                </a:solidFill>
              </a14:hiddenFill>
            </a:ext>
          </a:extLst>
        </p:spPr>
      </p:pic>
      <p:pic>
        <p:nvPicPr>
          <p:cNvPr id="8" name="Kép 7">
            <a:extLst>
              <a:ext uri="{FF2B5EF4-FFF2-40B4-BE49-F238E27FC236}">
                <a16:creationId xmlns:a16="http://schemas.microsoft.com/office/drawing/2014/main" id="{85D482DE-9DB8-46A1-BBBC-213950649660}"/>
              </a:ext>
            </a:extLst>
          </p:cNvPr>
          <p:cNvPicPr>
            <a:picLocks noChangeAspect="1"/>
          </p:cNvPicPr>
          <p:nvPr/>
        </p:nvPicPr>
        <p:blipFill>
          <a:blip r:embed="rId4" cstate="print"/>
          <a:stretch>
            <a:fillRect/>
          </a:stretch>
        </p:blipFill>
        <p:spPr>
          <a:xfrm flipV="1">
            <a:off x="638640" y="3045154"/>
            <a:ext cx="7180143" cy="155246"/>
          </a:xfrm>
          <a:prstGeom prst="rect">
            <a:avLst/>
          </a:prstGeom>
        </p:spPr>
      </p:pic>
    </p:spTree>
    <p:extLst>
      <p:ext uri="{BB962C8B-B14F-4D97-AF65-F5344CB8AC3E}">
        <p14:creationId xmlns:p14="http://schemas.microsoft.com/office/powerpoint/2010/main" val="18950211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A549814-2721-4B55-BE5A-87B2F8022C9C}"/>
              </a:ext>
            </a:extLst>
          </p:cNvPr>
          <p:cNvSpPr>
            <a:spLocks noGrp="1"/>
          </p:cNvSpPr>
          <p:nvPr>
            <p:ph type="title"/>
          </p:nvPr>
        </p:nvSpPr>
        <p:spPr>
          <a:xfrm>
            <a:off x="465111" y="315656"/>
            <a:ext cx="10515600" cy="1039603"/>
          </a:xfrm>
        </p:spPr>
        <p:txBody>
          <a:bodyPr>
            <a:normAutofit/>
          </a:bodyPr>
          <a:lstStyle/>
          <a:p>
            <a:r>
              <a:rPr lang="fr-FR" sz="5000" b="1">
                <a:solidFill>
                  <a:srgbClr val="7030A0"/>
                </a:solidFill>
                <a:latin typeface="+mn-lt"/>
              </a:rPr>
              <a:t>Normes de programme</a:t>
            </a:r>
          </a:p>
        </p:txBody>
      </p:sp>
      <p:pic>
        <p:nvPicPr>
          <p:cNvPr id="3" name="Image 2" descr="Une image contenant texte&#10;&#10;Description générée automatiquement">
            <a:extLst>
              <a:ext uri="{FF2B5EF4-FFF2-40B4-BE49-F238E27FC236}">
                <a16:creationId xmlns:a16="http://schemas.microsoft.com/office/drawing/2014/main" id="{EF70A24F-0CB0-4DFC-AC5D-774DD8FCF2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3562" y="1414567"/>
            <a:ext cx="4033169" cy="4922113"/>
          </a:xfrm>
          <a:prstGeom prst="rect">
            <a:avLst/>
          </a:prstGeom>
        </p:spPr>
      </p:pic>
      <p:pic>
        <p:nvPicPr>
          <p:cNvPr id="10" name="Image 9" descr="Une image contenant texte&#10;&#10;Description générée automatiquement">
            <a:extLst>
              <a:ext uri="{FF2B5EF4-FFF2-40B4-BE49-F238E27FC236}">
                <a16:creationId xmlns:a16="http://schemas.microsoft.com/office/drawing/2014/main" id="{9BBB5EBC-54B4-4268-BAE7-86BB779296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14050" y="1686236"/>
            <a:ext cx="5834388" cy="4378774"/>
          </a:xfrm>
          <a:prstGeom prst="rect">
            <a:avLst/>
          </a:prstGeom>
        </p:spPr>
      </p:pic>
    </p:spTree>
    <p:extLst>
      <p:ext uri="{BB962C8B-B14F-4D97-AF65-F5344CB8AC3E}">
        <p14:creationId xmlns:p14="http://schemas.microsoft.com/office/powerpoint/2010/main" val="42019053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B764A3-B489-4B8D-8F88-B87092A02E5A}"/>
              </a:ext>
            </a:extLst>
          </p:cNvPr>
          <p:cNvSpPr>
            <a:spLocks noGrp="1"/>
          </p:cNvSpPr>
          <p:nvPr>
            <p:ph type="title"/>
          </p:nvPr>
        </p:nvSpPr>
        <p:spPr>
          <a:xfrm>
            <a:off x="467497" y="489722"/>
            <a:ext cx="10515600" cy="1325563"/>
          </a:xfrm>
        </p:spPr>
        <p:txBody>
          <a:bodyPr>
            <a:noAutofit/>
          </a:bodyPr>
          <a:lstStyle/>
          <a:p>
            <a:r>
              <a:rPr lang="fr-FR" sz="4800" b="1" dirty="0">
                <a:solidFill>
                  <a:srgbClr val="267CB4"/>
                </a:solidFill>
                <a:latin typeface="+mn-lt"/>
              </a:rPr>
              <a:t>Norme 10 :</a:t>
            </a:r>
            <a:br>
              <a:rPr lang="fr-FR" sz="4800" b="1" dirty="0">
                <a:solidFill>
                  <a:srgbClr val="267CB4"/>
                </a:solidFill>
                <a:latin typeface="+mn-lt"/>
              </a:rPr>
            </a:br>
            <a:r>
              <a:rPr lang="fr-FR" sz="4800" b="1" dirty="0">
                <a:solidFill>
                  <a:srgbClr val="267CB4"/>
                </a:solidFill>
                <a:latin typeface="+mn-lt"/>
              </a:rPr>
              <a:t>Justice et aide judiciaire</a:t>
            </a:r>
          </a:p>
        </p:txBody>
      </p:sp>
      <p:sp>
        <p:nvSpPr>
          <p:cNvPr id="3" name="Content Placeholder 2">
            <a:extLst>
              <a:ext uri="{FF2B5EF4-FFF2-40B4-BE49-F238E27FC236}">
                <a16:creationId xmlns:a16="http://schemas.microsoft.com/office/drawing/2014/main" id="{C486EFB9-FB38-4517-9AB8-00A9C6D44670}"/>
              </a:ext>
            </a:extLst>
          </p:cNvPr>
          <p:cNvSpPr>
            <a:spLocks noGrp="1"/>
          </p:cNvSpPr>
          <p:nvPr>
            <p:ph idx="1"/>
          </p:nvPr>
        </p:nvSpPr>
        <p:spPr>
          <a:xfrm>
            <a:off x="838200" y="2432050"/>
            <a:ext cx="10515600" cy="4351338"/>
          </a:xfrm>
        </p:spPr>
        <p:txBody>
          <a:bodyPr>
            <a:normAutofit/>
          </a:bodyPr>
          <a:lstStyle/>
          <a:p>
            <a:pPr marL="0" indent="0">
              <a:buNone/>
            </a:pPr>
            <a:r>
              <a:rPr lang="fr-FR" sz="4400" dirty="0"/>
              <a:t>Les secteurs juridique et judiciaire aident les survivantes de VBG à accéder à des services sûrs et centrés sur elles, qui protègent leurs droits et facilitent leur accès à la justice.</a:t>
            </a:r>
          </a:p>
        </p:txBody>
      </p:sp>
    </p:spTree>
    <p:extLst>
      <p:ext uri="{BB962C8B-B14F-4D97-AF65-F5344CB8AC3E}">
        <p14:creationId xmlns:p14="http://schemas.microsoft.com/office/powerpoint/2010/main" val="12385541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44166-33B3-430A-AC3D-29643B6857A5}"/>
              </a:ext>
            </a:extLst>
          </p:cNvPr>
          <p:cNvSpPr>
            <a:spLocks noGrp="1"/>
          </p:cNvSpPr>
          <p:nvPr>
            <p:ph type="title"/>
          </p:nvPr>
        </p:nvSpPr>
        <p:spPr>
          <a:xfrm>
            <a:off x="393356" y="532000"/>
            <a:ext cx="10515600" cy="655601"/>
          </a:xfrm>
        </p:spPr>
        <p:txBody>
          <a:bodyPr>
            <a:noAutofit/>
          </a:bodyPr>
          <a:lstStyle/>
          <a:p>
            <a:r>
              <a:rPr lang="fr-FR" sz="4000" b="1">
                <a:solidFill>
                  <a:srgbClr val="267CB4"/>
                </a:solidFill>
                <a:latin typeface="+mn-lt"/>
              </a:rPr>
              <a:t>Pourquoi l’accès à la justice est-il important pour protéger les femmes et les filles ?</a:t>
            </a:r>
          </a:p>
        </p:txBody>
      </p:sp>
      <p:sp>
        <p:nvSpPr>
          <p:cNvPr id="3" name="Content Placeholder 2">
            <a:extLst>
              <a:ext uri="{FF2B5EF4-FFF2-40B4-BE49-F238E27FC236}">
                <a16:creationId xmlns:a16="http://schemas.microsoft.com/office/drawing/2014/main" id="{920C673D-496F-4B4C-A565-39EEA3EE74DD}"/>
              </a:ext>
            </a:extLst>
          </p:cNvPr>
          <p:cNvSpPr>
            <a:spLocks noGrp="1"/>
          </p:cNvSpPr>
          <p:nvPr>
            <p:ph idx="1"/>
          </p:nvPr>
        </p:nvSpPr>
        <p:spPr>
          <a:xfrm>
            <a:off x="838200" y="1274098"/>
            <a:ext cx="10515600" cy="5230665"/>
          </a:xfrm>
        </p:spPr>
        <p:txBody>
          <a:bodyPr>
            <a:normAutofit fontScale="92500" lnSpcReduction="20000"/>
          </a:bodyPr>
          <a:lstStyle/>
          <a:p>
            <a:pPr marL="0" indent="0" algn="ctr">
              <a:buNone/>
            </a:pPr>
            <a:endParaRPr lang="en-SG" sz="3000" dirty="0"/>
          </a:p>
          <a:p>
            <a:r>
              <a:rPr lang="fr-FR" sz="3200" dirty="0"/>
              <a:t>L’accès à la justice est indispensable pour la protection des droits des femmes.</a:t>
            </a:r>
          </a:p>
          <a:p>
            <a:r>
              <a:rPr lang="fr-FR" sz="3200" dirty="0"/>
              <a:t>Il permet de </a:t>
            </a:r>
            <a:r>
              <a:rPr lang="fr-FR" sz="3200" b="1" dirty="0">
                <a:solidFill>
                  <a:srgbClr val="267CB4"/>
                </a:solidFill>
              </a:rPr>
              <a:t>concrétiser tous les autres droits des femmes et des filles</a:t>
            </a:r>
            <a:r>
              <a:rPr lang="fr-FR" sz="3200" dirty="0"/>
              <a:t>, y compris le droit de vivre sans être subjuguées à violence, à la discrimination et aux inégalités.</a:t>
            </a:r>
          </a:p>
          <a:p>
            <a:pPr marL="0" indent="0">
              <a:buNone/>
            </a:pPr>
            <a:endParaRPr lang="en-SG" sz="3200" b="1" i="1" dirty="0"/>
          </a:p>
          <a:p>
            <a:pPr marL="0" indent="0">
              <a:buNone/>
            </a:pPr>
            <a:r>
              <a:rPr lang="fr-FR" sz="3200" dirty="0"/>
              <a:t>Il est donc indispensable d’</a:t>
            </a:r>
            <a:r>
              <a:rPr lang="fr-FR" sz="3200" b="1" dirty="0">
                <a:solidFill>
                  <a:srgbClr val="267CB4"/>
                </a:solidFill>
              </a:rPr>
              <a:t>investir dans des efforts de préparation afin de renforcer l’accès à la justice des femmes et des filles</a:t>
            </a:r>
            <a:r>
              <a:rPr lang="fr-FR" sz="3200" dirty="0"/>
              <a:t> dans le cadre d’interventions plus larges relatives aux droits des femmes, car les systèmes en place ne permettent souvent pas de protéger les femmes et les filles contre la violence, la discrimination et les inégalités.</a:t>
            </a:r>
          </a:p>
        </p:txBody>
      </p:sp>
    </p:spTree>
    <p:extLst>
      <p:ext uri="{BB962C8B-B14F-4D97-AF65-F5344CB8AC3E}">
        <p14:creationId xmlns:p14="http://schemas.microsoft.com/office/powerpoint/2010/main" val="38767958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048366-CD0E-4994-98CF-0049B9F0EDC3}"/>
              </a:ext>
            </a:extLst>
          </p:cNvPr>
          <p:cNvSpPr>
            <a:spLocks noGrp="1"/>
          </p:cNvSpPr>
          <p:nvPr>
            <p:ph type="title"/>
          </p:nvPr>
        </p:nvSpPr>
        <p:spPr>
          <a:xfrm>
            <a:off x="393357" y="213727"/>
            <a:ext cx="10515600" cy="1055712"/>
          </a:xfrm>
        </p:spPr>
        <p:txBody>
          <a:bodyPr>
            <a:normAutofit/>
          </a:bodyPr>
          <a:lstStyle/>
          <a:p>
            <a:r>
              <a:rPr lang="fr-FR" b="1">
                <a:solidFill>
                  <a:srgbClr val="267CB4"/>
                </a:solidFill>
                <a:latin typeface="+mn-lt"/>
              </a:rPr>
              <a:t>Accès à la justice : obstacles et difficultés</a:t>
            </a:r>
          </a:p>
        </p:txBody>
      </p:sp>
      <p:sp>
        <p:nvSpPr>
          <p:cNvPr id="3" name="Content Placeholder 2">
            <a:extLst>
              <a:ext uri="{FF2B5EF4-FFF2-40B4-BE49-F238E27FC236}">
                <a16:creationId xmlns:a16="http://schemas.microsoft.com/office/drawing/2014/main" id="{926D12BD-6858-459F-81DD-8C901B5B0755}"/>
              </a:ext>
            </a:extLst>
          </p:cNvPr>
          <p:cNvSpPr>
            <a:spLocks noGrp="1"/>
          </p:cNvSpPr>
          <p:nvPr>
            <p:ph idx="1"/>
          </p:nvPr>
        </p:nvSpPr>
        <p:spPr>
          <a:xfrm>
            <a:off x="838200" y="1528932"/>
            <a:ext cx="10515600" cy="4968850"/>
          </a:xfrm>
          <a:noFill/>
        </p:spPr>
        <p:txBody>
          <a:bodyPr>
            <a:normAutofit fontScale="92500" lnSpcReduction="10000"/>
          </a:bodyPr>
          <a:lstStyle/>
          <a:p>
            <a:r>
              <a:rPr lang="fr-FR" dirty="0"/>
              <a:t>Crainte de l’ostracisme et des représailles.</a:t>
            </a:r>
          </a:p>
          <a:p>
            <a:r>
              <a:rPr lang="fr-FR" dirty="0"/>
              <a:t>Manque de confiance dans le système judiciaire.</a:t>
            </a:r>
          </a:p>
          <a:p>
            <a:r>
              <a:rPr lang="fr-FR" dirty="0"/>
              <a:t>Absence de services de police ou de tribunaux disponibles sur place.</a:t>
            </a:r>
          </a:p>
          <a:p>
            <a:r>
              <a:rPr lang="fr-FR" dirty="0"/>
              <a:t>Méconnaissance des lois et des droits.</a:t>
            </a:r>
          </a:p>
          <a:p>
            <a:r>
              <a:rPr lang="fr-FR" dirty="0"/>
              <a:t>Coût élevé de la représentation juridique.</a:t>
            </a:r>
          </a:p>
          <a:p>
            <a:r>
              <a:rPr lang="fr-FR" dirty="0"/>
              <a:t>Impunité des coupables.</a:t>
            </a:r>
          </a:p>
          <a:p>
            <a:r>
              <a:rPr lang="fr-FR" dirty="0"/>
              <a:t>Corruption.</a:t>
            </a:r>
          </a:p>
          <a:p>
            <a:r>
              <a:rPr lang="fr-FR" dirty="0"/>
              <a:t>Lenteur du processus de collecte des preuves et documentation inadéquate des éléments de preuve demandés.</a:t>
            </a:r>
          </a:p>
          <a:p>
            <a:r>
              <a:rPr lang="fr-FR" dirty="0"/>
              <a:t>Manque de sensibilité ou franc parti pris de la part des représentants de la justice.</a:t>
            </a:r>
          </a:p>
        </p:txBody>
      </p:sp>
    </p:spTree>
    <p:extLst>
      <p:ext uri="{BB962C8B-B14F-4D97-AF65-F5344CB8AC3E}">
        <p14:creationId xmlns:p14="http://schemas.microsoft.com/office/powerpoint/2010/main" val="3993020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44166-33B3-430A-AC3D-29643B6857A5}"/>
              </a:ext>
            </a:extLst>
          </p:cNvPr>
          <p:cNvSpPr>
            <a:spLocks noGrp="1"/>
          </p:cNvSpPr>
          <p:nvPr>
            <p:ph type="title"/>
          </p:nvPr>
        </p:nvSpPr>
        <p:spPr>
          <a:xfrm>
            <a:off x="591065" y="473218"/>
            <a:ext cx="10515600" cy="829303"/>
          </a:xfrm>
        </p:spPr>
        <p:txBody>
          <a:bodyPr>
            <a:noAutofit/>
          </a:bodyPr>
          <a:lstStyle/>
          <a:p>
            <a:r>
              <a:rPr lang="fr-FR" b="1" dirty="0">
                <a:solidFill>
                  <a:srgbClr val="267CB4"/>
                </a:solidFill>
                <a:latin typeface="+mn-lt"/>
              </a:rPr>
              <a:t>Ne pas nuire</a:t>
            </a:r>
          </a:p>
        </p:txBody>
      </p:sp>
      <p:sp>
        <p:nvSpPr>
          <p:cNvPr id="3" name="Content Placeholder 2">
            <a:extLst>
              <a:ext uri="{FF2B5EF4-FFF2-40B4-BE49-F238E27FC236}">
                <a16:creationId xmlns:a16="http://schemas.microsoft.com/office/drawing/2014/main" id="{920C673D-496F-4B4C-A565-39EEA3EE74DD}"/>
              </a:ext>
            </a:extLst>
          </p:cNvPr>
          <p:cNvSpPr>
            <a:spLocks noGrp="1"/>
          </p:cNvSpPr>
          <p:nvPr>
            <p:ph idx="1"/>
          </p:nvPr>
        </p:nvSpPr>
        <p:spPr>
          <a:xfrm>
            <a:off x="838200" y="1104900"/>
            <a:ext cx="10515600" cy="5279882"/>
          </a:xfrm>
        </p:spPr>
        <p:txBody>
          <a:bodyPr>
            <a:normAutofit fontScale="92500"/>
          </a:bodyPr>
          <a:lstStyle/>
          <a:p>
            <a:pPr algn="just"/>
            <a:endParaRPr lang="en-SG" dirty="0"/>
          </a:p>
          <a:p>
            <a:pPr algn="just"/>
            <a:r>
              <a:rPr lang="fr-FR" dirty="0"/>
              <a:t>Dans certaines situations, </a:t>
            </a:r>
            <a:r>
              <a:rPr lang="fr-FR" b="1" dirty="0">
                <a:solidFill>
                  <a:srgbClr val="7030A0"/>
                </a:solidFill>
              </a:rPr>
              <a:t>le système de justice et de sécurité peut entraver l’accès aux services de santé, entre autres</a:t>
            </a:r>
            <a:r>
              <a:rPr lang="fr-FR" dirty="0"/>
              <a:t>.</a:t>
            </a:r>
            <a:r>
              <a:rPr lang="fr-FR" b="1" dirty="0">
                <a:solidFill>
                  <a:srgbClr val="7030A0"/>
                </a:solidFill>
              </a:rPr>
              <a:t> </a:t>
            </a:r>
          </a:p>
          <a:p>
            <a:pPr algn="just"/>
            <a:r>
              <a:rPr lang="fr-FR" dirty="0"/>
              <a:t>Dans ce cas, les acteurs de la programmation visant la VBG devraient</a:t>
            </a:r>
            <a:r>
              <a:rPr lang="fr-FR" dirty="0">
                <a:solidFill>
                  <a:srgbClr val="267CB4"/>
                </a:solidFill>
              </a:rPr>
              <a:t> </a:t>
            </a:r>
            <a:r>
              <a:rPr lang="fr-FR" b="1" dirty="0">
                <a:solidFill>
                  <a:srgbClr val="267CB4"/>
                </a:solidFill>
              </a:rPr>
              <a:t>mettre en place des points d’entrée pour l’orientation et ouvrir l’accès aux services de riposte en cas de VBG au sein des établissements de santé, des espaces sûrs à l’usage des femmes et des filles et dans le cadre des activités de soutien psychosocial et communautaire</a:t>
            </a:r>
            <a:r>
              <a:rPr lang="fr-FR" dirty="0"/>
              <a:t>, plutôt que par le biais de la police ou des systèmes de justice formelle ou informelle.</a:t>
            </a:r>
          </a:p>
          <a:p>
            <a:pPr algn="just"/>
            <a:r>
              <a:rPr lang="fr-FR" dirty="0"/>
              <a:t>Les programmes spécifiquement axés sur la VBG devraient </a:t>
            </a:r>
            <a:r>
              <a:rPr lang="fr-FR" b="1" dirty="0">
                <a:solidFill>
                  <a:srgbClr val="7030A0"/>
                </a:solidFill>
              </a:rPr>
              <a:t>privilégier la mise en place et le renforcement de services de riposte spécialisés afin de répondre aux besoins des survivantes en matière de santé, de soutien psychosocial et de sécurité pendant la phase d’extrême urgence</a:t>
            </a:r>
            <a:r>
              <a:rPr lang="fr-FR" dirty="0"/>
              <a:t>. </a:t>
            </a:r>
          </a:p>
          <a:p>
            <a:pPr lvl="1"/>
            <a:endParaRPr lang="en-SG" sz="2600" dirty="0"/>
          </a:p>
        </p:txBody>
      </p:sp>
    </p:spTree>
    <p:extLst>
      <p:ext uri="{BB962C8B-B14F-4D97-AF65-F5344CB8AC3E}">
        <p14:creationId xmlns:p14="http://schemas.microsoft.com/office/powerpoint/2010/main" val="37321010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44166-33B3-430A-AC3D-29643B6857A5}"/>
              </a:ext>
            </a:extLst>
          </p:cNvPr>
          <p:cNvSpPr>
            <a:spLocks noGrp="1"/>
          </p:cNvSpPr>
          <p:nvPr>
            <p:ph type="title"/>
          </p:nvPr>
        </p:nvSpPr>
        <p:spPr>
          <a:xfrm>
            <a:off x="553995" y="498516"/>
            <a:ext cx="10515600" cy="655601"/>
          </a:xfrm>
        </p:spPr>
        <p:txBody>
          <a:bodyPr>
            <a:noAutofit/>
          </a:bodyPr>
          <a:lstStyle/>
          <a:p>
            <a:r>
              <a:rPr lang="fr-FR" b="1" dirty="0">
                <a:solidFill>
                  <a:srgbClr val="267CB4"/>
                </a:solidFill>
                <a:latin typeface="+mn-lt"/>
              </a:rPr>
              <a:t>Ne pas nuire</a:t>
            </a:r>
          </a:p>
        </p:txBody>
      </p:sp>
      <p:sp>
        <p:nvSpPr>
          <p:cNvPr id="3" name="Content Placeholder 2">
            <a:extLst>
              <a:ext uri="{FF2B5EF4-FFF2-40B4-BE49-F238E27FC236}">
                <a16:creationId xmlns:a16="http://schemas.microsoft.com/office/drawing/2014/main" id="{920C673D-496F-4B4C-A565-39EEA3EE74DD}"/>
              </a:ext>
            </a:extLst>
          </p:cNvPr>
          <p:cNvSpPr>
            <a:spLocks noGrp="1"/>
          </p:cNvSpPr>
          <p:nvPr>
            <p:ph idx="1"/>
          </p:nvPr>
        </p:nvSpPr>
        <p:spPr>
          <a:xfrm>
            <a:off x="838200" y="1154117"/>
            <a:ext cx="10515600" cy="4900319"/>
          </a:xfrm>
        </p:spPr>
        <p:txBody>
          <a:bodyPr>
            <a:normAutofit fontScale="92500" lnSpcReduction="20000"/>
          </a:bodyPr>
          <a:lstStyle/>
          <a:p>
            <a:pPr marL="0" indent="0" algn="just">
              <a:lnSpc>
                <a:spcPct val="100000"/>
              </a:lnSpc>
              <a:spcBef>
                <a:spcPts val="0"/>
              </a:spcBef>
              <a:buNone/>
            </a:pPr>
            <a:endParaRPr lang="en-SG" dirty="0">
              <a:solidFill>
                <a:srgbClr val="7030A0"/>
              </a:solidFill>
            </a:endParaRPr>
          </a:p>
          <a:p>
            <a:pPr marL="0" indent="0" algn="ctr">
              <a:lnSpc>
                <a:spcPct val="100000"/>
              </a:lnSpc>
              <a:spcBef>
                <a:spcPts val="0"/>
              </a:spcBef>
              <a:buNone/>
            </a:pPr>
            <a:r>
              <a:rPr lang="fr-FR" sz="3200" b="1" dirty="0">
                <a:solidFill>
                  <a:srgbClr val="7030A0"/>
                </a:solidFill>
              </a:rPr>
              <a:t>Les survivantes de VBG </a:t>
            </a:r>
            <a:r>
              <a:rPr lang="fr-FR" sz="3200" b="1" u="sng" dirty="0">
                <a:solidFill>
                  <a:srgbClr val="7030A0"/>
                </a:solidFill>
              </a:rPr>
              <a:t>doivent</a:t>
            </a:r>
            <a:r>
              <a:rPr lang="fr-FR" sz="3200" b="1" dirty="0">
                <a:solidFill>
                  <a:srgbClr val="7030A0"/>
                </a:solidFill>
              </a:rPr>
              <a:t> être en mesure de prendre des décisions éclairées qui leur permettront d’avoir plus de maîtrise sur leur vie. </a:t>
            </a:r>
          </a:p>
          <a:p>
            <a:pPr marL="0" indent="0">
              <a:lnSpc>
                <a:spcPct val="100000"/>
              </a:lnSpc>
              <a:spcBef>
                <a:spcPts val="0"/>
              </a:spcBef>
              <a:buNone/>
            </a:pPr>
            <a:endParaRPr lang="en-SG" dirty="0"/>
          </a:p>
          <a:p>
            <a:pPr>
              <a:lnSpc>
                <a:spcPct val="100000"/>
              </a:lnSpc>
              <a:spcBef>
                <a:spcPts val="0"/>
              </a:spcBef>
            </a:pPr>
            <a:r>
              <a:rPr lang="fr-FR" dirty="0"/>
              <a:t>L’idée de « justice » pouvant avoir une signification différente d’une survivante à l’autre, il est indispensable que les acteurs de la lutte contre la VBG écoutent les personnes qui se tournent vers la justice, respectent leurs souhaits et répondent à leurs besoins.</a:t>
            </a:r>
          </a:p>
          <a:p>
            <a:pPr marL="0" indent="0">
              <a:lnSpc>
                <a:spcPct val="100000"/>
              </a:lnSpc>
              <a:spcBef>
                <a:spcPts val="0"/>
              </a:spcBef>
              <a:buNone/>
            </a:pPr>
            <a:endParaRPr lang="en-SG" dirty="0"/>
          </a:p>
          <a:p>
            <a:pPr>
              <a:lnSpc>
                <a:spcPct val="100000"/>
              </a:lnSpc>
              <a:spcBef>
                <a:spcPts val="0"/>
              </a:spcBef>
            </a:pPr>
            <a:r>
              <a:rPr lang="fr-FR" dirty="0"/>
              <a:t>L’accès à une protection pour les hommes survivants de violences sexuelles peut être limité par des systèmes judiciaires qui pénalisent les relations homosexuelles ou qui n’incluent pas les hommes survivants de telles violences dans la définition du viol.</a:t>
            </a:r>
          </a:p>
          <a:p>
            <a:pPr lvl="1"/>
            <a:endParaRPr lang="en-SG" sz="2600" dirty="0"/>
          </a:p>
        </p:txBody>
      </p:sp>
    </p:spTree>
    <p:extLst>
      <p:ext uri="{BB962C8B-B14F-4D97-AF65-F5344CB8AC3E}">
        <p14:creationId xmlns:p14="http://schemas.microsoft.com/office/powerpoint/2010/main" val="5312161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048366-CD0E-4994-98CF-0049B9F0EDC3}"/>
              </a:ext>
            </a:extLst>
          </p:cNvPr>
          <p:cNvSpPr>
            <a:spLocks noGrp="1"/>
          </p:cNvSpPr>
          <p:nvPr>
            <p:ph type="title"/>
          </p:nvPr>
        </p:nvSpPr>
        <p:spPr>
          <a:xfrm>
            <a:off x="467498" y="277429"/>
            <a:ext cx="10515600" cy="1055712"/>
          </a:xfrm>
        </p:spPr>
        <p:txBody>
          <a:bodyPr>
            <a:normAutofit/>
          </a:bodyPr>
          <a:lstStyle/>
          <a:p>
            <a:r>
              <a:rPr lang="fr-FR" b="1" dirty="0">
                <a:solidFill>
                  <a:srgbClr val="267CB4"/>
                </a:solidFill>
                <a:latin typeface="+mn-lt"/>
              </a:rPr>
              <a:t>Les systèmes de justice devraient :</a:t>
            </a:r>
          </a:p>
        </p:txBody>
      </p:sp>
      <p:sp>
        <p:nvSpPr>
          <p:cNvPr id="3" name="Content Placeholder 2">
            <a:extLst>
              <a:ext uri="{FF2B5EF4-FFF2-40B4-BE49-F238E27FC236}">
                <a16:creationId xmlns:a16="http://schemas.microsoft.com/office/drawing/2014/main" id="{926D12BD-6858-459F-81DD-8C901B5B0755}"/>
              </a:ext>
            </a:extLst>
          </p:cNvPr>
          <p:cNvSpPr>
            <a:spLocks noGrp="1"/>
          </p:cNvSpPr>
          <p:nvPr>
            <p:ph idx="1"/>
          </p:nvPr>
        </p:nvSpPr>
        <p:spPr>
          <a:xfrm>
            <a:off x="838200" y="1420838"/>
            <a:ext cx="10871200" cy="2571128"/>
          </a:xfrm>
          <a:noFill/>
        </p:spPr>
        <p:txBody>
          <a:bodyPr>
            <a:noAutofit/>
          </a:bodyPr>
          <a:lstStyle/>
          <a:p>
            <a:r>
              <a:rPr lang="fr-FR" dirty="0"/>
              <a:t>autoriser toute survivante à déterminer ce qui constitue la justice dans son cas particulier et l’aider à l’obtenir ;</a:t>
            </a:r>
          </a:p>
          <a:p>
            <a:r>
              <a:rPr lang="fr-FR" dirty="0"/>
              <a:t>protéger sa sécurité et son rétablissement en autorisant les témoignages </a:t>
            </a:r>
            <a:r>
              <a:rPr lang="fr-FR" i="1" dirty="0"/>
              <a:t>à huis clos</a:t>
            </a:r>
            <a:r>
              <a:rPr lang="fr-FR" dirty="0"/>
              <a:t> ;</a:t>
            </a:r>
          </a:p>
          <a:p>
            <a:r>
              <a:rPr lang="fr-FR" dirty="0"/>
              <a:t>se montrer neutres, équitables et transparents ; </a:t>
            </a:r>
          </a:p>
          <a:p>
            <a:r>
              <a:rPr lang="fr-FR" dirty="0"/>
              <a:t>réagir aux décisions de la survivante et s’adapter au contexte local.</a:t>
            </a:r>
          </a:p>
        </p:txBody>
      </p:sp>
      <p:sp>
        <p:nvSpPr>
          <p:cNvPr id="4" name="Rectangle 3">
            <a:extLst>
              <a:ext uri="{FF2B5EF4-FFF2-40B4-BE49-F238E27FC236}">
                <a16:creationId xmlns:a16="http://schemas.microsoft.com/office/drawing/2014/main" id="{98EB6D2F-4F37-8247-AA59-05D6E736EEC4}"/>
              </a:ext>
            </a:extLst>
          </p:cNvPr>
          <p:cNvSpPr/>
          <p:nvPr/>
        </p:nvSpPr>
        <p:spPr>
          <a:xfrm>
            <a:off x="838199" y="4236833"/>
            <a:ext cx="10515599" cy="2246769"/>
          </a:xfrm>
          <a:prstGeom prst="rect">
            <a:avLst/>
          </a:prstGeom>
        </p:spPr>
        <p:txBody>
          <a:bodyPr wrap="square">
            <a:spAutoFit/>
          </a:bodyPr>
          <a:lstStyle/>
          <a:p>
            <a:r>
              <a:rPr lang="fr-FR" sz="2800" dirty="0">
                <a:solidFill>
                  <a:srgbClr val="7030A0"/>
                </a:solidFill>
              </a:rPr>
              <a:t>Les services juridiques devraient faire partie de </a:t>
            </a:r>
            <a:r>
              <a:rPr lang="fr-FR" sz="2800" b="1" u="sng" dirty="0">
                <a:solidFill>
                  <a:srgbClr val="7030A0"/>
                </a:solidFill>
              </a:rPr>
              <a:t>la lutte multisectorielle contre la VBG et être dispensés en toute sécurité et sans stigmatisation</a:t>
            </a:r>
            <a:r>
              <a:rPr lang="fr-FR" sz="2800" dirty="0">
                <a:solidFill>
                  <a:srgbClr val="7030A0"/>
                </a:solidFill>
              </a:rPr>
              <a:t>. Ils devraient être dispensés par du personnel formé, accessibles aux survivantes de VBG et intégrés au système d’orientation à l’intention de ces dernières.</a:t>
            </a:r>
          </a:p>
        </p:txBody>
      </p:sp>
    </p:spTree>
    <p:extLst>
      <p:ext uri="{BB962C8B-B14F-4D97-AF65-F5344CB8AC3E}">
        <p14:creationId xmlns:p14="http://schemas.microsoft.com/office/powerpoint/2010/main" val="13813643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22020</TotalTime>
  <Words>2139</Words>
  <Application>Microsoft Office PowerPoint</Application>
  <PresentationFormat>Szélesvásznú</PresentationFormat>
  <Paragraphs>121</Paragraphs>
  <Slides>16</Slides>
  <Notes>15</Notes>
  <HiddenSlides>0</HiddenSlides>
  <MMClips>0</MMClips>
  <ScaleCrop>false</ScaleCrop>
  <HeadingPairs>
    <vt:vector size="6" baseType="variant">
      <vt:variant>
        <vt:lpstr>Használt betűtípusok</vt:lpstr>
      </vt:variant>
      <vt:variant>
        <vt:i4>3</vt:i4>
      </vt:variant>
      <vt:variant>
        <vt:lpstr>Téma</vt:lpstr>
      </vt:variant>
      <vt:variant>
        <vt:i4>1</vt:i4>
      </vt:variant>
      <vt:variant>
        <vt:lpstr>Diacímek</vt:lpstr>
      </vt:variant>
      <vt:variant>
        <vt:i4>16</vt:i4>
      </vt:variant>
    </vt:vector>
  </HeadingPairs>
  <TitlesOfParts>
    <vt:vector size="20" baseType="lpstr">
      <vt:lpstr>Arial</vt:lpstr>
      <vt:lpstr>Calibri</vt:lpstr>
      <vt:lpstr>Calibri Light</vt:lpstr>
      <vt:lpstr>Office Theme</vt:lpstr>
      <vt:lpstr>  Normes minimales interorganisations pour la programmation d’actions de lutte contre la violence basée sur le genre dans les situations d’urgence   </vt:lpstr>
      <vt:lpstr>Norme 10 :</vt:lpstr>
      <vt:lpstr>Normes de programme</vt:lpstr>
      <vt:lpstr>Norme 10 : Justice et aide judiciaire</vt:lpstr>
      <vt:lpstr>Pourquoi l’accès à la justice est-il important pour protéger les femmes et les filles ?</vt:lpstr>
      <vt:lpstr>Accès à la justice : obstacles et difficultés</vt:lpstr>
      <vt:lpstr>Ne pas nuire</vt:lpstr>
      <vt:lpstr>Ne pas nuire</vt:lpstr>
      <vt:lpstr>Les systèmes de justice devraient :</vt:lpstr>
      <vt:lpstr>Aide juridique</vt:lpstr>
      <vt:lpstr>Mécanismes de justice informelle et méthodes alternatives de règlement des différends</vt:lpstr>
      <vt:lpstr>Les dangers de la médiation dans les cas de VBG</vt:lpstr>
      <vt:lpstr>PowerPoint-bemutató</vt:lpstr>
      <vt:lpstr>PowerPoint-bemutató</vt:lpstr>
      <vt:lpstr>PowerPoint-bemutató</vt:lpstr>
      <vt:lpstr>PowerPoint-bemutató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Inbal Sansani</dc:creator>
  <cp:lastModifiedBy>VN00LW01</cp:lastModifiedBy>
  <cp:revision>80</cp:revision>
  <dcterms:created xsi:type="dcterms:W3CDTF">2020-05-05T03:10:12Z</dcterms:created>
  <dcterms:modified xsi:type="dcterms:W3CDTF">2021-12-14T07:25:15Z</dcterms:modified>
</cp:coreProperties>
</file>