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335" r:id="rId2"/>
    <p:sldId id="288" r:id="rId3"/>
    <p:sldId id="262" r:id="rId4"/>
    <p:sldId id="257" r:id="rId5"/>
    <p:sldId id="258" r:id="rId6"/>
    <p:sldId id="276" r:id="rId7"/>
    <p:sldId id="259" r:id="rId8"/>
    <p:sldId id="277" r:id="rId9"/>
    <p:sldId id="279" r:id="rId10"/>
    <p:sldId id="266" r:id="rId11"/>
    <p:sldId id="280" r:id="rId12"/>
    <p:sldId id="282" r:id="rId13"/>
    <p:sldId id="33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2E0EDC-09C0-2ECA-43CE-0B9964F2FEA7}" name="Strategic Agenda" initials="SA" userId="Strategic Agend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y Krasnor" initials="E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16" autoAdjust="0"/>
    <p:restoredTop sz="62917" autoAdjust="0"/>
  </p:normalViewPr>
  <p:slideViewPr>
    <p:cSldViewPr snapToGrid="0">
      <p:cViewPr varScale="1">
        <p:scale>
          <a:sx n="71" d="100"/>
          <a:sy n="71" d="100"/>
        </p:scale>
        <p:origin x="2148" y="78"/>
      </p:cViewPr>
      <p:guideLst>
        <p:guide orient="horz" pos="2160"/>
        <p:guide pos="3840"/>
      </p:guideLst>
    </p:cSldViewPr>
  </p:slideViewPr>
  <p:outlineViewPr>
    <p:cViewPr>
      <p:scale>
        <a:sx n="33" d="100"/>
        <a:sy n="33" d="100"/>
      </p:scale>
      <p:origin x="0" y="-904"/>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1560" y="-2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87257-4020-45BA-9D9D-E063BFB00E2D}"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AA1F8-5525-48B8-AB42-B44A5E068F86}" type="slidenum">
              <a:rPr lang="en-US" smtClean="0"/>
              <a:pPr/>
              <a:t>‹#›</a:t>
            </a:fld>
            <a:endParaRPr lang="en-US" dirty="0"/>
          </a:p>
        </p:txBody>
      </p:sp>
    </p:spTree>
    <p:extLst>
      <p:ext uri="{BB962C8B-B14F-4D97-AF65-F5344CB8AC3E}">
        <p14:creationId xmlns:p14="http://schemas.microsoft.com/office/powerpoint/2010/main" val="121792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5887">
              <a:defRPr/>
            </a:pPr>
            <a:r>
              <a:rPr lang="fr-FR" b="0" dirty="0">
                <a:solidFill>
                  <a:srgbClr val="FF0000"/>
                </a:solidFill>
              </a:rPr>
              <a:t>L’élaboration des Normes minimales est le fruit d’un processus hautement consultatif mené sur une période de 18 mois avec une équipe spéciale dirigée par le Fonds des Nations Unies pour la population (</a:t>
            </a:r>
            <a:r>
              <a:rPr lang="fr-FR" b="0" dirty="0" err="1">
                <a:solidFill>
                  <a:srgbClr val="FF0000"/>
                </a:solidFill>
              </a:rPr>
              <a:t>UNFPA</a:t>
            </a:r>
            <a:r>
              <a:rPr lang="fr-FR" b="0" dirty="0">
                <a:solidFill>
                  <a:srgbClr val="FF0000"/>
                </a:solidFill>
              </a:rPr>
              <a:t>), le Fonds des Nations Unies pour  l’enfance (UNICEF) et le Comité international de secours (</a:t>
            </a:r>
            <a:r>
              <a:rPr lang="fr-FR" b="0" dirty="0" err="1">
                <a:solidFill>
                  <a:srgbClr val="FF0000"/>
                </a:solidFill>
              </a:rPr>
              <a:t>IRC</a:t>
            </a:r>
            <a:r>
              <a:rPr lang="fr-FR" b="0" dirty="0">
                <a:solidFill>
                  <a:srgbClr val="FF0000"/>
                </a:solidFill>
              </a:rPr>
              <a:t>). </a:t>
            </a:r>
          </a:p>
          <a:p>
            <a:pPr defTabSz="465887">
              <a:defRPr/>
            </a:pPr>
            <a:endParaRPr lang="en-US" b="0" dirty="0">
              <a:solidFill>
                <a:srgbClr val="FF0000"/>
              </a:solidFill>
            </a:endParaRPr>
          </a:p>
          <a:p>
            <a:pPr defTabSz="465887">
              <a:defRPr/>
            </a:pPr>
            <a:r>
              <a:rPr lang="fr-FR" b="0" dirty="0">
                <a:solidFill>
                  <a:srgbClr val="FF0000"/>
                </a:solidFill>
              </a:rPr>
              <a:t>En tant que membre de l’équipe spéciale, le HCR a guidé le processus dès le début. </a:t>
            </a:r>
          </a:p>
          <a:p>
            <a:pPr defTabSz="465887">
              <a:defRPr/>
            </a:pPr>
            <a:endParaRPr lang="en-US" b="0" dirty="0">
              <a:solidFill>
                <a:srgbClr val="FF0000"/>
              </a:solidFill>
            </a:endParaRPr>
          </a:p>
          <a:p>
            <a:pPr defTabSz="465887">
              <a:defRPr/>
            </a:pPr>
            <a:r>
              <a:rPr lang="fr-FR" b="0" dirty="0">
                <a:solidFill>
                  <a:srgbClr val="FF0000"/>
                </a:solidFill>
              </a:rPr>
              <a:t>Au total, 24 consultations de terrain ont été conduites (dont 10 dans le cadre du diagnostic). </a:t>
            </a:r>
          </a:p>
          <a:p>
            <a:pPr defTabSz="465887">
              <a:defRPr/>
            </a:pP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Il existe souvent une certaine confusion entre la gestion de cas et le soutien psychosocial. Si nécessaire, mener une brève discussion autour des liens existant entre la gestion de cas et le soutien psychosocial. La gestion de cas est une méthode déterminante pour aider les survivantes à accéder aux autres services, programmes et ressources communautaires de santé mentale et de soutien psychosocial, qui sont associés aux autres niveaux de la pyramide.</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10</a:t>
            </a:fld>
            <a:endParaRPr lang="en-US"/>
          </a:p>
        </p:txBody>
      </p:sp>
    </p:spTree>
    <p:extLst>
      <p:ext uri="{BB962C8B-B14F-4D97-AF65-F5344CB8AC3E}">
        <p14:creationId xmlns:p14="http://schemas.microsoft.com/office/powerpoint/2010/main" val="287227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Quels sont les moyens de garantir que la programmation du soutien psychosocial ne cible pas les survivantes de VBG ? </a:t>
            </a:r>
            <a:r>
              <a:rPr lang="fr-FR" dirty="0">
                <a:sym typeface="Wingdings" panose="05000000000000000000" pitchFamily="2" charset="2"/>
              </a:rPr>
              <a:t></a:t>
            </a:r>
            <a:r>
              <a:rPr lang="fr-FR" dirty="0"/>
              <a:t> Ne pas créer de groupes de soutien psychosocial spécifiques pour les « survivantes » ; ne pas « rechercher » les survivantes ; veiller à ce que les services et les espaces (par exemple, les espaces sûrs à l’usage des femmes et des filles) soient accessibles à toutes les femmes et filles.</a:t>
            </a:r>
          </a:p>
        </p:txBody>
      </p:sp>
      <p:sp>
        <p:nvSpPr>
          <p:cNvPr id="4" name="Slide Number Placeholder 3"/>
          <p:cNvSpPr>
            <a:spLocks noGrp="1"/>
          </p:cNvSpPr>
          <p:nvPr>
            <p:ph type="sldNum" sz="quarter" idx="5"/>
          </p:nvPr>
        </p:nvSpPr>
        <p:spPr/>
        <p:txBody>
          <a:bodyPr/>
          <a:lstStyle/>
          <a:p>
            <a:fld id="{CCEAA1F8-5525-48B8-AB42-B44A5E068F86}" type="slidenum">
              <a:rPr lang="en-US" smtClean="0"/>
              <a:pPr/>
              <a:t>11</a:t>
            </a:fld>
            <a:endParaRPr lang="en-US"/>
          </a:p>
        </p:txBody>
      </p:sp>
    </p:spTree>
    <p:extLst>
      <p:ext uri="{BB962C8B-B14F-4D97-AF65-F5344CB8AC3E}">
        <p14:creationId xmlns:p14="http://schemas.microsoft.com/office/powerpoint/2010/main" val="790027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CEAA1F8-5525-48B8-AB42-B44A5E068F86}" type="slidenum">
              <a:rPr lang="en-US" smtClean="0"/>
              <a:pPr/>
              <a:t>12</a:t>
            </a:fld>
            <a:endParaRPr lang="en-US" dirty="0"/>
          </a:p>
        </p:txBody>
      </p:sp>
    </p:spTree>
    <p:extLst>
      <p:ext uri="{BB962C8B-B14F-4D97-AF65-F5344CB8AC3E}">
        <p14:creationId xmlns:p14="http://schemas.microsoft.com/office/powerpoint/2010/main" val="2573847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3</a:t>
            </a:fld>
            <a:endParaRPr lang="en-US"/>
          </a:p>
        </p:txBody>
      </p:sp>
    </p:spTree>
    <p:extLst>
      <p:ext uri="{BB962C8B-B14F-4D97-AF65-F5344CB8AC3E}">
        <p14:creationId xmlns:p14="http://schemas.microsoft.com/office/powerpoint/2010/main" val="3158556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Dans le système d’aide humanitaire, le soutien psychosocial relève du secteur Santé mentale et soutien psychosocial (SMSPS), qui vise à préserver ou améliorer 1) le bien-être psychosocial et 2) la santé mentale. Les programmes de santé mentale et de soutien psychosocial relèvent de deux secteurs : la </a:t>
            </a:r>
            <a:r>
              <a:rPr lang="fr-FR" b="1" dirty="0"/>
              <a:t>protection</a:t>
            </a:r>
            <a:r>
              <a:rPr lang="fr-FR" dirty="0"/>
              <a:t> et la santé. </a:t>
            </a:r>
          </a:p>
          <a:p>
            <a:endParaRPr lang="en-US" dirty="0"/>
          </a:p>
          <a:p>
            <a:r>
              <a:rPr lang="fr-FR" b="1" dirty="0"/>
              <a:t>Cette Norme minimale porte uniquement sur le soutien psychosocial – 1) la composante du secteur SMSPS qui se rapporte directement à la VBG ; et 2) la composante qui peut être assurée sans recourir aux services de soins de santé mentale spécialisés.</a:t>
            </a:r>
          </a:p>
          <a:p>
            <a:endParaRPr lang="en-US" dirty="0"/>
          </a:p>
          <a:p>
            <a:r>
              <a:rPr lang="fr-FR" dirty="0"/>
              <a:t>En tant que professionnels de la VBG, notre objectif est de fournir un soutien psychosocial de qualité tout en assurant une coordination avec les autres secteurs qui aident les femmes, les filles et les survivantes de VBG à recevoir d’autres services nécessaires grâce à des orientations fondées sur le principe de confidentialité.</a:t>
            </a:r>
          </a:p>
          <a:p>
            <a:pPr marL="171450" indent="-171450">
              <a:buFontTx/>
              <a:buChar char="-"/>
            </a:pPr>
            <a:r>
              <a:rPr lang="fr-FR" dirty="0"/>
              <a:t>Les soins de santé mentale spécialisés ou cliniques sont couverts dans la Norme 4 : Soins de santé pour les survivantes de VBG. </a:t>
            </a:r>
          </a:p>
          <a:p>
            <a:pPr marL="171450" indent="-171450">
              <a:buFontTx/>
              <a:buChar char="-"/>
            </a:pPr>
            <a:r>
              <a:rPr lang="fr-FR" dirty="0"/>
              <a:t>Voir la Norme 7 : Systèmes d’orientation.</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4</a:t>
            </a:fld>
            <a:endParaRPr lang="en-US"/>
          </a:p>
        </p:txBody>
      </p:sp>
    </p:spTree>
    <p:extLst>
      <p:ext uri="{BB962C8B-B14F-4D97-AF65-F5344CB8AC3E}">
        <p14:creationId xmlns:p14="http://schemas.microsoft.com/office/powerpoint/2010/main" val="782425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Idées de discussion :</a:t>
            </a:r>
          </a:p>
          <a:p>
            <a:pPr marL="171450" indent="-171450">
              <a:buFontTx/>
              <a:buChar char="-"/>
            </a:pPr>
            <a:r>
              <a:rPr lang="fr-FR" dirty="0"/>
              <a:t>Questions concernant la création et l’évaluation de l’accès ; par exemple, qu’est-ce qui rend les services accessibles ? Qui faut-il prendre en considération quand on pense à « accès » ?</a:t>
            </a:r>
          </a:p>
          <a:p>
            <a:pPr marL="171450" indent="-171450">
              <a:buFontTx/>
              <a:buChar char="-"/>
            </a:pPr>
            <a:r>
              <a:rPr lang="fr-FR" dirty="0"/>
              <a:t>Par exemple, la Norme 2 : Participation et autonomisation des femmes et des filles.</a:t>
            </a:r>
          </a:p>
          <a:p>
            <a:pPr marL="171450" indent="-171450">
              <a:buFontTx/>
              <a:buChar char="-"/>
            </a:pPr>
            <a:r>
              <a:rPr lang="fr-FR" dirty="0"/>
              <a:t>« Centrés sur les survivantes » reflète la Norme 1 : Principes directeurs de l’action contre la VBG.</a:t>
            </a:r>
          </a:p>
          <a:p>
            <a:endParaRPr lang="en-US" dirty="0"/>
          </a:p>
          <a:p>
            <a:r>
              <a:rPr lang="fr-FR" dirty="0"/>
              <a:t>À souligner : Les services de soutien psychosocial devraient offrir des possibilités de réseautage social et de renforcement de la solidarité entre les femmes et les filles.</a:t>
            </a:r>
          </a:p>
        </p:txBody>
      </p:sp>
      <p:sp>
        <p:nvSpPr>
          <p:cNvPr id="4" name="Slide Number Placeholder 3"/>
          <p:cNvSpPr>
            <a:spLocks noGrp="1"/>
          </p:cNvSpPr>
          <p:nvPr>
            <p:ph type="sldNum" sz="quarter" idx="5"/>
          </p:nvPr>
        </p:nvSpPr>
        <p:spPr/>
        <p:txBody>
          <a:bodyPr/>
          <a:lstStyle/>
          <a:p>
            <a:fld id="{CCEAA1F8-5525-48B8-AB42-B44A5E068F86}" type="slidenum">
              <a:rPr lang="en-US" smtClean="0"/>
              <a:pPr/>
              <a:t>5</a:t>
            </a:fld>
            <a:endParaRPr lang="en-US"/>
          </a:p>
        </p:txBody>
      </p:sp>
    </p:spTree>
    <p:extLst>
      <p:ext uri="{BB962C8B-B14F-4D97-AF65-F5344CB8AC3E}">
        <p14:creationId xmlns:p14="http://schemas.microsoft.com/office/powerpoint/2010/main" val="1491604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FR" dirty="0"/>
              <a:t>Cette pyramide illustre la nécessité d’un soutien psychosocial et en santé mentale à plusieurs niveaux dans les situations d’urgence. Les types de soutien diffèrent selon les personnes.</a:t>
            </a:r>
          </a:p>
          <a:p>
            <a:pPr marL="171450" indent="-171450">
              <a:buFontTx/>
              <a:buChar char="-"/>
            </a:pPr>
            <a:r>
              <a:rPr lang="fr-FR" dirty="0"/>
              <a:t>La pyramide n’établit pas une hiérarchie ; elle n’illustre pas un ordre d’importance de différents types de soutien. Elle reflète plutôt la proportion de personnes qui auront besoin des différents services ou qui en bénéficieront. Autrement dit, les personnes qui auront besoin des services de base et de la sécurité ou qui en bénéficieront seront les plus nombreuses et celles qui auront besoin des services spécialisés ou qui en bénéficieront seront les moins nombreuses. </a:t>
            </a:r>
          </a:p>
          <a:p>
            <a:pPr marL="171450" indent="-171450">
              <a:buFontTx/>
              <a:buChar char="-"/>
            </a:pPr>
            <a:r>
              <a:rPr lang="fr-FR" dirty="0"/>
              <a:t>Tous les niveaux de services de la pyramide sont importants et, idéalement, mis en œuvre simultanément. Il est rare qu’une organisation ou un prestataire de services couvre tous les niveaux de la pyramide.</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6</a:t>
            </a:fld>
            <a:endParaRPr lang="en-US"/>
          </a:p>
        </p:txBody>
      </p:sp>
    </p:spTree>
    <p:extLst>
      <p:ext uri="{BB962C8B-B14F-4D97-AF65-F5344CB8AC3E}">
        <p14:creationId xmlns:p14="http://schemas.microsoft.com/office/powerpoint/2010/main" val="3026301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Quel est l’éventail d’interventions de soutien psychosocial de votre organisation ?</a:t>
            </a:r>
          </a:p>
          <a:p>
            <a:endParaRPr lang="en-US" dirty="0"/>
          </a:p>
          <a:p>
            <a:pPr marL="171450" indent="-171450">
              <a:buFontTx/>
              <a:buChar char="-"/>
            </a:pPr>
            <a:r>
              <a:rPr lang="fr-FR" dirty="0"/>
              <a:t>La majorité des survivantes n’auront pas besoin de services spécialisés de santé mentale. Un soutien précoce et de qualité de la part des familles, des amis et des intervenants formés en matière de VBG peut réduire la probabilité qu’une survivante développe des pathologies nécessitant un traitement spécialisé.</a:t>
            </a:r>
          </a:p>
          <a:p>
            <a:pPr marL="171450" indent="-171450">
              <a:buFontTx/>
              <a:buChar char="-"/>
            </a:pPr>
            <a:r>
              <a:rPr lang="fr-FR" b="1" dirty="0"/>
              <a:t>Le personnel du programme VBG doit connaître tous les services disponibles pour les survivantes dans une zone donnée et être en mesure de les orienter.</a:t>
            </a:r>
            <a:r>
              <a:rPr lang="fr-FR" dirty="0"/>
              <a:t> Il est souvent difficile d’identifier les réorientations vers des services spécialisés (niveau 4). Cependant, même lorsque lesdits services ne sont pas disponibles, aucun programme ne saurait proposer des soins de santé mentale spécialisés sans que les critères de qualifications et de diagnostic appropriés ne soient réunis au préalable. </a:t>
            </a:r>
          </a:p>
          <a:p>
            <a:pPr marL="171450" indent="-171450">
              <a:buFontTx/>
              <a:buChar char="-"/>
            </a:pPr>
            <a:r>
              <a:rPr lang="fr-FR" dirty="0"/>
              <a:t>Bien souvent, les programmes de lutte contre les VBG ne fournissent pas de services de base (niveau 1), mais ils peuvent jouer un rôle dans la formation des autres prestataires de services dans le domaine de la prévention et de la prise en charge des VBG et des Principes directeurs y afférents, entre autres, afin de garantir une prise en charge de qualité et bienveillante. En outre, les programmes de lutte contre les VBG permettent d’identifier les facteurs de risque et les vulnérabilités liés aux différents services de base et devraient partager ces informations avec les acteurs concernés pour améliorer l’intégration et la qualité des services. </a:t>
            </a:r>
          </a:p>
        </p:txBody>
      </p:sp>
      <p:sp>
        <p:nvSpPr>
          <p:cNvPr id="4" name="Slide Number Placeholder 3"/>
          <p:cNvSpPr>
            <a:spLocks noGrp="1"/>
          </p:cNvSpPr>
          <p:nvPr>
            <p:ph type="sldNum" sz="quarter" idx="5"/>
          </p:nvPr>
        </p:nvSpPr>
        <p:spPr/>
        <p:txBody>
          <a:bodyPr/>
          <a:lstStyle/>
          <a:p>
            <a:fld id="{CCEAA1F8-5525-48B8-AB42-B44A5E068F86}" type="slidenum">
              <a:rPr lang="en-US" smtClean="0"/>
              <a:pPr/>
              <a:t>7</a:t>
            </a:fld>
            <a:endParaRPr lang="en-US"/>
          </a:p>
        </p:txBody>
      </p:sp>
    </p:spTree>
    <p:extLst>
      <p:ext uri="{BB962C8B-B14F-4D97-AF65-F5344CB8AC3E}">
        <p14:creationId xmlns:p14="http://schemas.microsoft.com/office/powerpoint/2010/main" val="1887498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Calibri" panose="020F0502020204030204" pitchFamily="34" charset="0"/>
              <a:buChar char="-"/>
            </a:pPr>
            <a:r>
              <a:rPr lang="fr-FR" sz="1200" noProof="0" dirty="0">
                <a:latin typeface="Calibri" panose="020F0502020204030204" pitchFamily="34" charset="0"/>
                <a:ea typeface="Calibri" panose="020F0502020204030204" pitchFamily="34" charset="0"/>
                <a:cs typeface="Times New Roman" panose="02020603050405020304" pitchFamily="18" charset="0"/>
              </a:rPr>
              <a:t>Les légendes en regard de chaque niveau de la pyramide (p. 38) expliquent les types généraux de services qui peuvent être pertinents pour les survivantes de VBG.</a:t>
            </a:r>
          </a:p>
          <a:p>
            <a:pPr marL="742950" marR="0" lvl="1" indent="-285750">
              <a:lnSpc>
                <a:spcPct val="107000"/>
              </a:lnSpc>
              <a:spcBef>
                <a:spcPts val="0"/>
              </a:spcBef>
              <a:spcAft>
                <a:spcPts val="0"/>
              </a:spcAft>
              <a:buFont typeface="Courier New" panose="02070309020205020404" pitchFamily="49" charset="0"/>
              <a:buChar char="o"/>
            </a:pPr>
            <a:r>
              <a:rPr lang="fr-FR" sz="1200" noProof="0" dirty="0">
                <a:latin typeface="Calibri" panose="020F0502020204030204" pitchFamily="34" charset="0"/>
                <a:ea typeface="Calibri" panose="020F0502020204030204" pitchFamily="34" charset="0"/>
                <a:cs typeface="Times New Roman" panose="02020603050405020304" pitchFamily="18" charset="0"/>
              </a:rPr>
              <a:t>Chaque légende comprend des références à d’autres Normes minimales et des liens vers d’autres éléments de programme qui peuvent relever du champ d’application d’une organisation mettant en œuvre un programme de lutte contre les VBG.</a:t>
            </a:r>
          </a:p>
          <a:p>
            <a:pPr marL="342900" marR="0" lvl="0" indent="-342900">
              <a:lnSpc>
                <a:spcPct val="107000"/>
              </a:lnSpc>
              <a:spcBef>
                <a:spcPts val="0"/>
              </a:spcBef>
              <a:spcAft>
                <a:spcPts val="0"/>
              </a:spcAft>
              <a:buFont typeface="Calibri" panose="020F0502020204030204" pitchFamily="34" charset="0"/>
              <a:buChar char="-"/>
            </a:pPr>
            <a:r>
              <a:rPr lang="fr-FR" sz="1200" b="1" noProof="0" dirty="0">
                <a:latin typeface="Calibri" panose="020F0502020204030204" pitchFamily="34" charset="0"/>
                <a:ea typeface="Calibri" panose="020F0502020204030204" pitchFamily="34" charset="0"/>
                <a:cs typeface="Times New Roman" panose="02020603050405020304" pitchFamily="18" charset="0"/>
              </a:rPr>
              <a:t>Les programmes de lutte contre les VBG se situent principalement au centre de la pyramide</a:t>
            </a:r>
            <a:r>
              <a:rPr lang="fr-FR" sz="1200" noProof="0" dirty="0">
                <a:latin typeface="Calibri" panose="020F0502020204030204" pitchFamily="34" charset="0"/>
                <a:ea typeface="Calibri" panose="020F0502020204030204" pitchFamily="34" charset="0"/>
                <a:cs typeface="Times New Roman" panose="02020603050405020304" pitchFamily="18" charset="0"/>
              </a:rPr>
              <a:t> :</a:t>
            </a:r>
          </a:p>
          <a:p>
            <a:pPr marL="742950" marR="0" lvl="1" indent="-285750">
              <a:lnSpc>
                <a:spcPct val="107000"/>
              </a:lnSpc>
              <a:spcBef>
                <a:spcPts val="0"/>
              </a:spcBef>
              <a:spcAft>
                <a:spcPts val="0"/>
              </a:spcAft>
              <a:buFont typeface="Courier New" panose="02070309020205020404" pitchFamily="49" charset="0"/>
              <a:buChar char="o"/>
            </a:pPr>
            <a:r>
              <a:rPr lang="fr-FR" sz="1200" noProof="0" dirty="0">
                <a:latin typeface="Calibri" panose="020F0502020204030204" pitchFamily="34" charset="0"/>
                <a:ea typeface="Calibri" panose="020F0502020204030204" pitchFamily="34" charset="0"/>
                <a:cs typeface="Times New Roman" panose="02020603050405020304" pitchFamily="18" charset="0"/>
              </a:rPr>
              <a:t>Niveau 2 : soutien familial et communautaire (même par une politique de sensibilisation de base) ; et Niveau 3 : Services ciblés, non spécialisés.</a:t>
            </a:r>
          </a:p>
          <a:p>
            <a:pPr marL="742950" marR="0" lvl="1" indent="-285750">
              <a:lnSpc>
                <a:spcPct val="107000"/>
              </a:lnSpc>
              <a:spcBef>
                <a:spcPts val="0"/>
              </a:spcBef>
              <a:spcAft>
                <a:spcPts val="0"/>
              </a:spcAft>
              <a:buFont typeface="Courier New" panose="02070309020205020404" pitchFamily="49" charset="0"/>
              <a:buChar char="o"/>
            </a:pPr>
            <a:r>
              <a:rPr lang="fr-FR" sz="1200" noProof="0" dirty="0">
                <a:latin typeface="Calibri" panose="020F0502020204030204" pitchFamily="34" charset="0"/>
                <a:ea typeface="Calibri" panose="020F0502020204030204" pitchFamily="34" charset="0"/>
                <a:cs typeface="Times New Roman" panose="02020603050405020304" pitchFamily="18" charset="0"/>
              </a:rPr>
              <a:t>Certains programmes de lutte contre les VBG s’appuient sur des spécialistes de la santé mentale et fournissent également des services spécialisés de niveau 4.</a:t>
            </a:r>
          </a:p>
          <a:p>
            <a:endParaRPr lang="en-GB" noProof="0"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8</a:t>
            </a:fld>
            <a:endParaRPr lang="en-US"/>
          </a:p>
        </p:txBody>
      </p:sp>
    </p:spTree>
    <p:extLst>
      <p:ext uri="{BB962C8B-B14F-4D97-AF65-F5344CB8AC3E}">
        <p14:creationId xmlns:p14="http://schemas.microsoft.com/office/powerpoint/2010/main" val="1332866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soutien psychosocial en groupe intervient aux niveaux 2 (soutien communautaire et familial) et 3 (soutien ciblé, non spécialisé).</a:t>
            </a:r>
          </a:p>
          <a:p>
            <a:pPr marL="171450" indent="-171450">
              <a:buFontTx/>
              <a:buChar char="-"/>
            </a:pPr>
            <a:r>
              <a:rPr lang="fr-FR" dirty="0"/>
              <a:t>Au niveau 3 :</a:t>
            </a:r>
          </a:p>
          <a:p>
            <a:pPr marL="628650" lvl="1" indent="-171450">
              <a:buFontTx/>
              <a:buChar char="-"/>
            </a:pPr>
            <a:r>
              <a:rPr lang="fr-FR" dirty="0"/>
              <a:t>L’accent est mis sur les réactions émotionnelles communes aux événements, la compréhension des réactions, les difficultés du rétablissement et les mécanismes d’adaptation pour surmonter ces difficultés.</a:t>
            </a:r>
          </a:p>
          <a:p>
            <a:pPr marL="628650" lvl="1" indent="-171450">
              <a:buFontTx/>
              <a:buChar char="-"/>
            </a:pPr>
            <a:r>
              <a:rPr lang="fr-FR" dirty="0"/>
              <a:t>Le soutien psychosocial en groupe peut offrir aux survivantes de VBG des moyens de réintégration dans la communauté et renforcer les liens personnels entre les membres du groupe.</a:t>
            </a:r>
          </a:p>
          <a:p>
            <a:pPr marL="628650" lvl="1" indent="-171450">
              <a:buFontTx/>
              <a:buChar char="-"/>
            </a:pPr>
            <a:r>
              <a:rPr lang="fr-FR" b="1" dirty="0"/>
              <a:t>Tous ceux qui fournissent un soutien psychosocial doivent comprendre les conséquences de la VBG et être en mesure d’apporter une aide bienveillante aux survivantes, qu’elles parlent ou non de ce qui leur est arrivé.</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9</a:t>
            </a:fld>
            <a:endParaRPr lang="en-US"/>
          </a:p>
        </p:txBody>
      </p:sp>
    </p:spTree>
    <p:extLst>
      <p:ext uri="{BB962C8B-B14F-4D97-AF65-F5344CB8AC3E}">
        <p14:creationId xmlns:p14="http://schemas.microsoft.com/office/powerpoint/2010/main" val="3417442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4606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95445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788093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58915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5149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200355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04988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15709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26850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36080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02217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51D94041-50BC-419F-A501-AAA861359A15}"/>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67639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9.JP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4.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3.png"/><Relationship Id="rId5" Type="http://schemas.openxmlformats.org/officeDocument/2006/relationships/notesSlide" Target="../notesSlides/notesSlide13.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6.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7.jp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7.jp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8.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5169877" y="1245508"/>
            <a:ext cx="6412523" cy="3987663"/>
          </a:xfrm>
        </p:spPr>
        <p:txBody>
          <a:bodyPr>
            <a:noAutofit/>
          </a:bodyPr>
          <a:lstStyle/>
          <a:p>
            <a:br>
              <a:rPr lang="fr-FR" sz="4000" dirty="0">
                <a:solidFill>
                  <a:srgbClr val="E47823"/>
                </a:solidFill>
                <a:latin typeface="+mn-lt"/>
                <a:cs typeface="Century Gothic"/>
              </a:rPr>
            </a:br>
            <a:br>
              <a:rPr lang="fr-FR" sz="4000"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dirty="0">
                <a:solidFill>
                  <a:srgbClr val="E47823"/>
                </a:solidFill>
                <a:latin typeface="+mn-lt"/>
                <a:cs typeface="Century Gothic"/>
              </a:rPr>
            </a:br>
            <a:br>
              <a:rPr lang="fr-FR" sz="4000" dirty="0">
                <a:solidFill>
                  <a:srgbClr val="E47823"/>
                </a:solidFill>
                <a:latin typeface="+mn-lt"/>
                <a:cs typeface="Century Gothic"/>
              </a:rPr>
            </a:br>
            <a:endParaRPr lang="fr-FR" sz="4000"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custDataLst>
              <p:tags r:id="rId2"/>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custDataLst>
              <p:tags r:id="rId3"/>
            </p:custDataLst>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5" name="Picture 4"/>
          <p:cNvPicPr>
            <a:picLocks noChangeAspect="1"/>
          </p:cNvPicPr>
          <p:nvPr>
            <p:custDataLst>
              <p:tags r:id="rId4"/>
            </p:custDataLst>
          </p:nvPr>
        </p:nvPicPr>
        <p:blipFill>
          <a:blip r:embed="rId8" cstate="print">
            <a:extLst>
              <a:ext uri="{28A0092B-C50C-407E-A947-70E740481C1C}">
                <a14:useLocalDpi xmlns:a14="http://schemas.microsoft.com/office/drawing/2010/main"/>
              </a:ext>
            </a:extLst>
          </a:blip>
          <a:stretch>
            <a:fillRect/>
          </a:stretch>
        </p:blipFill>
        <p:spPr>
          <a:xfrm>
            <a:off x="640067" y="640080"/>
            <a:ext cx="4211268" cy="5577840"/>
          </a:xfrm>
          <a:prstGeom prst="rect">
            <a:avLst/>
          </a:prstGeom>
        </p:spPr>
      </p:pic>
    </p:spTree>
    <p:extLst>
      <p:ext uri="{BB962C8B-B14F-4D97-AF65-F5344CB8AC3E}">
        <p14:creationId xmlns:p14="http://schemas.microsoft.com/office/powerpoint/2010/main" val="2524376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3A5217-718A-4A42-86AE-71EA5B661FD6}"/>
              </a:ext>
            </a:extLst>
          </p:cNvPr>
          <p:cNvSpPr>
            <a:spLocks noGrp="1"/>
          </p:cNvSpPr>
          <p:nvPr>
            <p:ph idx="1"/>
            <p:custDataLst>
              <p:tags r:id="rId1"/>
            </p:custDataLst>
          </p:nvPr>
        </p:nvSpPr>
        <p:spPr>
          <a:xfrm>
            <a:off x="838200" y="1528354"/>
            <a:ext cx="10515600" cy="4648609"/>
          </a:xfrm>
        </p:spPr>
        <p:txBody>
          <a:bodyPr>
            <a:normAutofit fontScale="85000" lnSpcReduction="20000"/>
          </a:bodyPr>
          <a:lstStyle/>
          <a:p>
            <a:pPr marL="0" indent="0">
              <a:buNone/>
            </a:pPr>
            <a:r>
              <a:rPr lang="fr-FR" b="1" dirty="0"/>
              <a:t>Une gestion de cas de qualité peut soutenir le bien-être psychosocial d’une survivante, mais le soutien psychosocial englobe de nombreuses autres actions.</a:t>
            </a:r>
          </a:p>
          <a:p>
            <a:pPr marL="0" indent="0">
              <a:buNone/>
            </a:pPr>
            <a:r>
              <a:rPr lang="fr-FR" u="sng" dirty="0"/>
              <a:t>La gestion de cas</a:t>
            </a:r>
            <a:r>
              <a:rPr lang="fr-FR" dirty="0"/>
              <a:t> vise à fournir un soutien psychologique, émotionnel et d’orientation direct à une survivante de VBG. Les autres </a:t>
            </a:r>
            <a:r>
              <a:rPr lang="fr-FR" u="sng" dirty="0"/>
              <a:t>interventions psychosociales</a:t>
            </a:r>
            <a:r>
              <a:rPr lang="fr-FR" dirty="0"/>
              <a:t> visent à renforcer le soutien social et la réintégration des survivantes dans la communauté.</a:t>
            </a:r>
          </a:p>
          <a:p>
            <a:pPr marL="0" indent="0">
              <a:buNone/>
            </a:pPr>
            <a:r>
              <a:rPr lang="fr-FR" dirty="0"/>
              <a:t>La </a:t>
            </a:r>
            <a:r>
              <a:rPr lang="fr-FR" b="1" dirty="0"/>
              <a:t>relation continue entre une survivante et l’assistant(e) social(e) constitue une action de soutien psychosocial</a:t>
            </a:r>
            <a:r>
              <a:rPr lang="fr-FR" dirty="0"/>
              <a:t> ; la gestion de cas permet également le renforcement des compétences s’agissant des conséquences et de la dynamique de la VBG, des stratégies de relaxation et de la gestion continue de la sécurité.</a:t>
            </a:r>
          </a:p>
          <a:p>
            <a:pPr marL="0" indent="0">
              <a:buNone/>
            </a:pPr>
            <a:r>
              <a:rPr lang="fr-FR" b="1" dirty="0">
                <a:solidFill>
                  <a:srgbClr val="7030A0"/>
                </a:solidFill>
              </a:rPr>
              <a:t>REMARQUE : les survivantes ne voudront pas toutes recourir ou n’auront pas toutes besoin de recourir à une prise en charge individualisée. Le cas échéant, les intervenants formés en matière de VBG peuvent fournir un soutien psychosocial et/ou mettre une survivante en lien avec des services psychosociaux sans qu’un processus complet de gestion de cas ne soit engagé.</a:t>
            </a:r>
          </a:p>
          <a:p>
            <a:endParaRPr lang="en-US" dirty="0"/>
          </a:p>
        </p:txBody>
      </p:sp>
      <p:sp>
        <p:nvSpPr>
          <p:cNvPr id="2" name="TextBox 1">
            <a:extLst>
              <a:ext uri="{FF2B5EF4-FFF2-40B4-BE49-F238E27FC236}">
                <a16:creationId xmlns:a16="http://schemas.microsoft.com/office/drawing/2014/main" id="{09A3B941-1CE6-45E7-A317-82D3F528B851}"/>
              </a:ext>
            </a:extLst>
          </p:cNvPr>
          <p:cNvSpPr txBox="1"/>
          <p:nvPr>
            <p:custDataLst>
              <p:tags r:id="rId2"/>
            </p:custDataLst>
          </p:nvPr>
        </p:nvSpPr>
        <p:spPr>
          <a:xfrm>
            <a:off x="306977" y="327094"/>
            <a:ext cx="10635343" cy="707886"/>
          </a:xfrm>
          <a:prstGeom prst="rect">
            <a:avLst/>
          </a:prstGeom>
          <a:noFill/>
        </p:spPr>
        <p:txBody>
          <a:bodyPr wrap="square" rtlCol="0">
            <a:spAutoFit/>
          </a:bodyPr>
          <a:lstStyle/>
          <a:p>
            <a:r>
              <a:rPr lang="fr-FR" sz="4000" b="1" dirty="0">
                <a:solidFill>
                  <a:srgbClr val="267CB4"/>
                </a:solidFill>
              </a:rPr>
              <a:t>Soutien psychosocial et gestion des cas de VBG</a:t>
            </a:r>
          </a:p>
        </p:txBody>
      </p:sp>
    </p:spTree>
    <p:extLst>
      <p:ext uri="{BB962C8B-B14F-4D97-AF65-F5344CB8AC3E}">
        <p14:creationId xmlns:p14="http://schemas.microsoft.com/office/powerpoint/2010/main" val="2060592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7440B-9C38-4F31-8833-07DD6DECD5D8}"/>
              </a:ext>
            </a:extLst>
          </p:cNvPr>
          <p:cNvSpPr>
            <a:spLocks noGrp="1"/>
          </p:cNvSpPr>
          <p:nvPr>
            <p:ph type="title"/>
            <p:custDataLst>
              <p:tags r:id="rId1"/>
            </p:custDataLst>
          </p:nvPr>
        </p:nvSpPr>
        <p:spPr>
          <a:xfrm>
            <a:off x="284661" y="681037"/>
            <a:ext cx="10515600" cy="651374"/>
          </a:xfrm>
        </p:spPr>
        <p:txBody>
          <a:bodyPr>
            <a:noAutofit/>
          </a:bodyPr>
          <a:lstStyle/>
          <a:p>
            <a:r>
              <a:rPr lang="fr-FR" sz="4800" b="1" dirty="0">
                <a:solidFill>
                  <a:srgbClr val="267CB4"/>
                </a:solidFill>
                <a:latin typeface="+mn-lt"/>
              </a:rPr>
              <a:t>Ne pas </a:t>
            </a:r>
            <a:r>
              <a:rPr lang="hu-HU" sz="4800" b="1" dirty="0">
                <a:solidFill>
                  <a:srgbClr val="267CB4"/>
                </a:solidFill>
                <a:latin typeface="+mn-lt"/>
              </a:rPr>
              <a:t>a</a:t>
            </a:r>
            <a:r>
              <a:rPr lang="fr-FR" sz="4800" b="1" dirty="0">
                <a:solidFill>
                  <a:srgbClr val="267CB4"/>
                </a:solidFill>
                <a:latin typeface="+mn-lt"/>
              </a:rPr>
              <a:t>nuire</a:t>
            </a:r>
            <a:br>
              <a:rPr lang="fr-FR" sz="4000" dirty="0">
                <a:highlight>
                  <a:srgbClr val="FFFF00"/>
                </a:highlight>
                <a:latin typeface="+mn-lt"/>
              </a:rPr>
            </a:br>
            <a:endParaRPr lang="fr-FR" sz="4000" dirty="0">
              <a:highlight>
                <a:srgbClr val="FFFF00"/>
              </a:highlight>
              <a:latin typeface="+mn-lt"/>
            </a:endParaRPr>
          </a:p>
        </p:txBody>
      </p:sp>
      <p:sp>
        <p:nvSpPr>
          <p:cNvPr id="3" name="Content Placeholder 2">
            <a:extLst>
              <a:ext uri="{FF2B5EF4-FFF2-40B4-BE49-F238E27FC236}">
                <a16:creationId xmlns:a16="http://schemas.microsoft.com/office/drawing/2014/main" id="{A1B5409F-1EBD-4194-8645-5CF5453E2FBF}"/>
              </a:ext>
            </a:extLst>
          </p:cNvPr>
          <p:cNvSpPr>
            <a:spLocks noGrp="1"/>
          </p:cNvSpPr>
          <p:nvPr>
            <p:ph idx="1"/>
            <p:custDataLst>
              <p:tags r:id="rId2"/>
            </p:custDataLst>
          </p:nvPr>
        </p:nvSpPr>
        <p:spPr>
          <a:xfrm>
            <a:off x="838200" y="1580605"/>
            <a:ext cx="10515600" cy="4596358"/>
          </a:xfrm>
        </p:spPr>
        <p:txBody>
          <a:bodyPr>
            <a:normAutofit lnSpcReduction="10000"/>
          </a:bodyPr>
          <a:lstStyle/>
          <a:p>
            <a:r>
              <a:rPr lang="fr-FR" b="1" dirty="0"/>
              <a:t>Les activités de soutien psychosocial </a:t>
            </a:r>
            <a:r>
              <a:rPr lang="fr-FR" b="1" dirty="0">
                <a:solidFill>
                  <a:srgbClr val="267CB4"/>
                </a:solidFill>
              </a:rPr>
              <a:t>ne devraient jamais</a:t>
            </a:r>
            <a:r>
              <a:rPr lang="fr-FR" b="1" dirty="0"/>
              <a:t> cibler uniquement les survivantes </a:t>
            </a:r>
            <a:r>
              <a:rPr lang="fr-FR" dirty="0"/>
              <a:t>et </a:t>
            </a:r>
            <a:r>
              <a:rPr lang="fr-FR" b="1" dirty="0">
                <a:solidFill>
                  <a:srgbClr val="267CB4"/>
                </a:solidFill>
              </a:rPr>
              <a:t>ne devraient pas</a:t>
            </a:r>
            <a:r>
              <a:rPr lang="fr-FR" dirty="0"/>
              <a:t> se polariser sur les expériences de VBG, à moins que les survivantes ne choisissent d’en parler librement. </a:t>
            </a:r>
          </a:p>
          <a:p>
            <a:r>
              <a:rPr lang="fr-FR" dirty="0"/>
              <a:t>Les acteurs des programmes de lutte contre la VBG devraient veiller à ce que les survivantes de ces violences soient intégrées en toute sécurité dans les activités de soutien psychosocial en groupe.</a:t>
            </a:r>
          </a:p>
          <a:p>
            <a:r>
              <a:rPr lang="fr-FR" b="1" dirty="0"/>
              <a:t>Tous les membres du personnel et des bénévoles qui animent </a:t>
            </a:r>
            <a:r>
              <a:rPr lang="fr-FR" b="1" dirty="0">
                <a:solidFill>
                  <a:srgbClr val="267CB4"/>
                </a:solidFill>
              </a:rPr>
              <a:t>un groupe psychosocial, quel qu’il soit, </a:t>
            </a:r>
            <a:r>
              <a:rPr lang="fr-FR" b="1" dirty="0"/>
              <a:t>devraient</a:t>
            </a:r>
            <a:r>
              <a:rPr lang="fr-FR" dirty="0"/>
              <a:t> :</a:t>
            </a:r>
          </a:p>
          <a:p>
            <a:pPr lvl="1"/>
            <a:r>
              <a:rPr lang="fr-FR" dirty="0"/>
              <a:t>être prêts à écouter les survivantes ;</a:t>
            </a:r>
          </a:p>
          <a:p>
            <a:pPr lvl="1"/>
            <a:r>
              <a:rPr lang="fr-FR" dirty="0"/>
              <a:t>les aider, ainsi que les autres membres du groupe, à gérer les émotions négatives associées au partage ou à l’écoute de leurs expériences.</a:t>
            </a:r>
          </a:p>
          <a:p>
            <a:endParaRPr lang="en-US" dirty="0"/>
          </a:p>
        </p:txBody>
      </p:sp>
    </p:spTree>
    <p:extLst>
      <p:ext uri="{BB962C8B-B14F-4D97-AF65-F5344CB8AC3E}">
        <p14:creationId xmlns:p14="http://schemas.microsoft.com/office/powerpoint/2010/main" val="1427838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EA048EE-E2E9-447C-A006-107450775B45}"/>
              </a:ext>
            </a:extLst>
          </p:cNvPr>
          <p:cNvSpPr txBox="1"/>
          <p:nvPr>
            <p:custDataLst>
              <p:tags r:id="rId1"/>
            </p:custDataLst>
          </p:nvPr>
        </p:nvSpPr>
        <p:spPr>
          <a:xfrm>
            <a:off x="261258" y="124098"/>
            <a:ext cx="10515600" cy="61555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400" b="1" i="0" u="none" strike="noStrike" cap="none" normalizeH="0" baseline="0" noProof="0" dirty="0">
                <a:ln>
                  <a:noFill/>
                </a:ln>
                <a:solidFill>
                  <a:srgbClr val="7030A0"/>
                </a:solidFill>
                <a:uLnTx/>
                <a:uFillTx/>
                <a:latin typeface="Calibri"/>
                <a:ea typeface="+mn-ea"/>
                <a:cs typeface="Arial"/>
                <a:sym typeface="Arial"/>
              </a:rPr>
              <a:t>Actions clés pour le soutien psychosocial</a:t>
            </a:r>
          </a:p>
        </p:txBody>
      </p:sp>
      <p:pic>
        <p:nvPicPr>
          <p:cNvPr id="6" name="Content Placeholder 5" descr="A picture containing text&#10;&#10;Description automatically generated">
            <a:extLst>
              <a:ext uri="{FF2B5EF4-FFF2-40B4-BE49-F238E27FC236}">
                <a16:creationId xmlns:a16="http://schemas.microsoft.com/office/drawing/2014/main" id="{B0E0F980-7734-4D5D-B87E-771D997215A3}"/>
              </a:ext>
            </a:extLst>
          </p:cNvPr>
          <p:cNvPicPr>
            <a:picLocks noGrp="1" noChangeAspect="1"/>
          </p:cNvPicPr>
          <p:nvPr>
            <p:ph idx="1"/>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3447102" y="987632"/>
            <a:ext cx="4008775" cy="5830948"/>
          </a:xfrm>
        </p:spPr>
      </p:pic>
    </p:spTree>
    <p:extLst>
      <p:ext uri="{BB962C8B-B14F-4D97-AF65-F5344CB8AC3E}">
        <p14:creationId xmlns:p14="http://schemas.microsoft.com/office/powerpoint/2010/main" val="3229266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1"/>
            </p:custDataLst>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2"/>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3"/>
            </p:custDataLst>
          </p:nvPr>
        </p:nvPicPr>
        <p:blipFill>
          <a:blip r:embed="rId7"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custDataLst>
              <p:tags r:id="rId1"/>
            </p:custDataLst>
          </p:nvPr>
        </p:nvSpPr>
        <p:spPr>
          <a:xfrm>
            <a:off x="441412" y="588878"/>
            <a:ext cx="6858000" cy="898404"/>
          </a:xfrm>
        </p:spPr>
        <p:txBody>
          <a:bodyPr>
            <a:normAutofit/>
          </a:bodyPr>
          <a:lstStyle/>
          <a:p>
            <a:pPr algn="l"/>
            <a:r>
              <a:rPr lang="fr-FR" sz="4800" b="1">
                <a:solidFill>
                  <a:srgbClr val="5B3289"/>
                </a:solidFill>
                <a:latin typeface="+mn-lt"/>
              </a:rPr>
              <a:t>Norme 5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custDataLst>
              <p:tags r:id="rId2"/>
            </p:custDataLst>
          </p:nvPr>
        </p:nvSpPr>
        <p:spPr>
          <a:xfrm>
            <a:off x="441412" y="1859131"/>
            <a:ext cx="9457898" cy="1036231"/>
          </a:xfrm>
        </p:spPr>
        <p:txBody>
          <a:bodyPr>
            <a:normAutofit/>
          </a:bodyPr>
          <a:lstStyle/>
          <a:p>
            <a:pPr algn="l"/>
            <a:r>
              <a:rPr lang="fr-FR" sz="4800" b="1">
                <a:solidFill>
                  <a:srgbClr val="267CB4"/>
                </a:solidFill>
              </a:rPr>
              <a:t>Soutien psychosocial</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custDataLst>
              <p:tags r:id="rId3"/>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custDataLst>
              <p:tags r:id="rId4"/>
            </p:custDataLst>
          </p:nvPr>
        </p:nvPicPr>
        <p:blipFill>
          <a:blip r:embed="rId8"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8E0881A-2543-406E-A4C1-1D8848A8B428}"/>
              </a:ext>
            </a:extLst>
          </p:cNvPr>
          <p:cNvSpPr txBox="1">
            <a:spLocks/>
          </p:cNvSpPr>
          <p:nvPr>
            <p:custDataLst>
              <p:tags r:id="rId1"/>
            </p:custDataLst>
          </p:nvPr>
        </p:nvSpPr>
        <p:spPr>
          <a:xfrm>
            <a:off x="465111" y="73610"/>
            <a:ext cx="10515600" cy="10396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7030A0"/>
                </a:solidFill>
                <a:latin typeface="+mn-lt"/>
              </a:rPr>
              <a:t>Normes de programme</a:t>
            </a:r>
          </a:p>
        </p:txBody>
      </p:sp>
      <p:pic>
        <p:nvPicPr>
          <p:cNvPr id="8" name="Content Placeholder 7" descr="Text&#10;&#10;Description automatically generated with medium confidence">
            <a:extLst>
              <a:ext uri="{FF2B5EF4-FFF2-40B4-BE49-F238E27FC236}">
                <a16:creationId xmlns:a16="http://schemas.microsoft.com/office/drawing/2014/main" id="{B040954A-D35E-4C32-81F3-1AD96CCBC4EC}"/>
              </a:ext>
            </a:extLst>
          </p:cNvPr>
          <p:cNvPicPr>
            <a:picLocks noGrp="1" noChangeAspect="1"/>
          </p:cNvPicPr>
          <p:nvPr>
            <p:ph idx="1"/>
            <p:custDataLst>
              <p:tags r:id="rId2"/>
            </p:custDataLst>
          </p:nvPr>
        </p:nvPicPr>
        <p:blipFill>
          <a:blip r:embed="rId6"/>
          <a:stretch>
            <a:fillRect/>
          </a:stretch>
        </p:blipFill>
        <p:spPr>
          <a:xfrm>
            <a:off x="741389" y="1144902"/>
            <a:ext cx="4435522" cy="5397442"/>
          </a:xfrm>
        </p:spPr>
      </p:pic>
      <p:pic>
        <p:nvPicPr>
          <p:cNvPr id="9" name="Picture 8" descr="Graphical user interface, text, application, email&#10;&#10;Description automatically generated">
            <a:extLst>
              <a:ext uri="{FF2B5EF4-FFF2-40B4-BE49-F238E27FC236}">
                <a16:creationId xmlns:a16="http://schemas.microsoft.com/office/drawing/2014/main" id="{7785B149-1549-4477-B898-98546EE84960}"/>
              </a:ext>
            </a:extLst>
          </p:cNvPr>
          <p:cNvPicPr>
            <a:picLocks noChangeAspect="1"/>
          </p:cNvPicPr>
          <p:nvPr>
            <p:custDataLst>
              <p:tags r:id="rId3"/>
            </p:custDataLst>
          </p:nvPr>
        </p:nvPicPr>
        <p:blipFill>
          <a:blip r:embed="rId7"/>
          <a:stretch>
            <a:fillRect/>
          </a:stretch>
        </p:blipFill>
        <p:spPr>
          <a:xfrm>
            <a:off x="5453188" y="1752099"/>
            <a:ext cx="5871303" cy="4276628"/>
          </a:xfrm>
          <a:prstGeom prst="rect">
            <a:avLst/>
          </a:prstGeom>
        </p:spPr>
      </p:pic>
    </p:spTree>
    <p:extLst>
      <p:ext uri="{BB962C8B-B14F-4D97-AF65-F5344CB8AC3E}">
        <p14:creationId xmlns:p14="http://schemas.microsoft.com/office/powerpoint/2010/main" val="293407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custDataLst>
              <p:tags r:id="rId1"/>
            </p:custDataLst>
          </p:nvPr>
        </p:nvSpPr>
        <p:spPr>
          <a:xfrm>
            <a:off x="506730" y="285115"/>
            <a:ext cx="10515600" cy="1325563"/>
          </a:xfrm>
        </p:spPr>
        <p:txBody>
          <a:bodyPr/>
          <a:lstStyle/>
          <a:p>
            <a:r>
              <a:rPr lang="fr-FR" b="1" dirty="0">
                <a:solidFill>
                  <a:srgbClr val="7030A0"/>
                </a:solidFill>
                <a:latin typeface="+mn-lt"/>
              </a:rPr>
              <a:t>Norme 5 : Soutien psychosocial</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custDataLst>
              <p:tags r:id="rId2"/>
            </p:custDataLst>
          </p:nvPr>
        </p:nvSpPr>
        <p:spPr/>
        <p:txBody>
          <a:bodyPr>
            <a:normAutofit/>
          </a:bodyPr>
          <a:lstStyle/>
          <a:p>
            <a:pPr marL="0" indent="0">
              <a:buNone/>
            </a:pPr>
            <a:r>
              <a:rPr lang="fr-FR" sz="4400"/>
              <a:t>Les femmes et les filles ont accès en toute sécurité à un soutien psychosocial de qualité, adapté aux besoins des survivantes et axé sur la guérison, l’autonomisation et le rétablissement. </a:t>
            </a:r>
          </a:p>
        </p:txBody>
      </p:sp>
    </p:spTree>
    <p:extLst>
      <p:ext uri="{BB962C8B-B14F-4D97-AF65-F5344CB8AC3E}">
        <p14:creationId xmlns:p14="http://schemas.microsoft.com/office/powerpoint/2010/main" val="123855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84C2F-01B9-4E37-8510-36A65C67D563}"/>
              </a:ext>
            </a:extLst>
          </p:cNvPr>
          <p:cNvSpPr>
            <a:spLocks noGrp="1"/>
          </p:cNvSpPr>
          <p:nvPr>
            <p:ph type="title"/>
            <p:custDataLst>
              <p:tags r:id="rId1"/>
            </p:custDataLst>
          </p:nvPr>
        </p:nvSpPr>
        <p:spPr>
          <a:xfrm>
            <a:off x="415290" y="163603"/>
            <a:ext cx="10515600" cy="1325563"/>
          </a:xfrm>
        </p:spPr>
        <p:txBody>
          <a:bodyPr/>
          <a:lstStyle/>
          <a:p>
            <a:r>
              <a:rPr lang="fr-FR" b="1" dirty="0">
                <a:solidFill>
                  <a:srgbClr val="267CB4"/>
                </a:solidFill>
                <a:latin typeface="+mn-lt"/>
              </a:rPr>
              <a:t>Programmes de soutien psychosocial :</a:t>
            </a:r>
          </a:p>
        </p:txBody>
      </p:sp>
      <p:sp>
        <p:nvSpPr>
          <p:cNvPr id="3" name="Content Placeholder 2">
            <a:extLst>
              <a:ext uri="{FF2B5EF4-FFF2-40B4-BE49-F238E27FC236}">
                <a16:creationId xmlns:a16="http://schemas.microsoft.com/office/drawing/2014/main" id="{8C2E1C22-D6A8-4C08-8894-1FDC5FB12F49}"/>
              </a:ext>
            </a:extLst>
          </p:cNvPr>
          <p:cNvSpPr>
            <a:spLocks noGrp="1"/>
          </p:cNvSpPr>
          <p:nvPr>
            <p:ph idx="1"/>
            <p:custDataLst>
              <p:tags r:id="rId2"/>
            </p:custDataLst>
          </p:nvPr>
        </p:nvSpPr>
        <p:spPr>
          <a:xfrm>
            <a:off x="838200" y="1489166"/>
            <a:ext cx="10515600" cy="4687797"/>
          </a:xfrm>
        </p:spPr>
        <p:txBody>
          <a:bodyPr>
            <a:normAutofit fontScale="85000" lnSpcReduction="20000"/>
          </a:bodyPr>
          <a:lstStyle/>
          <a:p>
            <a:r>
              <a:rPr lang="fr-FR" b="1" dirty="0"/>
              <a:t>Accessibles aux femmes et aux filles ;</a:t>
            </a:r>
          </a:p>
          <a:p>
            <a:r>
              <a:rPr lang="fr-FR" b="1" dirty="0"/>
              <a:t>De qualité et centrés sur les survivantes ;</a:t>
            </a:r>
          </a:p>
          <a:p>
            <a:r>
              <a:rPr lang="fr-FR" b="1" dirty="0"/>
              <a:t>Axés sur la guérison, l’autonomisation et le rétablissement.</a:t>
            </a:r>
          </a:p>
          <a:p>
            <a:pPr marL="0" indent="0">
              <a:buNone/>
            </a:pPr>
            <a:endParaRPr lang="en-US" b="1" dirty="0"/>
          </a:p>
          <a:p>
            <a:pPr marL="0" indent="0" algn="ctr">
              <a:buNone/>
            </a:pPr>
            <a:r>
              <a:rPr lang="fr-FR" sz="3500" b="1" dirty="0">
                <a:solidFill>
                  <a:srgbClr val="267CB4"/>
                </a:solidFill>
              </a:rPr>
              <a:t>Les objectifs des services de soutien psychosocial sont</a:t>
            </a:r>
          </a:p>
          <a:p>
            <a:pPr marL="0" indent="0" algn="ctr">
              <a:buNone/>
            </a:pPr>
            <a:r>
              <a:rPr lang="fr-FR" sz="3500" b="1" dirty="0">
                <a:solidFill>
                  <a:srgbClr val="267CB4"/>
                </a:solidFill>
              </a:rPr>
              <a:t>la guérison, l’autonomisation et le rétablissement des femmes et des filles.</a:t>
            </a:r>
          </a:p>
          <a:p>
            <a:pPr marL="0" indent="0" algn="ctr">
              <a:buNone/>
            </a:pPr>
            <a:r>
              <a:rPr lang="fr-FR" b="1" i="1" dirty="0"/>
              <a:t>Ils ne visent pas à « réparer » les survivantes ou à prévenir la </a:t>
            </a:r>
            <a:r>
              <a:rPr lang="fr-FR" b="1" i="1" dirty="0" err="1"/>
              <a:t>VBG</a:t>
            </a:r>
            <a:r>
              <a:rPr lang="fr-FR" b="1" i="1" dirty="0"/>
              <a:t>.</a:t>
            </a:r>
          </a:p>
          <a:p>
            <a:pPr marL="0" indent="0">
              <a:buNone/>
            </a:pPr>
            <a:endParaRPr lang="en-US" b="1" dirty="0"/>
          </a:p>
          <a:p>
            <a:pPr marL="0" indent="0" algn="ctr">
              <a:buNone/>
            </a:pPr>
            <a:r>
              <a:rPr lang="fr-FR" sz="3600" b="1" dirty="0">
                <a:solidFill>
                  <a:srgbClr val="7030A0"/>
                </a:solidFill>
              </a:rPr>
              <a:t>Le soutien psychosocial est une intervention d’urgence critique qui contribue à la sécurité, à la guérison et au rétablissement des survivantes.</a:t>
            </a:r>
          </a:p>
          <a:p>
            <a:pPr marL="514350" indent="-514350">
              <a:buFont typeface="+mj-lt"/>
              <a:buAutoNum type="arabicPeriod"/>
            </a:pPr>
            <a:endParaRPr lang="en-US" dirty="0"/>
          </a:p>
          <a:p>
            <a:pPr marL="0" indent="0">
              <a:buNone/>
            </a:pPr>
            <a:endParaRPr lang="en-US" dirty="0"/>
          </a:p>
          <a:p>
            <a:endParaRPr lang="en-US" dirty="0"/>
          </a:p>
        </p:txBody>
      </p:sp>
    </p:spTree>
    <p:extLst>
      <p:ext uri="{BB962C8B-B14F-4D97-AF65-F5344CB8AC3E}">
        <p14:creationId xmlns:p14="http://schemas.microsoft.com/office/powerpoint/2010/main" val="2727987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E1EE7-8552-4CD3-A221-0687E6575796}"/>
              </a:ext>
            </a:extLst>
          </p:cNvPr>
          <p:cNvSpPr>
            <a:spLocks noGrp="1"/>
          </p:cNvSpPr>
          <p:nvPr>
            <p:ph type="title"/>
            <p:custDataLst>
              <p:tags r:id="rId1"/>
            </p:custDataLst>
          </p:nvPr>
        </p:nvSpPr>
        <p:spPr>
          <a:xfrm>
            <a:off x="461010" y="156119"/>
            <a:ext cx="10515600" cy="1325563"/>
          </a:xfrm>
        </p:spPr>
        <p:txBody>
          <a:bodyPr>
            <a:normAutofit fontScale="90000"/>
          </a:bodyPr>
          <a:lstStyle/>
          <a:p>
            <a:r>
              <a:rPr lang="fr-FR" b="1" dirty="0">
                <a:solidFill>
                  <a:srgbClr val="267CB4"/>
                </a:solidFill>
                <a:latin typeface="+mn-lt"/>
              </a:rPr>
              <a:t>Pyramide des interventions de l’IASC en matière de santé mentale et de soutien psychosocial</a:t>
            </a:r>
          </a:p>
        </p:txBody>
      </p:sp>
      <p:pic>
        <p:nvPicPr>
          <p:cNvPr id="7" name="Content Placeholder 6" descr="Diagram&#10;&#10;Description automatically generated">
            <a:extLst>
              <a:ext uri="{FF2B5EF4-FFF2-40B4-BE49-F238E27FC236}">
                <a16:creationId xmlns:a16="http://schemas.microsoft.com/office/drawing/2014/main" id="{517A7E38-D1CF-4441-99FE-E8E0F57FBE9F}"/>
              </a:ext>
            </a:extLst>
          </p:cNvPr>
          <p:cNvPicPr>
            <a:picLocks noGrp="1" noChangeAspect="1"/>
          </p:cNvPicPr>
          <p:nvPr>
            <p:ph idx="1"/>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3832860" y="1785711"/>
            <a:ext cx="4213860" cy="4916170"/>
          </a:xfrm>
        </p:spPr>
      </p:pic>
    </p:spTree>
    <p:extLst>
      <p:ext uri="{BB962C8B-B14F-4D97-AF65-F5344CB8AC3E}">
        <p14:creationId xmlns:p14="http://schemas.microsoft.com/office/powerpoint/2010/main" val="2513682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FA997-4AE7-4774-BB75-1B7BB4BADE13}"/>
              </a:ext>
            </a:extLst>
          </p:cNvPr>
          <p:cNvSpPr>
            <a:spLocks noGrp="1"/>
          </p:cNvSpPr>
          <p:nvPr>
            <p:ph type="title"/>
            <p:custDataLst>
              <p:tags r:id="rId1"/>
            </p:custDataLst>
          </p:nvPr>
        </p:nvSpPr>
        <p:spPr>
          <a:xfrm>
            <a:off x="506730" y="247559"/>
            <a:ext cx="10515600" cy="1325563"/>
          </a:xfrm>
        </p:spPr>
        <p:txBody>
          <a:bodyPr>
            <a:normAutofit/>
          </a:bodyPr>
          <a:lstStyle/>
          <a:p>
            <a:r>
              <a:rPr lang="fr-FR" sz="4000" b="1" dirty="0">
                <a:solidFill>
                  <a:srgbClr val="267CB4"/>
                </a:solidFill>
                <a:latin typeface="+mn-lt"/>
              </a:rPr>
              <a:t>Éventail d’interventions de soutien psychosocial :</a:t>
            </a:r>
          </a:p>
        </p:txBody>
      </p:sp>
      <p:sp>
        <p:nvSpPr>
          <p:cNvPr id="3" name="Content Placeholder 2">
            <a:extLst>
              <a:ext uri="{FF2B5EF4-FFF2-40B4-BE49-F238E27FC236}">
                <a16:creationId xmlns:a16="http://schemas.microsoft.com/office/drawing/2014/main" id="{1D6E077C-7670-4FDC-8257-CDAA1F71E191}"/>
              </a:ext>
            </a:extLst>
          </p:cNvPr>
          <p:cNvSpPr>
            <a:spLocks noGrp="1"/>
          </p:cNvSpPr>
          <p:nvPr>
            <p:ph idx="1"/>
            <p:custDataLst>
              <p:tags r:id="rId2"/>
            </p:custDataLst>
          </p:nvPr>
        </p:nvSpPr>
        <p:spPr>
          <a:xfrm>
            <a:off x="838200" y="1825625"/>
            <a:ext cx="6097073" cy="4351338"/>
          </a:xfrm>
        </p:spPr>
        <p:txBody>
          <a:bodyPr>
            <a:normAutofit/>
          </a:bodyPr>
          <a:lstStyle/>
          <a:p>
            <a:r>
              <a:rPr lang="fr-FR" dirty="0"/>
              <a:t>Soutien de base par les premiers intervenants, tel que les premiers secours psychologiques aux survivantes et aux familles ;</a:t>
            </a:r>
          </a:p>
          <a:p>
            <a:r>
              <a:rPr lang="fr-FR" dirty="0"/>
              <a:t>Interventions de spécialistes de la santé (hors santé mentale), telles que des activités de loisirs pour des groupes structurés ;</a:t>
            </a:r>
          </a:p>
          <a:p>
            <a:r>
              <a:rPr lang="fr-FR" dirty="0"/>
              <a:t>Soutien plus ciblé sous la forme d’une gestion individualisée des cas.</a:t>
            </a:r>
          </a:p>
        </p:txBody>
      </p:sp>
      <p:pic>
        <p:nvPicPr>
          <p:cNvPr id="6" name="Picture 5" descr="Diagram&#10;&#10;Description automatically generated">
            <a:extLst>
              <a:ext uri="{FF2B5EF4-FFF2-40B4-BE49-F238E27FC236}">
                <a16:creationId xmlns:a16="http://schemas.microsoft.com/office/drawing/2014/main" id="{69926ADA-EFE6-4021-B639-B8CE1E780D91}"/>
              </a:ext>
            </a:extLst>
          </p:cNvPr>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7770573" y="2176463"/>
            <a:ext cx="3429000" cy="4000500"/>
          </a:xfrm>
          <a:prstGeom prst="rect">
            <a:avLst/>
          </a:prstGeom>
        </p:spPr>
      </p:pic>
    </p:spTree>
    <p:extLst>
      <p:ext uri="{BB962C8B-B14F-4D97-AF65-F5344CB8AC3E}">
        <p14:creationId xmlns:p14="http://schemas.microsoft.com/office/powerpoint/2010/main" val="925779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C4AE1-8EE7-46B0-B10A-00F716CBBF03}"/>
              </a:ext>
            </a:extLst>
          </p:cNvPr>
          <p:cNvSpPr>
            <a:spLocks noGrp="1"/>
          </p:cNvSpPr>
          <p:nvPr>
            <p:ph type="title"/>
            <p:custDataLst>
              <p:tags r:id="rId1"/>
            </p:custDataLst>
          </p:nvPr>
        </p:nvSpPr>
        <p:spPr>
          <a:xfrm>
            <a:off x="140677" y="483996"/>
            <a:ext cx="11617569" cy="849721"/>
          </a:xfrm>
        </p:spPr>
        <p:txBody>
          <a:bodyPr>
            <a:normAutofit fontScale="90000"/>
          </a:bodyPr>
          <a:lstStyle/>
          <a:p>
            <a:r>
              <a:rPr lang="fr-FR" sz="4000" b="1" dirty="0">
                <a:solidFill>
                  <a:srgbClr val="267CB4"/>
                </a:solidFill>
                <a:latin typeface="+mn-lt"/>
              </a:rPr>
              <a:t>Où se situe le soutien psychosocial aux survivantes de VBG sur la pyramide des interventions SMSPS ?</a:t>
            </a:r>
          </a:p>
        </p:txBody>
      </p:sp>
      <p:pic>
        <p:nvPicPr>
          <p:cNvPr id="7" name="Content Placeholder 6" descr="Diagram&#10;&#10;Description automatically generated">
            <a:extLst>
              <a:ext uri="{FF2B5EF4-FFF2-40B4-BE49-F238E27FC236}">
                <a16:creationId xmlns:a16="http://schemas.microsoft.com/office/drawing/2014/main" id="{62FD379F-ACF5-447A-B20A-942E3AE2DBEF}"/>
              </a:ext>
            </a:extLst>
          </p:cNvPr>
          <p:cNvPicPr>
            <a:picLocks noGrp="1" noChangeAspect="1"/>
          </p:cNvPicPr>
          <p:nvPr>
            <p:ph idx="1"/>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2811857" y="1601130"/>
            <a:ext cx="6568285" cy="5256870"/>
          </a:xfrm>
        </p:spPr>
      </p:pic>
    </p:spTree>
    <p:extLst>
      <p:ext uri="{BB962C8B-B14F-4D97-AF65-F5344CB8AC3E}">
        <p14:creationId xmlns:p14="http://schemas.microsoft.com/office/powerpoint/2010/main" val="3619898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1931C-BD0B-4A2E-8FBA-DB244742E527}"/>
              </a:ext>
            </a:extLst>
          </p:cNvPr>
          <p:cNvSpPr>
            <a:spLocks noGrp="1"/>
          </p:cNvSpPr>
          <p:nvPr>
            <p:ph type="title"/>
            <p:custDataLst>
              <p:tags r:id="rId1"/>
            </p:custDataLst>
          </p:nvPr>
        </p:nvSpPr>
        <p:spPr>
          <a:xfrm>
            <a:off x="175846" y="236171"/>
            <a:ext cx="11711353" cy="823595"/>
          </a:xfrm>
        </p:spPr>
        <p:txBody>
          <a:bodyPr>
            <a:normAutofit fontScale="90000"/>
          </a:bodyPr>
          <a:lstStyle/>
          <a:p>
            <a:r>
              <a:rPr lang="fr-FR" b="1" dirty="0">
                <a:solidFill>
                  <a:srgbClr val="267CB4"/>
                </a:solidFill>
                <a:latin typeface="+mn-lt"/>
              </a:rPr>
              <a:t>Niveaux 2 et 3 de la pyramide des interventions SMSPS</a:t>
            </a:r>
          </a:p>
        </p:txBody>
      </p:sp>
      <p:graphicFrame>
        <p:nvGraphicFramePr>
          <p:cNvPr id="5" name="Content Placeholder 4">
            <a:extLst>
              <a:ext uri="{FF2B5EF4-FFF2-40B4-BE49-F238E27FC236}">
                <a16:creationId xmlns:a16="http://schemas.microsoft.com/office/drawing/2014/main" id="{3DBB4EC9-8622-4747-9499-5718C67B189B}"/>
              </a:ext>
            </a:extLst>
          </p:cNvPr>
          <p:cNvGraphicFramePr>
            <a:graphicFrameLocks noGrp="1"/>
          </p:cNvGraphicFramePr>
          <p:nvPr>
            <p:ph idx="1"/>
            <p:custDataLst>
              <p:tags r:id="rId2"/>
            </p:custDataLst>
            <p:extLst>
              <p:ext uri="{D42A27DB-BD31-4B8C-83A1-F6EECF244321}">
                <p14:modId xmlns:p14="http://schemas.microsoft.com/office/powerpoint/2010/main" val="3235395933"/>
              </p:ext>
            </p:extLst>
          </p:nvPr>
        </p:nvGraphicFramePr>
        <p:xfrm>
          <a:off x="1841863" y="1303761"/>
          <a:ext cx="8138160" cy="5121468"/>
        </p:xfrm>
        <a:graphic>
          <a:graphicData uri="http://schemas.openxmlformats.org/drawingml/2006/table">
            <a:tbl>
              <a:tblPr firstRow="1" firstCol="1" bandRow="1"/>
              <a:tblGrid>
                <a:gridCol w="4069080">
                  <a:extLst>
                    <a:ext uri="{9D8B030D-6E8A-4147-A177-3AD203B41FA5}">
                      <a16:colId xmlns:a16="http://schemas.microsoft.com/office/drawing/2014/main" val="1213808800"/>
                    </a:ext>
                  </a:extLst>
                </a:gridCol>
                <a:gridCol w="4069080">
                  <a:extLst>
                    <a:ext uri="{9D8B030D-6E8A-4147-A177-3AD203B41FA5}">
                      <a16:colId xmlns:a16="http://schemas.microsoft.com/office/drawing/2014/main" val="3217121014"/>
                    </a:ext>
                  </a:extLst>
                </a:gridCol>
              </a:tblGrid>
              <a:tr h="511663">
                <a:tc>
                  <a:txBody>
                    <a:bodyPr/>
                    <a:lstStyle/>
                    <a:p>
                      <a:pPr marL="0" marR="0" algn="ctr">
                        <a:lnSpc>
                          <a:spcPct val="107000"/>
                        </a:lnSpc>
                        <a:spcBef>
                          <a:spcPts val="0"/>
                        </a:spcBef>
                        <a:spcAft>
                          <a:spcPts val="0"/>
                        </a:spcAft>
                      </a:pPr>
                      <a:r>
                        <a:rPr lang="fr-FR" sz="1600" b="1" dirty="0">
                          <a:latin typeface="Calibri" panose="020F0502020204030204" pitchFamily="34" charset="0"/>
                          <a:ea typeface="Calibri" panose="020F0502020204030204" pitchFamily="34" charset="0"/>
                          <a:cs typeface="Times New Roman" panose="02020603050405020304" pitchFamily="18" charset="0"/>
                        </a:rPr>
                        <a:t>Niveau 2 : Soutien communautaire et familial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fr-FR" sz="1600" b="1">
                          <a:latin typeface="Calibri" panose="020F0502020204030204" pitchFamily="34" charset="0"/>
                          <a:ea typeface="Calibri" panose="020F0502020204030204" pitchFamily="34" charset="0"/>
                          <a:cs typeface="Times New Roman" panose="02020603050405020304" pitchFamily="18" charset="0"/>
                        </a:rPr>
                        <a:t>Niveau 3 : Services ciblés, non spécialisés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396630"/>
                  </a:ext>
                </a:extLst>
              </a:tr>
              <a:tr h="295024">
                <a:tc gridSpan="2">
                  <a:txBody>
                    <a:bodyPr/>
                    <a:lstStyle/>
                    <a:p>
                      <a:pPr marL="0" marR="0" algn="ctr">
                        <a:lnSpc>
                          <a:spcPct val="107000"/>
                        </a:lnSpc>
                        <a:spcBef>
                          <a:spcPts val="0"/>
                        </a:spcBef>
                        <a:spcAft>
                          <a:spcPts val="0"/>
                        </a:spcAft>
                      </a:pPr>
                      <a:r>
                        <a:rPr lang="fr-FR" sz="1600" i="1">
                          <a:latin typeface="Calibri" panose="020F0502020204030204" pitchFamily="34" charset="0"/>
                          <a:ea typeface="Calibri" panose="020F0502020204030204" pitchFamily="34" charset="0"/>
                          <a:cs typeface="Times New Roman" panose="02020603050405020304" pitchFamily="18" charset="0"/>
                        </a:rPr>
                        <a:t>Les deux niveaux incluent le soutien psychosocial en GROUPE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45993804"/>
                  </a:ext>
                </a:extLst>
              </a:tr>
              <a:tr h="4039633">
                <a:tc>
                  <a:txBody>
                    <a:bodyPr/>
                    <a:lstStyle/>
                    <a:p>
                      <a:pPr marL="0" marR="0">
                        <a:lnSpc>
                          <a:spcPct val="107000"/>
                        </a:lnSpc>
                        <a:spcBef>
                          <a:spcPts val="0"/>
                        </a:spcBef>
                        <a:spcAft>
                          <a:spcPts val="0"/>
                        </a:spcAft>
                      </a:pPr>
                      <a:r>
                        <a:rPr lang="fr-FR" sz="1600" dirty="0">
                          <a:latin typeface="Calibri" panose="020F0502020204030204" pitchFamily="34" charset="0"/>
                          <a:ea typeface="Calibri" panose="020F0502020204030204" pitchFamily="34" charset="0"/>
                          <a:cs typeface="Times New Roman" panose="02020603050405020304" pitchFamily="18" charset="0"/>
                        </a:rPr>
                        <a:t>Exemples : </a:t>
                      </a:r>
                    </a:p>
                    <a:p>
                      <a:pPr marL="342900" marR="0" lvl="0" indent="-342900">
                        <a:lnSpc>
                          <a:spcPct val="107000"/>
                        </a:lnSpc>
                        <a:spcBef>
                          <a:spcPts val="0"/>
                        </a:spcBef>
                        <a:spcAft>
                          <a:spcPts val="0"/>
                        </a:spcAft>
                        <a:buFont typeface="Calibri" panose="020F0502020204030204" pitchFamily="34" charset="0"/>
                        <a:buChar char="-"/>
                      </a:pPr>
                      <a:r>
                        <a:rPr lang="fr-FR" sz="1600" dirty="0">
                          <a:latin typeface="Calibri" panose="020F0502020204030204" pitchFamily="34" charset="0"/>
                          <a:ea typeface="Calibri" panose="020F0502020204030204" pitchFamily="34" charset="0"/>
                          <a:cs typeface="Times New Roman" panose="02020603050405020304" pitchFamily="18" charset="0"/>
                        </a:rPr>
                        <a:t>Groupes informels de loisirs, d’acquisition de compétences ou d’échange d’information offrant aux femmes et aux filles des activités communes qu’elles peuvent pratiquer dans un environnement sûr.</a:t>
                      </a:r>
                    </a:p>
                    <a:p>
                      <a:pPr marL="0" marR="0">
                        <a:lnSpc>
                          <a:spcPct val="107000"/>
                        </a:lnSpc>
                        <a:spcBef>
                          <a:spcPts val="0"/>
                        </a:spcBef>
                        <a:spcAft>
                          <a:spcPts val="0"/>
                        </a:spcAft>
                      </a:pPr>
                      <a:r>
                        <a:rPr lang="fr-FR" sz="1600" dirty="0">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fr-FR" sz="1600" dirty="0">
                          <a:latin typeface="Calibri" panose="020F0502020204030204" pitchFamily="34" charset="0"/>
                          <a:ea typeface="Calibri" panose="020F0502020204030204" pitchFamily="34" charset="0"/>
                          <a:cs typeface="Times New Roman" panose="02020603050405020304" pitchFamily="18" charset="0"/>
                        </a:rPr>
                        <a:t>Exemples : </a:t>
                      </a:r>
                    </a:p>
                    <a:p>
                      <a:pPr marL="342900" marR="0" lvl="0" indent="-342900">
                        <a:lnSpc>
                          <a:spcPct val="107000"/>
                        </a:lnSpc>
                        <a:spcBef>
                          <a:spcPts val="0"/>
                        </a:spcBef>
                        <a:spcAft>
                          <a:spcPts val="0"/>
                        </a:spcAft>
                        <a:buFont typeface="Calibri" panose="020F0502020204030204" pitchFamily="34" charset="0"/>
                        <a:buChar char="-"/>
                      </a:pPr>
                      <a:r>
                        <a:rPr lang="fr-FR" sz="1600" dirty="0">
                          <a:latin typeface="Calibri" panose="020F0502020204030204" pitchFamily="34" charset="0"/>
                          <a:ea typeface="Calibri" panose="020F0502020204030204" pitchFamily="34" charset="0"/>
                          <a:cs typeface="Times New Roman" panose="02020603050405020304" pitchFamily="18" charset="0"/>
                        </a:rPr>
                        <a:t>Groupes </a:t>
                      </a:r>
                      <a:r>
                        <a:rPr lang="fr-FR" sz="1600" u="sng" dirty="0">
                          <a:latin typeface="Calibri" panose="020F0502020204030204" pitchFamily="34" charset="0"/>
                          <a:ea typeface="Calibri" panose="020F0502020204030204" pitchFamily="34" charset="0"/>
                          <a:cs typeface="Times New Roman" panose="02020603050405020304" pitchFamily="18" charset="0"/>
                        </a:rPr>
                        <a:t>structurés</a:t>
                      </a:r>
                      <a:r>
                        <a:rPr lang="fr-FR" sz="1600" dirty="0">
                          <a:latin typeface="Calibri" panose="020F0502020204030204" pitchFamily="34" charset="0"/>
                          <a:ea typeface="Calibri" panose="020F0502020204030204" pitchFamily="34" charset="0"/>
                          <a:cs typeface="Times New Roman" panose="02020603050405020304" pitchFamily="18" charset="0"/>
                        </a:rPr>
                        <a:t> consistant en des réunions multiples sur plusieurs semaines avec le même groupe de femmes.</a:t>
                      </a:r>
                    </a:p>
                    <a:p>
                      <a:pPr marL="342900" marR="0" lvl="0" indent="-342900">
                        <a:lnSpc>
                          <a:spcPct val="107000"/>
                        </a:lnSpc>
                        <a:spcBef>
                          <a:spcPts val="0"/>
                        </a:spcBef>
                        <a:spcAft>
                          <a:spcPts val="0"/>
                        </a:spcAft>
                        <a:buFont typeface="Calibri" panose="020F0502020204030204" pitchFamily="34" charset="0"/>
                        <a:buChar char="-"/>
                      </a:pPr>
                      <a:r>
                        <a:rPr lang="fr-FR" sz="1600" dirty="0">
                          <a:latin typeface="Calibri" panose="020F0502020204030204" pitchFamily="34" charset="0"/>
                          <a:ea typeface="Calibri" panose="020F0502020204030204" pitchFamily="34" charset="0"/>
                          <a:cs typeface="Times New Roman" panose="02020603050405020304" pitchFamily="18" charset="0"/>
                        </a:rPr>
                        <a:t>Articulés autour d’un programme spécifique ou d’un ensemble de sujets qui sont repris de semaine en semaine.</a:t>
                      </a:r>
                    </a:p>
                    <a:p>
                      <a:pPr marL="342900" marR="0" lvl="0" indent="-342900">
                        <a:lnSpc>
                          <a:spcPct val="107000"/>
                        </a:lnSpc>
                        <a:spcBef>
                          <a:spcPts val="0"/>
                        </a:spcBef>
                        <a:spcAft>
                          <a:spcPts val="0"/>
                        </a:spcAft>
                        <a:buFont typeface="Calibri" panose="020F0502020204030204" pitchFamily="34" charset="0"/>
                        <a:buChar char="-"/>
                      </a:pPr>
                      <a:r>
                        <a:rPr lang="fr-FR" sz="1600" dirty="0">
                          <a:latin typeface="Calibri" panose="020F0502020204030204" pitchFamily="34" charset="0"/>
                          <a:ea typeface="Calibri" panose="020F0502020204030204" pitchFamily="34" charset="0"/>
                          <a:cs typeface="Times New Roman" panose="02020603050405020304" pitchFamily="18" charset="0"/>
                        </a:rPr>
                        <a:t>Peuvent inclure des activités comme la couture, le perlage et l’éducation financière.</a:t>
                      </a:r>
                    </a:p>
                    <a:p>
                      <a:pPr marL="342900" marR="0" lvl="0" indent="-342900">
                        <a:lnSpc>
                          <a:spcPct val="107000"/>
                        </a:lnSpc>
                        <a:spcBef>
                          <a:spcPts val="0"/>
                        </a:spcBef>
                        <a:spcAft>
                          <a:spcPts val="0"/>
                        </a:spcAft>
                        <a:buFont typeface="Calibri" panose="020F0502020204030204" pitchFamily="34" charset="0"/>
                        <a:buChar char="-"/>
                      </a:pPr>
                      <a:r>
                        <a:rPr lang="fr-FR" sz="1600" u="sng" dirty="0">
                          <a:latin typeface="Calibri" panose="020F0502020204030204" pitchFamily="34" charset="0"/>
                          <a:ea typeface="Calibri" panose="020F0502020204030204" pitchFamily="34" charset="0"/>
                          <a:cs typeface="Times New Roman" panose="02020603050405020304" pitchFamily="18" charset="0"/>
                        </a:rPr>
                        <a:t>Les animateurs doivent faire l’objet d’une préparation et d’une supervision supplémentaires pour mettre en œuvre des activités de groupe structurées</a:t>
                      </a:r>
                      <a:r>
                        <a:rPr lang="fr-FR" sz="1600" dirty="0">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83645"/>
                  </a:ext>
                </a:extLst>
              </a:tr>
              <a:tr h="275148">
                <a:tc>
                  <a:txBody>
                    <a:bodyPr/>
                    <a:lstStyle/>
                    <a:p>
                      <a:pPr marL="0" marR="0">
                        <a:lnSpc>
                          <a:spcPct val="107000"/>
                        </a:lnSpc>
                        <a:spcBef>
                          <a:spcPts val="0"/>
                        </a:spcBef>
                        <a:spcAft>
                          <a:spcPts val="0"/>
                        </a:spcAft>
                      </a:pPr>
                      <a:r>
                        <a:rPr lang="fr-FR" sz="1600" dirty="0">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07000"/>
                        </a:lnSpc>
                        <a:spcBef>
                          <a:spcPts val="0"/>
                        </a:spcBef>
                        <a:spcAft>
                          <a:spcPts val="0"/>
                        </a:spcAft>
                        <a:buFont typeface="Calibri" panose="020F0502020204030204" pitchFamily="34" charset="0"/>
                        <a:buChar char="-"/>
                      </a:pPr>
                      <a:r>
                        <a:rPr lang="fr-FR" sz="1600" dirty="0">
                          <a:latin typeface="Calibri" panose="020F0502020204030204" pitchFamily="34" charset="0"/>
                          <a:ea typeface="Calibri" panose="020F0502020204030204" pitchFamily="34" charset="0"/>
                          <a:cs typeface="Times New Roman" panose="02020603050405020304" pitchFamily="18" charset="0"/>
                        </a:rPr>
                        <a:t>Gestion des cas de </a:t>
                      </a:r>
                      <a:r>
                        <a:rPr lang="fr-FR" sz="1600" dirty="0" err="1">
                          <a:latin typeface="Calibri" panose="020F0502020204030204" pitchFamily="34" charset="0"/>
                          <a:ea typeface="Calibri" panose="020F0502020204030204" pitchFamily="34" charset="0"/>
                          <a:cs typeface="Times New Roman" panose="02020603050405020304" pitchFamily="18" charset="0"/>
                        </a:rPr>
                        <a:t>VBG</a:t>
                      </a:r>
                      <a:r>
                        <a:rPr lang="fr-FR" sz="1600" dirty="0">
                          <a:latin typeface="Calibri" panose="020F0502020204030204" pitchFamily="34" charset="0"/>
                          <a:ea typeface="Calibri" panose="020F0502020204030204" pitchFamily="34" charset="0"/>
                          <a:cs typeface="Times New Roman" panose="02020603050405020304" pitchFamily="18" charset="0"/>
                        </a:rPr>
                        <a:t> (Norme 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4419463"/>
                  </a:ext>
                </a:extLst>
              </a:tr>
            </a:tbl>
          </a:graphicData>
        </a:graphic>
      </p:graphicFrame>
    </p:spTree>
    <p:extLst>
      <p:ext uri="{BB962C8B-B14F-4D97-AF65-F5344CB8AC3E}">
        <p14:creationId xmlns:p14="http://schemas.microsoft.com/office/powerpoint/2010/main" val="277834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14629</TotalTime>
  <Words>1932</Words>
  <Application>Microsoft Office PowerPoint</Application>
  <PresentationFormat>Szélesvásznú</PresentationFormat>
  <Paragraphs>102</Paragraphs>
  <Slides>13</Slides>
  <Notes>13</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13</vt:i4>
      </vt:variant>
    </vt:vector>
  </HeadingPairs>
  <TitlesOfParts>
    <vt:vector size="18" baseType="lpstr">
      <vt:lpstr>Arial</vt:lpstr>
      <vt:lpstr>Calibri</vt:lpstr>
      <vt:lpstr>Calibri Light</vt:lpstr>
      <vt:lpstr>Courier New</vt:lpstr>
      <vt:lpstr>Office Theme</vt:lpstr>
      <vt:lpstr>  Normes minimales interorganisations pour la programmation d’actions de lutte contre la violence basée sur le genre dans les situations d’urgence   </vt:lpstr>
      <vt:lpstr>Norme 5 :</vt:lpstr>
      <vt:lpstr>PowerPoint-bemutató</vt:lpstr>
      <vt:lpstr>Norme 5 : Soutien psychosocial</vt:lpstr>
      <vt:lpstr>Programmes de soutien psychosocial :</vt:lpstr>
      <vt:lpstr>Pyramide des interventions de l’IASC en matière de santé mentale et de soutien psychosocial</vt:lpstr>
      <vt:lpstr>Éventail d’interventions de soutien psychosocial :</vt:lpstr>
      <vt:lpstr>Où se situe le soutien psychosocial aux survivantes de VBG sur la pyramide des interventions SMSPS ?</vt:lpstr>
      <vt:lpstr>Niveaux 2 et 3 de la pyramide des interventions SMSPS</vt:lpstr>
      <vt:lpstr>PowerPoint-bemutató</vt:lpstr>
      <vt:lpstr>Ne pas anuire </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Inbal Sansani</dc:creator>
  <cp:lastModifiedBy>VN00LW01</cp:lastModifiedBy>
  <cp:revision>40</cp:revision>
  <dcterms:created xsi:type="dcterms:W3CDTF">2020-05-05T03:10:12Z</dcterms:created>
  <dcterms:modified xsi:type="dcterms:W3CDTF">2021-12-14T07:17:39Z</dcterms:modified>
</cp:coreProperties>
</file>