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318" r:id="rId2"/>
    <p:sldId id="288" r:id="rId3"/>
    <p:sldId id="320" r:id="rId4"/>
    <p:sldId id="257" r:id="rId5"/>
    <p:sldId id="277" r:id="rId6"/>
    <p:sldId id="278" r:id="rId7"/>
    <p:sldId id="290" r:id="rId8"/>
    <p:sldId id="303" r:id="rId9"/>
    <p:sldId id="298" r:id="rId10"/>
    <p:sldId id="297" r:id="rId11"/>
    <p:sldId id="291" r:id="rId12"/>
    <p:sldId id="283" r:id="rId13"/>
    <p:sldId id="276" r:id="rId14"/>
    <p:sldId id="333" r:id="rId15"/>
    <p:sldId id="33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nbal Sansani" initials="I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30A0"/>
    <a:srgbClr val="267C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74725" autoAdjust="0"/>
  </p:normalViewPr>
  <p:slideViewPr>
    <p:cSldViewPr snapToGrid="0">
      <p:cViewPr varScale="1">
        <p:scale>
          <a:sx n="85" d="100"/>
          <a:sy n="85" d="100"/>
        </p:scale>
        <p:origin x="1590" y="84"/>
      </p:cViewPr>
      <p:guideLst>
        <p:guide orient="horz" pos="2160"/>
        <p:guide pos="3840"/>
      </p:guideLst>
    </p:cSldViewPr>
  </p:slideViewPr>
  <p:outlineViewPr>
    <p:cViewPr>
      <p:scale>
        <a:sx n="33" d="100"/>
        <a:sy n="33" d="100"/>
      </p:scale>
      <p:origin x="0" y="-904"/>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1" d="100"/>
          <a:sy n="51" d="100"/>
        </p:scale>
        <p:origin x="2692" y="2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187257-4020-45BA-9D9D-E063BFB00E2D}" type="datetimeFigureOut">
              <a:rPr lang="en-US" smtClean="0"/>
              <a:pPr/>
              <a:t>12/14/2021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EAA1F8-5525-48B8-AB42-B44A5E068F86}" type="slidenum">
              <a:rPr lang="en-US" smtClean="0"/>
              <a:pPr/>
              <a:t>‹#›</a:t>
            </a:fld>
            <a:endParaRPr lang="en-US" dirty="0"/>
          </a:p>
        </p:txBody>
      </p:sp>
    </p:spTree>
    <p:extLst>
      <p:ext uri="{BB962C8B-B14F-4D97-AF65-F5344CB8AC3E}">
        <p14:creationId xmlns:p14="http://schemas.microsoft.com/office/powerpoint/2010/main" val="1217923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defTabSz="466090">
              <a:defRPr/>
            </a:pPr>
            <a:r>
              <a:rPr lang="fr-FR" b="0" dirty="0">
                <a:solidFill>
                  <a:srgbClr val="FF0000"/>
                </a:solidFill>
                <a:highlight>
                  <a:srgbClr val="FFFF00"/>
                </a:highlight>
              </a:rPr>
              <a:t>L’élaboration des </a:t>
            </a:r>
            <a:r>
              <a:rPr lang="fr-FR" b="0" dirty="0">
                <a:solidFill>
                  <a:srgbClr val="FF0000"/>
                </a:solidFill>
              </a:rPr>
              <a:t>Normes minimales est le fruit d’un processus hautement consultatif mené sur une période de 18 mois </a:t>
            </a:r>
            <a:r>
              <a:rPr lang="fr-FR" b="0" dirty="0">
                <a:solidFill>
                  <a:srgbClr val="FF0000"/>
                </a:solidFill>
                <a:highlight>
                  <a:srgbClr val="FFFF00"/>
                </a:highlight>
              </a:rPr>
              <a:t>avec une équipe spéciale dirigée par le Fonds des Nations Unies pour la population (UNFPA), le Fonds des Nations </a:t>
            </a:r>
          </a:p>
          <a:p>
            <a:pPr defTabSz="466090">
              <a:defRPr/>
            </a:pPr>
            <a:r>
              <a:rPr lang="fr-FR" b="0" dirty="0">
                <a:solidFill>
                  <a:srgbClr val="FF0000"/>
                </a:solidFill>
                <a:highlight>
                  <a:srgbClr val="FFFF00"/>
                </a:highlight>
              </a:rPr>
              <a:t>Unies pour  l’enfance (UNICEF) et le Comité international de secours (IRC)</a:t>
            </a:r>
            <a:r>
              <a:rPr lang="fr-FR" b="0" dirty="0">
                <a:solidFill>
                  <a:srgbClr val="FF0000"/>
                </a:solidFill>
              </a:rPr>
              <a:t>. </a:t>
            </a:r>
          </a:p>
          <a:p>
            <a:pPr defTabSz="466090">
              <a:defRPr/>
            </a:pPr>
            <a:endParaRPr lang="en-US" b="0" dirty="0">
              <a:solidFill>
                <a:srgbClr val="FF0000"/>
              </a:solidFill>
            </a:endParaRPr>
          </a:p>
          <a:p>
            <a:pPr defTabSz="466090">
              <a:defRPr/>
            </a:pPr>
            <a:r>
              <a:rPr lang="fr-FR" b="0" dirty="0">
                <a:solidFill>
                  <a:srgbClr val="FF0000"/>
                </a:solidFill>
              </a:rPr>
              <a:t>En tant que membre de l’équipe spéciale, le HCR a guidé le processus dès le début. </a:t>
            </a:r>
          </a:p>
          <a:p>
            <a:pPr defTabSz="466090">
              <a:defRPr/>
            </a:pPr>
            <a:endParaRPr lang="en-US" b="0" dirty="0">
              <a:solidFill>
                <a:srgbClr val="FF0000"/>
              </a:solidFill>
            </a:endParaRPr>
          </a:p>
          <a:p>
            <a:pPr defTabSz="466090">
              <a:defRPr/>
            </a:pPr>
            <a:r>
              <a:rPr lang="fr-FR" b="0" dirty="0">
                <a:solidFill>
                  <a:srgbClr val="FF0000"/>
                </a:solidFill>
              </a:rPr>
              <a:t>Au total, 24 consultations de terrain ont été conduites (dont 10 dans le cadre du diagnostic). </a:t>
            </a:r>
          </a:p>
          <a:p>
            <a:pPr defTabSz="465887">
              <a:defRPr/>
            </a:pPr>
            <a:endParaRPr lang="en-US" b="1" dirty="0">
              <a:solidFill>
                <a:srgbClr val="FF0000"/>
              </a:solidFill>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Arial"/>
                <a:sym typeface="Arial"/>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Arial"/>
              <a:sym typeface="Arial"/>
            </a:endParaRPr>
          </a:p>
        </p:txBody>
      </p:sp>
    </p:spTree>
    <p:extLst>
      <p:ext uri="{BB962C8B-B14F-4D97-AF65-F5344CB8AC3E}">
        <p14:creationId xmlns:p14="http://schemas.microsoft.com/office/powerpoint/2010/main" val="3847187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solidFill>
                  <a:srgbClr val="FF0000"/>
                </a:solidFill>
              </a:rPr>
              <a:t>Demander : « Quels sont les risques auxquels les femmes et les filles peuvent se trouver confrontées en ce qui concerne :</a:t>
            </a:r>
          </a:p>
          <a:p>
            <a:pPr marL="171450" indent="-171450">
              <a:buFontTx/>
              <a:buChar char="-"/>
            </a:pPr>
            <a:r>
              <a:rPr lang="fr-FR" dirty="0">
                <a:solidFill>
                  <a:srgbClr val="FF0000"/>
                </a:solidFill>
              </a:rPr>
              <a:t>l’espace habitable et </a:t>
            </a:r>
            <a:r>
              <a:rPr lang="fr-FR" dirty="0">
                <a:solidFill>
                  <a:srgbClr val="FF0000"/>
                </a:solidFill>
                <a:highlight>
                  <a:srgbClr val="FFFF00"/>
                </a:highlight>
              </a:rPr>
              <a:t>l’agencement spatial </a:t>
            </a:r>
            <a:r>
              <a:rPr lang="fr-FR" dirty="0">
                <a:solidFill>
                  <a:srgbClr val="FF0000"/>
                </a:solidFill>
              </a:rPr>
              <a:t>du camp/site ;</a:t>
            </a:r>
          </a:p>
          <a:p>
            <a:pPr marL="171450" indent="-171450">
              <a:buFontTx/>
              <a:buChar char="-"/>
            </a:pPr>
            <a:r>
              <a:rPr lang="fr-FR" dirty="0">
                <a:solidFill>
                  <a:srgbClr val="FF0000"/>
                </a:solidFill>
              </a:rPr>
              <a:t>les besoins non satisfaits ;</a:t>
            </a:r>
          </a:p>
          <a:p>
            <a:pPr marL="171450" indent="-171450">
              <a:buFontTx/>
              <a:buChar char="-"/>
            </a:pPr>
            <a:r>
              <a:rPr lang="fr-FR" dirty="0">
                <a:solidFill>
                  <a:srgbClr val="FF0000"/>
                </a:solidFill>
              </a:rPr>
              <a:t>la prestation de services ;</a:t>
            </a:r>
          </a:p>
          <a:p>
            <a:pPr marL="171450" indent="-171450">
              <a:buFontTx/>
              <a:buChar char="-"/>
            </a:pPr>
            <a:r>
              <a:rPr lang="fr-FR" dirty="0">
                <a:solidFill>
                  <a:srgbClr val="FF0000"/>
                </a:solidFill>
                <a:highlight>
                  <a:srgbClr val="FFFF00"/>
                </a:highlight>
              </a:rPr>
              <a:t>l’accès à l’information </a:t>
            </a:r>
            <a:r>
              <a:rPr lang="fr-FR" dirty="0">
                <a:solidFill>
                  <a:srgbClr val="FF0000"/>
                </a:solidFill>
              </a:rPr>
              <a:t>et la participation ? »</a:t>
            </a:r>
          </a:p>
          <a:p>
            <a:pPr marL="171450" indent="-171450">
              <a:buFontTx/>
              <a:buChar char="-"/>
            </a:pPr>
            <a:endParaRPr lang="en-US" dirty="0">
              <a:solidFill>
                <a:srgbClr val="FF0000"/>
              </a:solidFill>
            </a:endParaRPr>
          </a:p>
          <a:p>
            <a:pPr marL="0" indent="0">
              <a:buFontTx/>
              <a:buNone/>
            </a:pPr>
            <a:r>
              <a:rPr lang="fr-FR" dirty="0">
                <a:solidFill>
                  <a:srgbClr val="FF0000"/>
                </a:solidFill>
              </a:rPr>
              <a:t>Point essentiel : Les diapositives suivantes aborderont les risques potentiels associés à ces catégories et les stratégies d’atténuation de ces risques. Veuillez noter qu’il ne s’agit pas d’une liste exhaustive</a:t>
            </a:r>
            <a:r>
              <a:rPr lang="fr-FR" dirty="0">
                <a:solidFill>
                  <a:srgbClr val="FF0000"/>
                </a:solidFill>
                <a:highlight>
                  <a:srgbClr val="FFFF00"/>
                </a:highlight>
              </a:rPr>
              <a:t> : </a:t>
            </a:r>
            <a:r>
              <a:rPr lang="fr-FR" dirty="0">
                <a:solidFill>
                  <a:srgbClr val="FF0000"/>
                </a:solidFill>
              </a:rPr>
              <a:t>chaque stratégie d’atténuation doit être </a:t>
            </a:r>
            <a:r>
              <a:rPr lang="fr-FR" dirty="0">
                <a:solidFill>
                  <a:srgbClr val="FF0000"/>
                </a:solidFill>
                <a:highlight>
                  <a:srgbClr val="FFFF00"/>
                </a:highlight>
              </a:rPr>
              <a:t>adaptée</a:t>
            </a:r>
            <a:r>
              <a:rPr lang="fr-FR" dirty="0">
                <a:solidFill>
                  <a:srgbClr val="FF0000"/>
                </a:solidFill>
              </a:rPr>
              <a:t> au contexte.</a:t>
            </a:r>
          </a:p>
        </p:txBody>
      </p:sp>
      <p:sp>
        <p:nvSpPr>
          <p:cNvPr id="4" name="Slide Number Placeholder 3"/>
          <p:cNvSpPr>
            <a:spLocks noGrp="1"/>
          </p:cNvSpPr>
          <p:nvPr>
            <p:ph type="sldNum" sz="quarter" idx="5"/>
          </p:nvPr>
        </p:nvSpPr>
        <p:spPr/>
        <p:txBody>
          <a:bodyPr/>
          <a:lstStyle/>
          <a:p>
            <a:fld id="{CCEAA1F8-5525-48B8-AB42-B44A5E068F86}" type="slidenum">
              <a:rPr lang="en-US" smtClean="0"/>
              <a:pPr/>
              <a:t>10</a:t>
            </a:fld>
            <a:endParaRPr lang="en-US"/>
          </a:p>
        </p:txBody>
      </p:sp>
    </p:spTree>
    <p:extLst>
      <p:ext uri="{BB962C8B-B14F-4D97-AF65-F5344CB8AC3E}">
        <p14:creationId xmlns:p14="http://schemas.microsoft.com/office/powerpoint/2010/main" val="42695458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solidFill>
                  <a:srgbClr val="FF0000"/>
                </a:solidFill>
              </a:rPr>
              <a:t>Demander : « Qu’est-ce qu’un audit de sécurité ? Comment effectuez-vous un audit de sécurité ?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solidFill>
                  <a:srgbClr val="FF0000"/>
                </a:solidFill>
              </a:rPr>
              <a:t>Point essentiel : </a:t>
            </a:r>
            <a:r>
              <a:rPr lang="fr-FR" sz="1200" dirty="0"/>
              <a:t>Il s’agit d’un outil d’observation qui permet de recenser les risques et les </a:t>
            </a:r>
            <a:r>
              <a:rPr lang="fr-FR" sz="1200" dirty="0">
                <a:highlight>
                  <a:srgbClr val="FFFF00"/>
                </a:highlight>
              </a:rPr>
              <a:t>lacunes</a:t>
            </a:r>
            <a:r>
              <a:rPr lang="fr-FR" sz="1200" dirty="0"/>
              <a:t> apparents </a:t>
            </a:r>
            <a:r>
              <a:rPr lang="fr-FR" sz="1200" dirty="0">
                <a:highlight>
                  <a:srgbClr val="FFFF00"/>
                </a:highlight>
              </a:rPr>
              <a:t>au sein du camp ou du </a:t>
            </a:r>
            <a:r>
              <a:rPr lang="fr-FR" sz="1200" dirty="0"/>
              <a:t>site d’hébergement. </a:t>
            </a:r>
            <a:r>
              <a:rPr lang="fr-FR" dirty="0"/>
              <a:t>Il faut pour cela </a:t>
            </a:r>
            <a:r>
              <a:rPr lang="fr-FR" dirty="0">
                <a:highlight>
                  <a:srgbClr val="FFFF00"/>
                </a:highlight>
              </a:rPr>
              <a:t>parcourir</a:t>
            </a:r>
            <a:r>
              <a:rPr lang="fr-FR" dirty="0"/>
              <a:t> le site à pied, s’il y a lieu, et comparer les conditions à une série d’indicateurs </a:t>
            </a:r>
            <a:r>
              <a:rPr lang="fr-FR" dirty="0">
                <a:highlight>
                  <a:srgbClr val="FFFF00"/>
                </a:highlight>
              </a:rPr>
              <a:t>préétablis</a:t>
            </a:r>
            <a:r>
              <a:rPr lang="fr-FR"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solidFill>
                  <a:srgbClr val="FF0000"/>
                </a:solidFill>
              </a:rPr>
              <a:t>Demander : « Avez-vous mené des évaluations conjointes avec d’autres intervenants/secteurs ?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solidFill>
                  <a:srgbClr val="FF0000"/>
                </a:solidFill>
              </a:rPr>
              <a:t>À souligner : </a:t>
            </a:r>
            <a:r>
              <a:rPr lang="fr-FR" dirty="0"/>
              <a:t>La conduite d’évaluations conjointes par des acteurs du </a:t>
            </a:r>
            <a:r>
              <a:rPr lang="fr-FR" dirty="0">
                <a:highlight>
                  <a:srgbClr val="FFFF00"/>
                </a:highlight>
              </a:rPr>
              <a:t>secteur de la </a:t>
            </a:r>
            <a:r>
              <a:rPr lang="fr-FR" dirty="0"/>
              <a:t>lutte contre la VBG et </a:t>
            </a:r>
            <a:r>
              <a:rPr lang="fr-FR" dirty="0">
                <a:highlight>
                  <a:srgbClr val="FFFF00"/>
                </a:highlight>
              </a:rPr>
              <a:t>ceux</a:t>
            </a:r>
            <a:r>
              <a:rPr lang="fr-FR" dirty="0"/>
              <a:t> d’autres secteurs </a:t>
            </a:r>
            <a:r>
              <a:rPr lang="fr-FR" dirty="0">
                <a:highlight>
                  <a:srgbClr val="FFFF00"/>
                </a:highlight>
              </a:rPr>
              <a:t>constitue</a:t>
            </a:r>
            <a:r>
              <a:rPr lang="fr-FR" dirty="0"/>
              <a:t> une </a:t>
            </a:r>
            <a:r>
              <a:rPr lang="fr-FR" b="1" u="sng" dirty="0"/>
              <a:t>pratique utile et efficace</a:t>
            </a:r>
            <a:r>
              <a:rPr lang="fr-FR" dirty="0"/>
              <a:t>.</a:t>
            </a:r>
          </a:p>
        </p:txBody>
      </p:sp>
      <p:sp>
        <p:nvSpPr>
          <p:cNvPr id="4" name="Slide Number Placeholder 3"/>
          <p:cNvSpPr>
            <a:spLocks noGrp="1"/>
          </p:cNvSpPr>
          <p:nvPr>
            <p:ph type="sldNum" sz="quarter" idx="5"/>
          </p:nvPr>
        </p:nvSpPr>
        <p:spPr/>
        <p:txBody>
          <a:bodyPr/>
          <a:lstStyle/>
          <a:p>
            <a:fld id="{CCEAA1F8-5525-48B8-AB42-B44A5E068F86}" type="slidenum">
              <a:rPr lang="en-US" smtClean="0"/>
              <a:pPr/>
              <a:t>11</a:t>
            </a:fld>
            <a:endParaRPr lang="en-US"/>
          </a:p>
        </p:txBody>
      </p:sp>
    </p:spTree>
    <p:extLst>
      <p:ext uri="{BB962C8B-B14F-4D97-AF65-F5344CB8AC3E}">
        <p14:creationId xmlns:p14="http://schemas.microsoft.com/office/powerpoint/2010/main" val="14306913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 </a:t>
            </a:r>
            <a:r>
              <a:rPr lang="fr-FR" dirty="0">
                <a:highlight>
                  <a:srgbClr val="FFFF00"/>
                </a:highlight>
              </a:rPr>
              <a:t>Les responsables et le personnel des ressources humaines </a:t>
            </a:r>
            <a:r>
              <a:rPr lang="fr-FR" dirty="0"/>
              <a:t>sont chargés de s’assurer que tous les membres du personnel de l’ONU ont reçu une formation sur l’exploitation et les abus sexuels, que des mécanismes de signalement ont été mis en place, </a:t>
            </a:r>
            <a:r>
              <a:rPr lang="fr-FR" dirty="0">
                <a:highlight>
                  <a:srgbClr val="FFFF00"/>
                </a:highlight>
              </a:rPr>
              <a:t>que</a:t>
            </a:r>
            <a:r>
              <a:rPr lang="fr-FR" dirty="0"/>
              <a:t> tous les membres du personnel comprennent </a:t>
            </a:r>
            <a:r>
              <a:rPr lang="fr-FR" dirty="0">
                <a:highlight>
                  <a:srgbClr val="FFFF00"/>
                </a:highlight>
              </a:rPr>
              <a:t>leurs</a:t>
            </a:r>
            <a:r>
              <a:rPr lang="fr-FR" dirty="0"/>
              <a:t> responsabilités en matière de signalement de tout incident suspect et qu’ils ont signé un code de conduite.</a:t>
            </a:r>
          </a:p>
          <a:p>
            <a:endParaRPr lang="en-SG"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Point important à retenir : </a:t>
            </a:r>
            <a:r>
              <a:rPr lang="fr-FR" b="1" dirty="0"/>
              <a:t>La prévention de l’exploitation et des abus sexuels </a:t>
            </a:r>
            <a:r>
              <a:rPr lang="fr-FR" b="1" dirty="0">
                <a:highlight>
                  <a:srgbClr val="FFFF00"/>
                </a:highlight>
              </a:rPr>
              <a:t>relève de la </a:t>
            </a:r>
            <a:r>
              <a:rPr lang="fr-FR" b="1" dirty="0"/>
              <a:t>responsabilité de chaque institution et nécessite </a:t>
            </a:r>
            <a:r>
              <a:rPr lang="fr-FR" b="1" dirty="0">
                <a:highlight>
                  <a:srgbClr val="FFFF00"/>
                </a:highlight>
              </a:rPr>
              <a:t>notamment</a:t>
            </a:r>
            <a:r>
              <a:rPr lang="fr-FR" b="1" dirty="0"/>
              <a:t> une action </a:t>
            </a:r>
            <a:r>
              <a:rPr lang="fr-FR" b="1" dirty="0">
                <a:highlight>
                  <a:srgbClr val="FFFF00"/>
                </a:highlight>
              </a:rPr>
              <a:t>de la part des services de l’administration</a:t>
            </a:r>
            <a:r>
              <a:rPr lang="fr-FR" b="1" dirty="0"/>
              <a:t>, des opérations, des ressources humaines </a:t>
            </a:r>
            <a:r>
              <a:rPr lang="fr-FR" b="1" dirty="0">
                <a:highlight>
                  <a:srgbClr val="FFFF00"/>
                </a:highlight>
              </a:rPr>
              <a:t>ainsi que des services chargés de </a:t>
            </a:r>
            <a:r>
              <a:rPr lang="fr-FR" b="1">
                <a:highlight>
                  <a:srgbClr val="FFFF00"/>
                </a:highlight>
              </a:rPr>
              <a:t>la programmation</a:t>
            </a:r>
            <a:r>
              <a:rPr lang="fr-FR" b="1"/>
              <a:t>. </a:t>
            </a:r>
            <a:endParaRPr lang="fr-FR" b="1" dirty="0"/>
          </a:p>
        </p:txBody>
      </p:sp>
      <p:sp>
        <p:nvSpPr>
          <p:cNvPr id="4" name="Slide Number Placeholder 3"/>
          <p:cNvSpPr>
            <a:spLocks noGrp="1"/>
          </p:cNvSpPr>
          <p:nvPr>
            <p:ph type="sldNum" sz="quarter" idx="5"/>
          </p:nvPr>
        </p:nvSpPr>
        <p:spPr/>
        <p:txBody>
          <a:bodyPr/>
          <a:lstStyle/>
          <a:p>
            <a:fld id="{CCEAA1F8-5525-48B8-AB42-B44A5E068F86}" type="slidenum">
              <a:rPr lang="en-US" smtClean="0"/>
              <a:pPr/>
              <a:t>12</a:t>
            </a:fld>
            <a:endParaRPr lang="en-US"/>
          </a:p>
        </p:txBody>
      </p:sp>
    </p:spTree>
    <p:extLst>
      <p:ext uri="{BB962C8B-B14F-4D97-AF65-F5344CB8AC3E}">
        <p14:creationId xmlns:p14="http://schemas.microsoft.com/office/powerpoint/2010/main" val="29979223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Voir la page 69 </a:t>
            </a:r>
            <a:r>
              <a:rPr lang="fr-FR" dirty="0">
                <a:highlight>
                  <a:srgbClr val="FFFF00"/>
                </a:highlight>
              </a:rPr>
              <a:t>des Normes minimales</a:t>
            </a:r>
            <a:r>
              <a:rPr lang="fr-FR" dirty="0"/>
              <a:t>.</a:t>
            </a:r>
          </a:p>
          <a:p>
            <a:endParaRPr lang="en-US" dirty="0"/>
          </a:p>
          <a:p>
            <a:r>
              <a:rPr lang="fr-FR" dirty="0"/>
              <a:t>Demander : « Comment ces actions clés renforcent-elles la programmation de la lutte contre la VBG ? »</a:t>
            </a:r>
          </a:p>
          <a:p>
            <a:endParaRPr lang="en-US" dirty="0"/>
          </a:p>
          <a:p>
            <a:r>
              <a:rPr lang="fr-FR" dirty="0"/>
              <a:t>Demander : « </a:t>
            </a:r>
            <a:r>
              <a:rPr lang="fr-FR" dirty="0">
                <a:highlight>
                  <a:srgbClr val="FFFF00"/>
                </a:highlight>
              </a:rPr>
              <a:t>Lesquelles de ces actions clés vous semblent prioritaires ? </a:t>
            </a:r>
            <a:r>
              <a:rPr lang="fr-FR" dirty="0"/>
              <a:t>»</a:t>
            </a:r>
          </a:p>
          <a:p>
            <a:endParaRPr lang="en-US" dirty="0"/>
          </a:p>
        </p:txBody>
      </p:sp>
      <p:sp>
        <p:nvSpPr>
          <p:cNvPr id="4" name="Slide Number Placeholder 3"/>
          <p:cNvSpPr>
            <a:spLocks noGrp="1"/>
          </p:cNvSpPr>
          <p:nvPr>
            <p:ph type="sldNum" sz="quarter" idx="5"/>
          </p:nvPr>
        </p:nvSpPr>
        <p:spPr/>
        <p:txBody>
          <a:bodyPr/>
          <a:lstStyle/>
          <a:p>
            <a:fld id="{CCEAA1F8-5525-48B8-AB42-B44A5E068F86}" type="slidenum">
              <a:rPr lang="en-US" smtClean="0"/>
              <a:pPr/>
              <a:t>13</a:t>
            </a:fld>
            <a:endParaRPr lang="en-US"/>
          </a:p>
        </p:txBody>
      </p:sp>
    </p:spTree>
    <p:extLst>
      <p:ext uri="{BB962C8B-B14F-4D97-AF65-F5344CB8AC3E}">
        <p14:creationId xmlns:p14="http://schemas.microsoft.com/office/powerpoint/2010/main" val="3480714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022179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7579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463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7510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Demander : « Quels mots ou expressions clés attirent votre attention dans cette description de la Norme 9 ? »</a:t>
            </a:r>
          </a:p>
          <a:p>
            <a:pPr marL="171450" indent="-171450">
              <a:buFontTx/>
              <a:buChar char="-"/>
            </a:pPr>
            <a:r>
              <a:rPr lang="fr-FR" dirty="0"/>
              <a:t>Intégration ;</a:t>
            </a:r>
          </a:p>
          <a:p>
            <a:pPr marL="171450" indent="-171450">
              <a:buFontTx/>
              <a:buChar char="-"/>
            </a:pPr>
            <a:r>
              <a:rPr lang="fr-FR" dirty="0"/>
              <a:t>atténuation des risques de </a:t>
            </a:r>
            <a:r>
              <a:rPr lang="fr-FR" dirty="0">
                <a:highlight>
                  <a:srgbClr val="FFFF00"/>
                </a:highlight>
              </a:rPr>
              <a:t>VBG</a:t>
            </a:r>
            <a:r>
              <a:rPr lang="fr-FR" dirty="0"/>
              <a:t> ;</a:t>
            </a:r>
          </a:p>
          <a:p>
            <a:pPr marL="171450" indent="-171450">
              <a:buFontTx/>
              <a:buChar char="-"/>
            </a:pPr>
            <a:r>
              <a:rPr lang="fr-FR" dirty="0">
                <a:highlight>
                  <a:srgbClr val="FFFF00"/>
                </a:highlight>
              </a:rPr>
              <a:t>soutien</a:t>
            </a:r>
            <a:r>
              <a:rPr lang="fr-FR" dirty="0"/>
              <a:t> </a:t>
            </a:r>
            <a:r>
              <a:rPr lang="fr-FR" dirty="0">
                <a:highlight>
                  <a:srgbClr val="FFFF00"/>
                </a:highlight>
              </a:rPr>
              <a:t>apporté aux </a:t>
            </a:r>
            <a:r>
              <a:rPr lang="fr-FR" dirty="0"/>
              <a:t>survivantes ;</a:t>
            </a:r>
          </a:p>
          <a:p>
            <a:pPr marL="171450" indent="-171450">
              <a:buFontTx/>
              <a:buChar char="-"/>
            </a:pPr>
            <a:r>
              <a:rPr lang="fr-FR" dirty="0">
                <a:highlight>
                  <a:srgbClr val="FFFF00"/>
                </a:highlight>
              </a:rPr>
              <a:t>objectifs</a:t>
            </a:r>
            <a:r>
              <a:rPr lang="fr-FR" dirty="0"/>
              <a:t> : préconiser et soutenir l’intégration de la sécurité et de l’atténuation des risques de </a:t>
            </a:r>
            <a:r>
              <a:rPr lang="fr-FR" dirty="0">
                <a:highlight>
                  <a:srgbClr val="FFFF00"/>
                </a:highlight>
              </a:rPr>
              <a:t>VBG </a:t>
            </a:r>
            <a:r>
              <a:rPr lang="fr-FR" b="1" dirty="0">
                <a:highlight>
                  <a:srgbClr val="FFFF00"/>
                </a:highlight>
              </a:rPr>
              <a:t>dans les interventions </a:t>
            </a:r>
            <a:r>
              <a:rPr lang="fr-FR" b="1" dirty="0"/>
              <a:t>de tous les secteurs humanitaires</a:t>
            </a:r>
            <a:r>
              <a:rPr lang="fr-FR" dirty="0"/>
              <a:t>.</a:t>
            </a:r>
          </a:p>
          <a:p>
            <a:pPr marL="0" indent="0">
              <a:buFontTx/>
              <a:buNone/>
            </a:pPr>
            <a:endParaRPr lang="en-US" dirty="0"/>
          </a:p>
        </p:txBody>
      </p:sp>
      <p:sp>
        <p:nvSpPr>
          <p:cNvPr id="4" name="Slide Number Placeholder 3"/>
          <p:cNvSpPr>
            <a:spLocks noGrp="1"/>
          </p:cNvSpPr>
          <p:nvPr>
            <p:ph type="sldNum" sz="quarter" idx="5"/>
          </p:nvPr>
        </p:nvSpPr>
        <p:spPr/>
        <p:txBody>
          <a:bodyPr/>
          <a:lstStyle/>
          <a:p>
            <a:fld id="{CCEAA1F8-5525-48B8-AB42-B44A5E068F86}" type="slidenum">
              <a:rPr lang="en-US" smtClean="0"/>
              <a:pPr/>
              <a:t>4</a:t>
            </a:fld>
            <a:endParaRPr lang="en-US"/>
          </a:p>
        </p:txBody>
      </p:sp>
    </p:spTree>
    <p:extLst>
      <p:ext uri="{BB962C8B-B14F-4D97-AF65-F5344CB8AC3E}">
        <p14:creationId xmlns:p14="http://schemas.microsoft.com/office/powerpoint/2010/main" val="7824253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dirty="0"/>
              <a:t>À souligner : L’objectif des directives du </a:t>
            </a:r>
            <a:r>
              <a:rPr lang="fr-FR" dirty="0">
                <a:highlight>
                  <a:srgbClr val="FFFF00"/>
                </a:highlight>
              </a:rPr>
              <a:t>CPI</a:t>
            </a:r>
            <a:r>
              <a:rPr lang="fr-FR" dirty="0"/>
              <a:t> relatives à la VBG </a:t>
            </a:r>
            <a:r>
              <a:rPr lang="fr-FR" sz="1200" b="0" i="0" dirty="0">
                <a:solidFill>
                  <a:schemeClr val="tx1"/>
                </a:solidFill>
                <a:latin typeface="+mn-lt"/>
                <a:ea typeface="+mn-ea"/>
                <a:cs typeface="+mn-cs"/>
              </a:rPr>
              <a:t>est d’aider les intervenants </a:t>
            </a:r>
            <a:r>
              <a:rPr lang="fr-FR" sz="1200" b="0" i="0" dirty="0">
                <a:solidFill>
                  <a:schemeClr val="tx1"/>
                </a:solidFill>
                <a:highlight>
                  <a:srgbClr val="FFFF00"/>
                </a:highlight>
                <a:latin typeface="+mn-lt"/>
                <a:ea typeface="+mn-ea"/>
                <a:cs typeface="+mn-cs"/>
              </a:rPr>
              <a:t>des secteurs </a:t>
            </a:r>
            <a:r>
              <a:rPr lang="fr-FR" sz="1200" b="0" i="0" dirty="0">
                <a:solidFill>
                  <a:schemeClr val="tx1"/>
                </a:solidFill>
                <a:latin typeface="+mn-lt"/>
                <a:ea typeface="+mn-ea"/>
                <a:cs typeface="+mn-cs"/>
              </a:rPr>
              <a:t>humanitaires et les communautés touchées par des conflits armés, des catastrophes naturelles et d’autres situations de crise humanitaire à </a:t>
            </a:r>
            <a:r>
              <a:rPr lang="fr-FR" sz="1200" b="1" i="0" dirty="0">
                <a:solidFill>
                  <a:schemeClr val="tx1"/>
                </a:solidFill>
                <a:latin typeface="+mn-lt"/>
                <a:ea typeface="+mn-ea"/>
                <a:cs typeface="+mn-cs"/>
              </a:rPr>
              <a:t>coordonner, planifier, mettre en œuvre, suivre et évaluer les mesures essentielles </a:t>
            </a:r>
            <a:r>
              <a:rPr lang="fr-FR" sz="1200" b="0" i="0" dirty="0">
                <a:solidFill>
                  <a:schemeClr val="tx1"/>
                </a:solidFill>
                <a:latin typeface="+mn-lt"/>
                <a:ea typeface="+mn-ea"/>
                <a:cs typeface="+mn-cs"/>
              </a:rPr>
              <a:t>pour prévenir et atténuer la </a:t>
            </a:r>
            <a:r>
              <a:rPr lang="fr-FR" sz="1200" b="1" i="0" dirty="0">
                <a:solidFill>
                  <a:schemeClr val="tx1"/>
                </a:solidFill>
                <a:latin typeface="+mn-lt"/>
                <a:ea typeface="+mn-ea"/>
                <a:cs typeface="+mn-cs"/>
              </a:rPr>
              <a:t>VBG </a:t>
            </a:r>
            <a:r>
              <a:rPr lang="fr-FR" sz="1200" b="0" i="0" dirty="0">
                <a:solidFill>
                  <a:schemeClr val="tx1"/>
                </a:solidFill>
                <a:latin typeface="+mn-lt"/>
                <a:ea typeface="+mn-ea"/>
                <a:cs typeface="+mn-cs"/>
              </a:rPr>
              <a:t> </a:t>
            </a:r>
            <a:r>
              <a:rPr lang="fr-FR" sz="1200" b="0" i="0" dirty="0">
                <a:solidFill>
                  <a:schemeClr val="tx1"/>
                </a:solidFill>
                <a:highlight>
                  <a:srgbClr val="FFFF00"/>
                </a:highlight>
                <a:latin typeface="+mn-lt"/>
                <a:ea typeface="+mn-ea"/>
                <a:cs typeface="+mn-cs"/>
              </a:rPr>
              <a:t>dans le cadre de </a:t>
            </a:r>
            <a:r>
              <a:rPr lang="fr-FR" sz="1200" b="1" i="0" dirty="0">
                <a:solidFill>
                  <a:schemeClr val="tx1"/>
                </a:solidFill>
                <a:highlight>
                  <a:srgbClr val="FFFF00"/>
                </a:highlight>
                <a:latin typeface="+mn-lt"/>
                <a:ea typeface="+mn-ea"/>
                <a:cs typeface="+mn-cs"/>
              </a:rPr>
              <a:t>toutes les interventions humanitaires</a:t>
            </a:r>
            <a:r>
              <a:rPr lang="fr-FR" sz="1200" b="1" i="0" dirty="0">
                <a:solidFill>
                  <a:schemeClr val="tx1"/>
                </a:solidFill>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SG" sz="12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cap="none" normalizeH="0" baseline="0" noProof="0" dirty="0">
                <a:ln>
                  <a:noFill/>
                </a:ln>
                <a:solidFill>
                  <a:srgbClr val="FF0000"/>
                </a:solidFill>
                <a:uLnTx/>
                <a:uFillTx/>
                <a:latin typeface="Calibri" panose="020F0502020204030204"/>
                <a:ea typeface="+mn-ea"/>
                <a:cs typeface="+mn-cs"/>
              </a:rPr>
              <a:t>Demander</a:t>
            </a:r>
            <a:r>
              <a:rPr kumimoji="0" lang="fr-FR" sz="1200" b="1" i="0" u="none" strike="noStrike" cap="none" normalizeH="0" baseline="0" noProof="0" dirty="0">
                <a:ln>
                  <a:noFill/>
                </a:ln>
                <a:solidFill>
                  <a:srgbClr val="FF0000"/>
                </a:solidFill>
                <a:uLnTx/>
                <a:uFillTx/>
                <a:latin typeface="Calibri" panose="020F0502020204030204"/>
                <a:ea typeface="+mn-ea"/>
                <a:cs typeface="+mn-cs"/>
              </a:rPr>
              <a:t> : « </a:t>
            </a:r>
            <a:r>
              <a:rPr kumimoji="0" lang="fr-FR" sz="1200" b="0" i="0" u="none" strike="noStrike" cap="none" normalizeH="0" baseline="0" noProof="0" dirty="0">
                <a:ln>
                  <a:noFill/>
                </a:ln>
                <a:solidFill>
                  <a:srgbClr val="FF0000"/>
                </a:solidFill>
                <a:uLnTx/>
                <a:uFillTx/>
                <a:latin typeface="Calibri" panose="020F0502020204030204"/>
                <a:ea typeface="+mn-ea"/>
                <a:cs typeface="+mn-cs"/>
              </a:rPr>
              <a:t>Qui a le devoir de promouvoir la sécurité des femmes et des filles </a:t>
            </a:r>
            <a:r>
              <a:rPr kumimoji="0" lang="fr-FR" sz="1200" b="0" i="0" u="none" strike="noStrike" cap="none" normalizeH="0" baseline="0" noProof="0" dirty="0">
                <a:ln>
                  <a:noFill/>
                </a:ln>
                <a:solidFill>
                  <a:srgbClr val="FF0000"/>
                </a:solidFill>
                <a:highlight>
                  <a:srgbClr val="FFFF00"/>
                </a:highlight>
                <a:uLnTx/>
                <a:uFillTx/>
                <a:latin typeface="Calibri" panose="020F0502020204030204"/>
                <a:ea typeface="+mn-ea"/>
                <a:cs typeface="+mn-cs"/>
              </a:rPr>
              <a:t>dans le cadre d’une </a:t>
            </a:r>
            <a:r>
              <a:rPr kumimoji="0" lang="fr-FR" sz="1200" b="0" i="0" u="none" strike="noStrike" cap="none" normalizeH="0" baseline="0" noProof="0" dirty="0">
                <a:ln>
                  <a:noFill/>
                </a:ln>
                <a:solidFill>
                  <a:srgbClr val="FF0000"/>
                </a:solidFill>
                <a:uLnTx/>
                <a:uFillTx/>
                <a:latin typeface="Calibri" panose="020F0502020204030204"/>
                <a:ea typeface="+mn-ea"/>
                <a:cs typeface="+mn-cs"/>
              </a:rPr>
              <a:t>intervention humanitaire ?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cap="none" normalizeH="0" baseline="0" noProof="0" dirty="0">
                <a:ln>
                  <a:noFill/>
                </a:ln>
                <a:solidFill>
                  <a:prstClr val="black"/>
                </a:solidFill>
                <a:uLnTx/>
                <a:uFillTx/>
                <a:latin typeface="Calibri" panose="020F0502020204030204"/>
                <a:ea typeface="+mn-ea"/>
                <a:cs typeface="+mn-cs"/>
              </a:rPr>
              <a:t>Point essentiel : Les directives du </a:t>
            </a:r>
            <a:r>
              <a:rPr kumimoji="0" lang="fr-FR" sz="1200" b="0" i="0" u="none" strike="noStrike" cap="none" normalizeH="0" baseline="0" noProof="0" dirty="0">
                <a:ln>
                  <a:noFill/>
                </a:ln>
                <a:solidFill>
                  <a:prstClr val="black"/>
                </a:solidFill>
                <a:highlight>
                  <a:srgbClr val="FFFF00"/>
                </a:highlight>
                <a:uLnTx/>
                <a:uFillTx/>
                <a:latin typeface="Calibri" panose="020F0502020204030204"/>
                <a:ea typeface="+mn-ea"/>
                <a:cs typeface="+mn-cs"/>
              </a:rPr>
              <a:t>CPI</a:t>
            </a:r>
            <a:r>
              <a:rPr kumimoji="0" lang="fr-FR" sz="1200" b="0" i="0" u="none" strike="noStrike" cap="none" normalizeH="0" baseline="0" noProof="0" dirty="0">
                <a:ln>
                  <a:noFill/>
                </a:ln>
                <a:solidFill>
                  <a:prstClr val="black"/>
                </a:solidFill>
                <a:uLnTx/>
                <a:uFillTx/>
                <a:latin typeface="Calibri" panose="020F0502020204030204"/>
                <a:ea typeface="+mn-ea"/>
                <a:cs typeface="+mn-cs"/>
              </a:rPr>
              <a:t> relatives à la VBG stipulent : « Tous les membres du personnel humanitaire ont le devoir de considérer la VBG comme un état de fait et une menace pour les populations touchées, de traiter cette question comme un problème grave qui met la vie des personnes en danger et d’appliquer des mesures ... indépendamment de la présence ou de l’absence de « preuves » concrètes »</a:t>
            </a:r>
            <a:r>
              <a:rPr kumimoji="0" lang="fr-FR" sz="1200" b="0" i="1" u="none" strike="noStrike" cap="none" normalizeH="0" baseline="0" noProof="0" dirty="0">
                <a:ln>
                  <a:noFill/>
                </a:ln>
                <a:solidFill>
                  <a:prstClr val="black"/>
                </a:solidFill>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SG" sz="1200" b="1"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cap="none" normalizeH="0" baseline="0" noProof="0" dirty="0">
                <a:ln>
                  <a:noFill/>
                </a:ln>
                <a:solidFill>
                  <a:prstClr val="black"/>
                </a:solidFill>
                <a:uLnTx/>
                <a:uFillTx/>
                <a:latin typeface="Calibri" panose="020F0502020204030204"/>
                <a:ea typeface="+mn-ea"/>
                <a:cs typeface="+mn-cs"/>
              </a:rPr>
              <a:t>À souligner : La protection des femmes et des filles contre la VBG découle du devoir </a:t>
            </a:r>
            <a:r>
              <a:rPr kumimoji="0" lang="fr-FR" sz="1200" b="0" i="0" u="none" strike="noStrike" cap="none" normalizeH="0" baseline="0" noProof="0" dirty="0">
                <a:ln>
                  <a:noFill/>
                </a:ln>
                <a:solidFill>
                  <a:prstClr val="black"/>
                </a:solidFill>
                <a:highlight>
                  <a:srgbClr val="FFFF00"/>
                </a:highlight>
                <a:uLnTx/>
                <a:uFillTx/>
                <a:latin typeface="Calibri" panose="020F0502020204030204"/>
                <a:ea typeface="+mn-ea"/>
                <a:cs typeface="+mn-cs"/>
              </a:rPr>
              <a:t>fondamental</a:t>
            </a:r>
            <a:r>
              <a:rPr kumimoji="0" lang="fr-FR" sz="1200" b="0" i="0" u="none" strike="noStrike" cap="none" normalizeH="0" baseline="0" noProof="0" dirty="0">
                <a:ln>
                  <a:noFill/>
                </a:ln>
                <a:solidFill>
                  <a:prstClr val="black"/>
                </a:solidFill>
                <a:uLnTx/>
                <a:uFillTx/>
                <a:latin typeface="Calibri" panose="020F0502020204030204"/>
                <a:ea typeface="+mn-ea"/>
                <a:cs typeface="+mn-cs"/>
              </a:rPr>
              <a:t> de protéger les personnes </a:t>
            </a:r>
            <a:r>
              <a:rPr kumimoji="0" lang="fr-FR" sz="1200" b="0" i="0" u="none" strike="noStrike" cap="none" normalizeH="0" baseline="0" noProof="0" dirty="0">
                <a:ln>
                  <a:noFill/>
                </a:ln>
                <a:solidFill>
                  <a:prstClr val="black"/>
                </a:solidFill>
                <a:highlight>
                  <a:srgbClr val="FFFF00"/>
                </a:highlight>
                <a:uLnTx/>
                <a:uFillTx/>
                <a:latin typeface="Calibri" panose="020F0502020204030204"/>
                <a:ea typeface="+mn-ea"/>
                <a:cs typeface="+mn-cs"/>
              </a:rPr>
              <a:t>touchées</a:t>
            </a:r>
            <a:r>
              <a:rPr kumimoji="0" lang="fr-FR" sz="1200" b="0" i="0" u="none" strike="noStrike" cap="none" normalizeH="0" baseline="0" noProof="0" dirty="0">
                <a:ln>
                  <a:noFill/>
                </a:ln>
                <a:solidFill>
                  <a:prstClr val="black"/>
                </a:solidFill>
                <a:uLnTx/>
                <a:uFillTx/>
                <a:latin typeface="Calibri" panose="020F0502020204030204"/>
                <a:ea typeface="+mn-ea"/>
                <a:cs typeface="+mn-cs"/>
              </a:rPr>
              <a:t> par une crise, qui incombe à tous les acteurs nationaux et internationaux.</a:t>
            </a:r>
          </a:p>
        </p:txBody>
      </p:sp>
      <p:sp>
        <p:nvSpPr>
          <p:cNvPr id="4" name="Slide Number Placeholder 3"/>
          <p:cNvSpPr>
            <a:spLocks noGrp="1"/>
          </p:cNvSpPr>
          <p:nvPr>
            <p:ph type="sldNum" sz="quarter" idx="5"/>
          </p:nvPr>
        </p:nvSpPr>
        <p:spPr/>
        <p:txBody>
          <a:bodyPr/>
          <a:lstStyle/>
          <a:p>
            <a:fld id="{CCEAA1F8-5525-48B8-AB42-B44A5E068F86}" type="slidenum">
              <a:rPr lang="en-US" smtClean="0"/>
              <a:pPr/>
              <a:t>5</a:t>
            </a:fld>
            <a:endParaRPr lang="en-US"/>
          </a:p>
        </p:txBody>
      </p:sp>
    </p:spTree>
    <p:extLst>
      <p:ext uri="{BB962C8B-B14F-4D97-AF65-F5344CB8AC3E}">
        <p14:creationId xmlns:p14="http://schemas.microsoft.com/office/powerpoint/2010/main" val="674725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Demander : « Qu’entend-on par « prévention de la VBG » ? » Point essentiel : Mesures prises pour empêcher </a:t>
            </a:r>
            <a:r>
              <a:rPr lang="fr-FR" dirty="0">
                <a:highlight>
                  <a:srgbClr val="FFFF00"/>
                </a:highlight>
              </a:rPr>
              <a:t>les incidents de </a:t>
            </a:r>
            <a:r>
              <a:rPr lang="fr-FR" dirty="0"/>
              <a:t>VBG d’avoir lieu.</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Demander : « Qu’entend-on par « atténuation de la VBG » ? » Point essentiel : Limiter les risques d’exposition à la VBG.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Demander : « Qui est responsable de la prévention et de l’atténuation de la VBG ? » Point essentiel : Tous les acteurs et secteurs de </a:t>
            </a:r>
            <a:r>
              <a:rPr lang="fr-FR" dirty="0">
                <a:highlight>
                  <a:srgbClr val="FFFF00"/>
                </a:highlight>
              </a:rPr>
              <a:t>l’action</a:t>
            </a:r>
            <a:r>
              <a:rPr lang="fr-FR" dirty="0"/>
              <a:t> humanitaire.</a:t>
            </a:r>
          </a:p>
        </p:txBody>
      </p:sp>
      <p:sp>
        <p:nvSpPr>
          <p:cNvPr id="4" name="Slide Number Placeholder 3"/>
          <p:cNvSpPr>
            <a:spLocks noGrp="1"/>
          </p:cNvSpPr>
          <p:nvPr>
            <p:ph type="sldNum" sz="quarter" idx="5"/>
          </p:nvPr>
        </p:nvSpPr>
        <p:spPr/>
        <p:txBody>
          <a:bodyPr/>
          <a:lstStyle/>
          <a:p>
            <a:fld id="{CCEAA1F8-5525-48B8-AB42-B44A5E068F86}" type="slidenum">
              <a:rPr lang="en-US" smtClean="0"/>
              <a:pPr/>
              <a:t>6</a:t>
            </a:fld>
            <a:endParaRPr lang="en-US"/>
          </a:p>
        </p:txBody>
      </p:sp>
    </p:spTree>
    <p:extLst>
      <p:ext uri="{BB962C8B-B14F-4D97-AF65-F5344CB8AC3E}">
        <p14:creationId xmlns:p14="http://schemas.microsoft.com/office/powerpoint/2010/main" val="2388263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solidFill>
                  <a:srgbClr val="FF0000"/>
                </a:solidFill>
              </a:rPr>
              <a:t>À souligner : </a:t>
            </a:r>
            <a:r>
              <a:rPr lang="fr-FR" dirty="0"/>
              <a:t>Divers secteurs et groupes </a:t>
            </a:r>
            <a:r>
              <a:rPr lang="fr-FR" dirty="0">
                <a:highlight>
                  <a:srgbClr val="FFFF00"/>
                </a:highlight>
              </a:rPr>
              <a:t>thématiques</a:t>
            </a:r>
            <a:r>
              <a:rPr lang="fr-FR" dirty="0"/>
              <a:t> ont joué un rôle </a:t>
            </a:r>
            <a:r>
              <a:rPr lang="fr-FR" dirty="0">
                <a:highlight>
                  <a:srgbClr val="FFFF00"/>
                </a:highlight>
              </a:rPr>
              <a:t>de chef de file </a:t>
            </a:r>
            <a:r>
              <a:rPr lang="fr-FR" dirty="0"/>
              <a:t>décisif dans la lutte contre les risques de </a:t>
            </a:r>
            <a:r>
              <a:rPr lang="fr-FR" dirty="0">
                <a:highlight>
                  <a:srgbClr val="FFFF00"/>
                </a:highlight>
              </a:rPr>
              <a:t>VBG</a:t>
            </a:r>
            <a:r>
              <a:rPr lang="fr-FR" dirty="0"/>
              <a:t>, notamment en publiant leurs propres normes mondiales.</a:t>
            </a:r>
          </a:p>
        </p:txBody>
      </p:sp>
      <p:sp>
        <p:nvSpPr>
          <p:cNvPr id="4" name="Slide Number Placeholder 3"/>
          <p:cNvSpPr>
            <a:spLocks noGrp="1"/>
          </p:cNvSpPr>
          <p:nvPr>
            <p:ph type="sldNum" sz="quarter" idx="5"/>
          </p:nvPr>
        </p:nvSpPr>
        <p:spPr/>
        <p:txBody>
          <a:bodyPr/>
          <a:lstStyle/>
          <a:p>
            <a:fld id="{CCEAA1F8-5525-48B8-AB42-B44A5E068F86}" type="slidenum">
              <a:rPr lang="en-US" smtClean="0"/>
              <a:pPr/>
              <a:t>7</a:t>
            </a:fld>
            <a:endParaRPr lang="en-US"/>
          </a:p>
        </p:txBody>
      </p:sp>
    </p:spTree>
    <p:extLst>
      <p:ext uri="{BB962C8B-B14F-4D97-AF65-F5344CB8AC3E}">
        <p14:creationId xmlns:p14="http://schemas.microsoft.com/office/powerpoint/2010/main" val="281014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Compte tenu de leurs compétences techniques, les spécialistes de la VBG ont un important rôle à jouer en aidant les autres secteurs à intégrer l’atténuation des risques de </a:t>
            </a:r>
            <a:r>
              <a:rPr lang="fr-FR" dirty="0">
                <a:highlight>
                  <a:srgbClr val="FFFF00"/>
                </a:highlight>
              </a:rPr>
              <a:t>VBG dans leurs interventions</a:t>
            </a:r>
            <a:r>
              <a:rPr lang="fr-FR" dirty="0"/>
              <a:t>.</a:t>
            </a:r>
          </a:p>
          <a:p>
            <a:endParaRPr lang="en-SG"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Tous les acteurs </a:t>
            </a:r>
            <a:r>
              <a:rPr lang="fr-FR" dirty="0">
                <a:highlight>
                  <a:srgbClr val="FFFF00"/>
                </a:highlight>
              </a:rPr>
              <a:t>du secteur de la </a:t>
            </a:r>
            <a:r>
              <a:rPr lang="fr-FR" dirty="0"/>
              <a:t>lutte contre la VBG </a:t>
            </a:r>
            <a:r>
              <a:rPr lang="fr-FR" dirty="0">
                <a:highlight>
                  <a:srgbClr val="FFFF00"/>
                </a:highlight>
              </a:rPr>
              <a:t>devraient savoir orienter les survivantes </a:t>
            </a:r>
            <a:r>
              <a:rPr lang="fr-FR" dirty="0"/>
              <a:t>vers les mécanismes de signalement </a:t>
            </a:r>
            <a:r>
              <a:rPr lang="fr-FR" dirty="0">
                <a:highlight>
                  <a:srgbClr val="FFFF00"/>
                </a:highlight>
              </a:rPr>
              <a:t>existants conformément au principe du consentement</a:t>
            </a:r>
            <a:r>
              <a:rPr lang="fr-FR" b="1"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b="1"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t>Demander : « Quels sont les exemples de soutien technique fourni par les spécialistes de la VBG dans votre contexte ?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b="1"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t>Point essentiel :</a:t>
            </a:r>
            <a:r>
              <a:rPr lang="fr-FR" sz="1200" dirty="0"/>
              <a:t> </a:t>
            </a:r>
            <a:r>
              <a:rPr lang="fr-FR" sz="1200" dirty="0">
                <a:highlight>
                  <a:srgbClr val="FFFF00"/>
                </a:highlight>
              </a:rPr>
              <a:t>Mener</a:t>
            </a:r>
            <a:r>
              <a:rPr lang="fr-FR" sz="1200" dirty="0"/>
              <a:t> en toute sécurité des consultations avec les communautés concernées, </a:t>
            </a:r>
            <a:r>
              <a:rPr lang="fr-FR" sz="1200" dirty="0">
                <a:highlight>
                  <a:srgbClr val="FFFF00"/>
                </a:highlight>
              </a:rPr>
              <a:t>notamment</a:t>
            </a:r>
            <a:r>
              <a:rPr lang="fr-FR" sz="1200" dirty="0"/>
              <a:t> les femmes et les filles, au sujet des obstacles </a:t>
            </a:r>
            <a:r>
              <a:rPr lang="fr-FR" sz="1200" dirty="0">
                <a:highlight>
                  <a:srgbClr val="FFFF00"/>
                </a:highlight>
              </a:rPr>
              <a:t>entravant</a:t>
            </a:r>
            <a:r>
              <a:rPr lang="fr-FR" sz="1200" dirty="0"/>
              <a:t> l’accès aux services et des </a:t>
            </a:r>
            <a:r>
              <a:rPr lang="fr-FR" sz="1200" dirty="0">
                <a:highlight>
                  <a:srgbClr val="FFFF00"/>
                </a:highlight>
              </a:rPr>
              <a:t>préoccupations en matière de sécurité</a:t>
            </a:r>
            <a:r>
              <a:rPr lang="fr-FR" sz="1200" dirty="0"/>
              <a:t>, y compris dans les cas d’exploitation et </a:t>
            </a:r>
            <a:r>
              <a:rPr lang="fr-FR" sz="1200" dirty="0">
                <a:highlight>
                  <a:srgbClr val="FFFF00"/>
                </a:highlight>
              </a:rPr>
              <a:t>d’abus sexuels perpétrés</a:t>
            </a:r>
            <a:r>
              <a:rPr lang="fr-FR" sz="1200" dirty="0"/>
              <a:t> par des acteurs humanitaires.</a:t>
            </a:r>
          </a:p>
        </p:txBody>
      </p:sp>
      <p:sp>
        <p:nvSpPr>
          <p:cNvPr id="4" name="Slide Number Placeholder 3"/>
          <p:cNvSpPr>
            <a:spLocks noGrp="1"/>
          </p:cNvSpPr>
          <p:nvPr>
            <p:ph type="sldNum" sz="quarter" idx="5"/>
          </p:nvPr>
        </p:nvSpPr>
        <p:spPr/>
        <p:txBody>
          <a:bodyPr/>
          <a:lstStyle/>
          <a:p>
            <a:fld id="{CCEAA1F8-5525-48B8-AB42-B44A5E068F86}" type="slidenum">
              <a:rPr lang="en-US" smtClean="0"/>
              <a:pPr/>
              <a:t>8</a:t>
            </a:fld>
            <a:endParaRPr lang="en-US"/>
          </a:p>
        </p:txBody>
      </p:sp>
    </p:spTree>
    <p:extLst>
      <p:ext uri="{BB962C8B-B14F-4D97-AF65-F5344CB8AC3E}">
        <p14:creationId xmlns:p14="http://schemas.microsoft.com/office/powerpoint/2010/main" val="9312130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
        <p:nvSpPr>
          <p:cNvPr id="4" name="Slide Number Placeholder 3"/>
          <p:cNvSpPr>
            <a:spLocks noGrp="1"/>
          </p:cNvSpPr>
          <p:nvPr>
            <p:ph type="sldNum" sz="quarter" idx="5"/>
          </p:nvPr>
        </p:nvSpPr>
        <p:spPr/>
        <p:txBody>
          <a:bodyPr/>
          <a:lstStyle/>
          <a:p>
            <a:fld id="{CCEAA1F8-5525-48B8-AB42-B44A5E068F86}" type="slidenum">
              <a:rPr lang="en-US" smtClean="0"/>
              <a:pPr/>
              <a:t>9</a:t>
            </a:fld>
            <a:endParaRPr lang="en-US"/>
          </a:p>
        </p:txBody>
      </p:sp>
    </p:spTree>
    <p:extLst>
      <p:ext uri="{BB962C8B-B14F-4D97-AF65-F5344CB8AC3E}">
        <p14:creationId xmlns:p14="http://schemas.microsoft.com/office/powerpoint/2010/main" val="1050271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8409F-1D02-4A4D-9205-39DC653EF45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5F906CE-359C-49F4-A736-430B1600283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CEF323-8DB0-41FB-AC81-A25DDDF5F1E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91F9ED36-7010-4981-8BA8-5478D74470A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164A1EC-0996-48AC-B425-4D26F70A93D6}"/>
              </a:ext>
            </a:extLst>
          </p:cNvPr>
          <p:cNvSpPr>
            <a:spLocks noGrp="1"/>
          </p:cNvSpPr>
          <p:nvPr>
            <p:ph type="sldNum" sz="quarter" idx="12"/>
          </p:nvPr>
        </p:nvSpPr>
        <p:spPr/>
        <p:txBody>
          <a:bodyPr/>
          <a:lstStyle/>
          <a:p>
            <a:fld id="{5A818D5E-CB42-4CC5-9311-01DA6ECA6E18}" type="slidenum">
              <a:rPr lang="en-US" smtClean="0"/>
              <a:pPr/>
              <a:t>‹#›</a:t>
            </a:fld>
            <a:endParaRPr lang="en-US" dirty="0"/>
          </a:p>
        </p:txBody>
      </p:sp>
      <p:sp>
        <p:nvSpPr>
          <p:cNvPr id="7" name="Slide Number Placeholder 5">
            <a:extLst>
              <a:ext uri="{FF2B5EF4-FFF2-40B4-BE49-F238E27FC236}">
                <a16:creationId xmlns:a16="http://schemas.microsoft.com/office/drawing/2014/main" id="{DE27277F-2F5A-4862-89EA-45C9394083D2}"/>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2460625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6E362-1F94-4391-96F1-502BB86019E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62EE98-21B1-47B7-B309-C631E48FA6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DF13D8-5D67-4742-91A8-C360240EB72E}"/>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C92248B1-69E2-4A2D-BFFD-85FC715804A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D0BD960-DA6E-4E9D-9A2A-97367ED0528A}"/>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954455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3EE819-E80F-4090-A6D0-DED78E20FDC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ADFBDCF-1138-4AB3-80FB-7E2700682EC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7C0452-C37E-4284-8961-35480927CE2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27992577-4552-47AD-ABD9-31A3839B185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16DE1E9-CB2F-4824-8FB8-D3B1F8BEA84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788093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15600" y="593367"/>
            <a:ext cx="113608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84" name="Shape 84"/>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5" name="Shape 85"/>
          <p:cNvSpPr txBox="1">
            <a:spLocks noGrp="1"/>
          </p:cNvSpPr>
          <p:nvPr>
            <p:ph type="sldNum" idx="12"/>
          </p:nvPr>
        </p:nvSpPr>
        <p:spPr>
          <a:xfrm>
            <a:off x="11296611" y="6217622"/>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dirty="0">
              <a:solidFill>
                <a:srgbClr val="595959"/>
              </a:solidFill>
            </a:endParaRPr>
          </a:p>
        </p:txBody>
      </p:sp>
    </p:spTree>
    <p:extLst>
      <p:ext uri="{BB962C8B-B14F-4D97-AF65-F5344CB8AC3E}">
        <p14:creationId xmlns:p14="http://schemas.microsoft.com/office/powerpoint/2010/main" val="30748571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036A1-43DA-418E-B8F5-626F975B85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2DE0BEC-ADF6-4FB7-9651-507A71FFDDC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0905FD-4342-44BB-8AC9-99D09EA45334}"/>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E6CEFF8B-FA0F-4C3C-A758-9EE8565B2EE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D5D9A9E-E198-4EDC-93FC-078B87DD1708}"/>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589159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11660-EB34-4193-B25B-C436EAF4717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1FB2324-25FA-426D-9DC7-6092CEA86EE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BA859E8-7B9F-4DBA-817C-56D5C9D286F8}"/>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3F32A040-224B-49E9-964C-0257866F789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0A10F5F-96AC-4A04-9826-890EF53B58BC}"/>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751493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AF688-760A-4462-82C6-557D1FFE2A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CC22C8-2579-42B1-A981-40AE4FE8649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8B661D-86BA-49DD-BAE6-F68026D9BE9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BD9B022-E134-48EC-93B6-188168956433}"/>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EC1A2D8B-1CEA-4488-B727-CDB7E46622D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7C9A1A1-8ECE-4DC7-A222-3AD1C13D0753}"/>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200355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09F63-E6C7-4052-BCEE-59857BDD2A9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D027EDB-8D9D-4A1A-BA0D-8C02FDFA19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DF19ED3-DA3C-436D-BA8F-136FA1BCB18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E209A11-9FA9-4B1F-806F-026C927F7A3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FF7497-4EEA-4439-A48B-0530DD9D0E8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99F07B-B578-432A-B524-F4B4B708BA77}"/>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8" name="Footer Placeholder 7">
            <a:extLst>
              <a:ext uri="{FF2B5EF4-FFF2-40B4-BE49-F238E27FC236}">
                <a16:creationId xmlns:a16="http://schemas.microsoft.com/office/drawing/2014/main" id="{E10BD0C9-2053-4319-B9CE-DC7A4186086A}"/>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3A45FEC8-EB5D-455D-B5C8-14005DADDF76}"/>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049880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54946-6C47-4F58-95FB-F8D8EFCFFAF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3CAAB89-8CFE-45B0-97E5-3C58711A64F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4" name="Footer Placeholder 3">
            <a:extLst>
              <a:ext uri="{FF2B5EF4-FFF2-40B4-BE49-F238E27FC236}">
                <a16:creationId xmlns:a16="http://schemas.microsoft.com/office/drawing/2014/main" id="{9BBE2C6B-E1FA-42EB-AE9A-DE8EF0765EC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FB01E75-BA41-4546-A009-08FF6CE3C402}"/>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715709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3F7266-6D9E-4BCC-A6E8-7F5C32C85860}"/>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3" name="Footer Placeholder 2">
            <a:extLst>
              <a:ext uri="{FF2B5EF4-FFF2-40B4-BE49-F238E27FC236}">
                <a16:creationId xmlns:a16="http://schemas.microsoft.com/office/drawing/2014/main" id="{3B64FA66-ED51-42F5-A597-09B7F63DB8AA}"/>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C33A5A37-BAA8-4F39-A1C7-0589E57957D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4268507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F442E-0FC3-406B-9032-BB0A1369B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3E50D09-041C-419A-8884-88A1DBD941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7F88FCC-B11E-4F27-A1A2-8D6A817319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E63A6C-CB3B-400D-A353-AC52A95999D7}"/>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FCB707BF-05E4-4B58-93F0-0F83199F579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51E885D-D6BC-4648-8A77-E370F71DE78A}"/>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236080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8D7D7-F777-4379-814E-E4685E91D4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A536DB7-C478-40FA-B529-6B4ED03375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0A56FB1C-6080-464E-B1A7-34F2B73D4F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942737-503D-40C5-9D13-999C236A1873}"/>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C8DBD1CF-679A-40FD-A826-464490BFCF2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3472AAE-C9A8-4617-B125-63482B1DD5F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022178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6E76C9-910C-479A-918F-03AE322281A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D7CFB41-E6A5-4B53-9F3E-F88B242C84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E1C3CD-D493-4C34-ABE6-CA10E17AFE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404E0996-0E10-48C2-855B-2C827A4568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7BC41C11-EBA7-451B-9D95-13815C4DF7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818D5E-CB42-4CC5-9311-01DA6ECA6E18}" type="slidenum">
              <a:rPr lang="en-US" smtClean="0"/>
              <a:pPr/>
              <a:t>‹#›</a:t>
            </a:fld>
            <a:endParaRPr lang="en-US" dirty="0"/>
          </a:p>
        </p:txBody>
      </p:sp>
      <p:sp>
        <p:nvSpPr>
          <p:cNvPr id="7" name="Slide Number Placeholder 5">
            <a:extLst>
              <a:ext uri="{FF2B5EF4-FFF2-40B4-BE49-F238E27FC236}">
                <a16:creationId xmlns:a16="http://schemas.microsoft.com/office/drawing/2014/main" id="{AC889F31-E6D8-4091-BA0B-772F7DBF82B4}"/>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16763900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51489" y="1094029"/>
            <a:ext cx="6123008" cy="3987663"/>
          </a:xfrm>
        </p:spPr>
        <p:txBody>
          <a:bodyPr>
            <a:noAutofit/>
          </a:bodyPr>
          <a:lstStyle/>
          <a:p>
            <a:br>
              <a:rPr lang="fr-FR" sz="4000" dirty="0">
                <a:solidFill>
                  <a:srgbClr val="E47823"/>
                </a:solidFill>
                <a:latin typeface="+mn-lt"/>
                <a:cs typeface="Century Gothic"/>
              </a:rPr>
            </a:br>
            <a:br>
              <a:rPr lang="fr-FR" sz="4000" dirty="0">
                <a:solidFill>
                  <a:srgbClr val="E47823"/>
                </a:solidFill>
                <a:latin typeface="+mn-lt"/>
                <a:cs typeface="Century Gothic"/>
              </a:rPr>
            </a:br>
            <a:r>
              <a:rPr lang="fr-FR" sz="3600" b="1" dirty="0">
                <a:solidFill>
                  <a:srgbClr val="0072BC"/>
                </a:solidFill>
                <a:latin typeface="+mn-lt"/>
                <a:cs typeface="Century Gothic"/>
              </a:rPr>
              <a:t>Normes minimales </a:t>
            </a:r>
            <a:r>
              <a:rPr lang="fr-FR" sz="3600" b="1" dirty="0" err="1">
                <a:solidFill>
                  <a:srgbClr val="0072BC"/>
                </a:solidFill>
                <a:latin typeface="+mn-lt"/>
                <a:cs typeface="Century Gothic"/>
              </a:rPr>
              <a:t>interorganisations</a:t>
            </a:r>
            <a:r>
              <a:rPr lang="fr-FR" sz="3600" b="1" dirty="0">
                <a:solidFill>
                  <a:srgbClr val="0072BC"/>
                </a:solidFill>
                <a:latin typeface="+mn-lt"/>
                <a:cs typeface="Century Gothic"/>
              </a:rPr>
              <a:t> pour la programmation d’actions de lutte contre la violence basée sur le genre dans les situations d’urgence </a:t>
            </a:r>
            <a:br>
              <a:rPr lang="fr-FR" sz="4000" dirty="0">
                <a:solidFill>
                  <a:srgbClr val="E47823"/>
                </a:solidFill>
                <a:latin typeface="+mn-lt"/>
                <a:cs typeface="Century Gothic"/>
              </a:rPr>
            </a:br>
            <a:br>
              <a:rPr lang="fr-FR" sz="4000" dirty="0">
                <a:solidFill>
                  <a:srgbClr val="E47823"/>
                </a:solidFill>
                <a:latin typeface="+mn-lt"/>
                <a:cs typeface="Century Gothic"/>
              </a:rPr>
            </a:br>
            <a:endParaRPr lang="fr-FR" sz="4000" dirty="0">
              <a:solidFill>
                <a:srgbClr val="E47823"/>
              </a:solidFill>
              <a:latin typeface="+mn-lt"/>
              <a:cs typeface="Century Gothic"/>
            </a:endParaRPr>
          </a:p>
        </p:txBody>
      </p:sp>
      <p:pic>
        <p:nvPicPr>
          <p:cNvPr id="1026" name="Picture 2" descr="https://lh5.googleusercontent.com/uT3AMfOCOHndEF8_qyDUlgjLfYBDbwxAzl4BehNqfjYqLpBTVW2Zh1LJ9IArPR1LD2CzD7TwnGPuRBLjXTh4xRoKQ0u9mcBtaHHth-qY5pW-gxN5CjS5JGVzCpYRohiVrSKZ0BISUoQ"/>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580371" y="4645165"/>
            <a:ext cx="2265245" cy="14630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977217" y="3244334"/>
            <a:ext cx="237566"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cap="none" normalizeH="0" baseline="0" noProof="0">
                <a:ln>
                  <a:noFill/>
                </a:ln>
                <a:solidFill>
                  <a:prstClr val="black"/>
                </a:solidFill>
                <a:uLnTx/>
                <a:uFillTx/>
                <a:latin typeface="Calibri"/>
                <a:ea typeface="+mn-ea"/>
                <a:cs typeface="Arial"/>
                <a:sym typeface="Arial"/>
              </a:rPr>
              <a:t> </a:t>
            </a:r>
          </a:p>
        </p:txBody>
      </p:sp>
      <p:pic>
        <p:nvPicPr>
          <p:cNvPr id="6" name="Image 5" descr="Une image contenant texte, personne, posant, capture d’écran&#10;&#10;Description générée automatiquement">
            <a:extLst>
              <a:ext uri="{FF2B5EF4-FFF2-40B4-BE49-F238E27FC236}">
                <a16:creationId xmlns:a16="http://schemas.microsoft.com/office/drawing/2014/main" id="{34EA4F7C-6C14-4813-A8B7-CDF3B4DF4B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6765" y="640080"/>
            <a:ext cx="4180302" cy="5577840"/>
          </a:xfrm>
          <a:prstGeom prst="rect">
            <a:avLst/>
          </a:prstGeom>
        </p:spPr>
      </p:pic>
    </p:spTree>
    <p:extLst>
      <p:ext uri="{BB962C8B-B14F-4D97-AF65-F5344CB8AC3E}">
        <p14:creationId xmlns:p14="http://schemas.microsoft.com/office/powerpoint/2010/main" val="4256654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48366-CD0E-4994-98CF-0049B9F0EDC3}"/>
              </a:ext>
            </a:extLst>
          </p:cNvPr>
          <p:cNvSpPr>
            <a:spLocks noGrp="1"/>
          </p:cNvSpPr>
          <p:nvPr>
            <p:ph type="title"/>
          </p:nvPr>
        </p:nvSpPr>
        <p:spPr>
          <a:xfrm>
            <a:off x="838199" y="190648"/>
            <a:ext cx="10515600" cy="1055712"/>
          </a:xfrm>
        </p:spPr>
        <p:txBody>
          <a:bodyPr>
            <a:normAutofit/>
          </a:bodyPr>
          <a:lstStyle/>
          <a:p>
            <a:r>
              <a:rPr lang="fr-FR" sz="3600" b="1" dirty="0">
                <a:solidFill>
                  <a:srgbClr val="267CB4"/>
                </a:solidFill>
                <a:latin typeface="+mn-lt"/>
              </a:rPr>
              <a:t>Catégories de risque pour les femmes et les filles</a:t>
            </a:r>
          </a:p>
        </p:txBody>
      </p:sp>
      <p:sp>
        <p:nvSpPr>
          <p:cNvPr id="3" name="Content Placeholder 2">
            <a:extLst>
              <a:ext uri="{FF2B5EF4-FFF2-40B4-BE49-F238E27FC236}">
                <a16:creationId xmlns:a16="http://schemas.microsoft.com/office/drawing/2014/main" id="{926D12BD-6858-459F-81DD-8C901B5B0755}"/>
              </a:ext>
            </a:extLst>
          </p:cNvPr>
          <p:cNvSpPr>
            <a:spLocks noGrp="1"/>
          </p:cNvSpPr>
          <p:nvPr>
            <p:ph idx="1"/>
          </p:nvPr>
        </p:nvSpPr>
        <p:spPr>
          <a:xfrm>
            <a:off x="838199" y="2755900"/>
            <a:ext cx="10515600" cy="3736974"/>
          </a:xfrm>
          <a:solidFill>
            <a:schemeClr val="accent1">
              <a:lumMod val="20000"/>
              <a:lumOff val="80000"/>
            </a:schemeClr>
          </a:solidFill>
        </p:spPr>
        <p:txBody>
          <a:bodyPr>
            <a:noAutofit/>
          </a:bodyPr>
          <a:lstStyle/>
          <a:p>
            <a:pPr marL="0" indent="0" algn="ctr">
              <a:lnSpc>
                <a:spcPct val="100000"/>
              </a:lnSpc>
              <a:spcBef>
                <a:spcPts val="0"/>
              </a:spcBef>
              <a:buNone/>
            </a:pPr>
            <a:r>
              <a:rPr lang="fr-FR" sz="3200" b="1" i="1" dirty="0"/>
              <a:t>Les femmes et les filles peuvent se trouver confrontées à des risques de </a:t>
            </a:r>
            <a:r>
              <a:rPr lang="fr-FR" sz="3200" b="1" i="1" dirty="0" err="1"/>
              <a:t>VBG</a:t>
            </a:r>
            <a:r>
              <a:rPr lang="fr-FR" sz="3200" b="1" i="1" dirty="0"/>
              <a:t> dans tous les aspects de leur vie.</a:t>
            </a:r>
          </a:p>
          <a:p>
            <a:pPr marL="0" indent="0">
              <a:lnSpc>
                <a:spcPct val="100000"/>
              </a:lnSpc>
              <a:spcBef>
                <a:spcPts val="0"/>
              </a:spcBef>
              <a:buNone/>
            </a:pPr>
            <a:r>
              <a:rPr lang="fr-FR" dirty="0"/>
              <a:t>Les principales catégories de risque pour les femmes et les filles comprennent entre autres :</a:t>
            </a:r>
          </a:p>
          <a:p>
            <a:pPr lvl="1">
              <a:lnSpc>
                <a:spcPct val="100000"/>
              </a:lnSpc>
              <a:spcBef>
                <a:spcPts val="0"/>
              </a:spcBef>
            </a:pPr>
            <a:r>
              <a:rPr lang="fr-FR" sz="2800" b="1" dirty="0"/>
              <a:t>espace habitable et agencement spatial du camp/site ;</a:t>
            </a:r>
          </a:p>
          <a:p>
            <a:pPr lvl="1">
              <a:lnSpc>
                <a:spcPct val="100000"/>
              </a:lnSpc>
              <a:spcBef>
                <a:spcPts val="0"/>
              </a:spcBef>
            </a:pPr>
            <a:r>
              <a:rPr lang="fr-FR" sz="2800" b="1" dirty="0"/>
              <a:t>besoins non satisfaits ;</a:t>
            </a:r>
          </a:p>
          <a:p>
            <a:pPr lvl="1">
              <a:lnSpc>
                <a:spcPct val="100000"/>
              </a:lnSpc>
              <a:spcBef>
                <a:spcPts val="0"/>
              </a:spcBef>
            </a:pPr>
            <a:r>
              <a:rPr lang="fr-FR" sz="2800" b="1" dirty="0"/>
              <a:t>prestation de services ;</a:t>
            </a:r>
          </a:p>
          <a:p>
            <a:pPr lvl="1">
              <a:lnSpc>
                <a:spcPct val="100000"/>
              </a:lnSpc>
              <a:spcBef>
                <a:spcPts val="0"/>
              </a:spcBef>
            </a:pPr>
            <a:r>
              <a:rPr lang="fr-FR" sz="2800" b="1" dirty="0"/>
              <a:t>accès à l’information et participation.</a:t>
            </a:r>
          </a:p>
        </p:txBody>
      </p:sp>
      <p:sp>
        <p:nvSpPr>
          <p:cNvPr id="4" name="Rectangle 3">
            <a:extLst>
              <a:ext uri="{FF2B5EF4-FFF2-40B4-BE49-F238E27FC236}">
                <a16:creationId xmlns:a16="http://schemas.microsoft.com/office/drawing/2014/main" id="{D29DA2DD-2BCF-4F4D-81E5-5774410B511B}"/>
              </a:ext>
            </a:extLst>
          </p:cNvPr>
          <p:cNvSpPr/>
          <p:nvPr/>
        </p:nvSpPr>
        <p:spPr>
          <a:xfrm>
            <a:off x="838199" y="1078925"/>
            <a:ext cx="10515600" cy="1569660"/>
          </a:xfrm>
          <a:prstGeom prst="rect">
            <a:avLst/>
          </a:prstGeom>
        </p:spPr>
        <p:txBody>
          <a:bodyPr wrap="square">
            <a:spAutoFit/>
          </a:bodyPr>
          <a:lstStyle/>
          <a:p>
            <a:r>
              <a:rPr lang="fr-FR" sz="2400" b="1" dirty="0">
                <a:solidFill>
                  <a:srgbClr val="267CB4"/>
                </a:solidFill>
                <a:sym typeface="Wingdings" panose="05000000000000000000" pitchFamily="2" charset="2"/>
              </a:rPr>
              <a:t></a:t>
            </a:r>
            <a:r>
              <a:rPr lang="fr-FR" sz="2400" b="1" dirty="0">
                <a:solidFill>
                  <a:srgbClr val="267CB4"/>
                </a:solidFill>
              </a:rPr>
              <a:t> Les stratégies d’atténuation des risques doivent être mises en </a:t>
            </a:r>
            <a:r>
              <a:rPr lang="fr-FR" sz="2400" b="1" dirty="0" err="1">
                <a:solidFill>
                  <a:srgbClr val="267CB4"/>
                </a:solidFill>
              </a:rPr>
              <a:t>oeuvre</a:t>
            </a:r>
            <a:r>
              <a:rPr lang="fr-FR" sz="2400" b="1" dirty="0">
                <a:solidFill>
                  <a:srgbClr val="267CB4"/>
                </a:solidFill>
              </a:rPr>
              <a:t> par le secteur compétent, avec au besoin le soutien technique des spécialistes de la VBG, et avec la participation des femmes et des filles ainsi que de la communauté au sens large.</a:t>
            </a:r>
          </a:p>
        </p:txBody>
      </p:sp>
    </p:spTree>
    <p:extLst>
      <p:ext uri="{BB962C8B-B14F-4D97-AF65-F5344CB8AC3E}">
        <p14:creationId xmlns:p14="http://schemas.microsoft.com/office/powerpoint/2010/main" val="3176421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48366-CD0E-4994-98CF-0049B9F0EDC3}"/>
              </a:ext>
            </a:extLst>
          </p:cNvPr>
          <p:cNvSpPr>
            <a:spLocks noGrp="1"/>
          </p:cNvSpPr>
          <p:nvPr>
            <p:ph type="title"/>
          </p:nvPr>
        </p:nvSpPr>
        <p:spPr>
          <a:xfrm>
            <a:off x="228887" y="0"/>
            <a:ext cx="11376091" cy="1055712"/>
          </a:xfrm>
        </p:spPr>
        <p:txBody>
          <a:bodyPr>
            <a:normAutofit/>
          </a:bodyPr>
          <a:lstStyle/>
          <a:p>
            <a:r>
              <a:rPr lang="fr-FR" sz="3500" b="1" dirty="0">
                <a:solidFill>
                  <a:srgbClr val="267CB4"/>
                </a:solidFill>
                <a:latin typeface="+mn-lt"/>
              </a:rPr>
              <a:t>Évaluation et suivi des risques encourus par les femmes et les filles</a:t>
            </a:r>
          </a:p>
        </p:txBody>
      </p:sp>
      <p:sp>
        <p:nvSpPr>
          <p:cNvPr id="3" name="Content Placeholder 2">
            <a:extLst>
              <a:ext uri="{FF2B5EF4-FFF2-40B4-BE49-F238E27FC236}">
                <a16:creationId xmlns:a16="http://schemas.microsoft.com/office/drawing/2014/main" id="{926D12BD-6858-459F-81DD-8C901B5B0755}"/>
              </a:ext>
            </a:extLst>
          </p:cNvPr>
          <p:cNvSpPr>
            <a:spLocks noGrp="1"/>
          </p:cNvSpPr>
          <p:nvPr>
            <p:ph idx="1"/>
          </p:nvPr>
        </p:nvSpPr>
        <p:spPr>
          <a:xfrm>
            <a:off x="803476" y="1009849"/>
            <a:ext cx="10910104" cy="5072036"/>
          </a:xfrm>
        </p:spPr>
        <p:txBody>
          <a:bodyPr>
            <a:noAutofit/>
          </a:bodyPr>
          <a:lstStyle/>
          <a:p>
            <a:pPr marL="0" indent="0">
              <a:buNone/>
            </a:pPr>
            <a:r>
              <a:rPr lang="fr-FR" b="1" dirty="0">
                <a:solidFill>
                  <a:srgbClr val="7030A0"/>
                </a:solidFill>
              </a:rPr>
              <a:t>Il existe plusieurs outils pour évaluer les risques qui menacent la sécurité des femmes et des filles.</a:t>
            </a:r>
            <a:r>
              <a:rPr lang="fr-FR" dirty="0">
                <a:solidFill>
                  <a:srgbClr val="7030A0"/>
                </a:solidFill>
              </a:rPr>
              <a:t> </a:t>
            </a:r>
          </a:p>
          <a:p>
            <a:pPr marL="457200" indent="-457200">
              <a:buAutoNum type="arabicPeriod"/>
            </a:pPr>
            <a:r>
              <a:rPr lang="fr-FR" sz="2400" b="1" dirty="0">
                <a:solidFill>
                  <a:srgbClr val="267CB4"/>
                </a:solidFill>
              </a:rPr>
              <a:t>Audit de sécurité</a:t>
            </a:r>
            <a:r>
              <a:rPr lang="fr-FR" sz="2400" dirty="0">
                <a:solidFill>
                  <a:srgbClr val="267CB4"/>
                </a:solidFill>
              </a:rPr>
              <a:t> </a:t>
            </a:r>
            <a:r>
              <a:rPr lang="fr-FR" sz="2400" dirty="0"/>
              <a:t>: un audit de sécurité peut faire partie d’une évaluation et d’une analyse de situation. Il peut être effectué à intervalles réguliers (p. ex., chaque jour ou une fois par semaine), de manière à repérer les changements et les nouveaux risques et à déterminer les effets des mesures d’atténuation.</a:t>
            </a:r>
          </a:p>
          <a:p>
            <a:pPr marL="457200" indent="-457200">
              <a:buAutoNum type="arabicPeriod"/>
            </a:pPr>
            <a:r>
              <a:rPr lang="fr-FR" sz="2400" b="1" dirty="0">
                <a:solidFill>
                  <a:srgbClr val="267CB4"/>
                </a:solidFill>
              </a:rPr>
              <a:t>Discussions de groupe</a:t>
            </a:r>
            <a:r>
              <a:rPr lang="fr-FR" sz="2400" dirty="0">
                <a:solidFill>
                  <a:srgbClr val="267CB4"/>
                </a:solidFill>
              </a:rPr>
              <a:t> </a:t>
            </a:r>
            <a:r>
              <a:rPr lang="fr-FR" sz="2400" dirty="0"/>
              <a:t>: ces discussions font intervenir un petit groupe de personnes (de 10 à 12 environ) ayant un profil similaire (p. ex., genre, âge, ethnicité), et contribuent à obtenir une vision d’ensemble de la manière dont la communauté perçoit ses préoccupations principales.</a:t>
            </a:r>
          </a:p>
          <a:p>
            <a:pPr marL="457200" indent="-457200">
              <a:buAutoNum type="arabicPeriod"/>
            </a:pPr>
            <a:r>
              <a:rPr lang="fr-FR" sz="2400" b="1" dirty="0">
                <a:solidFill>
                  <a:srgbClr val="267CB4"/>
                </a:solidFill>
              </a:rPr>
              <a:t>Cartographie communautaire</a:t>
            </a:r>
            <a:r>
              <a:rPr lang="fr-FR" sz="2400" dirty="0">
                <a:solidFill>
                  <a:srgbClr val="267CB4"/>
                </a:solidFill>
              </a:rPr>
              <a:t> </a:t>
            </a:r>
            <a:r>
              <a:rPr lang="fr-FR" sz="2400" dirty="0"/>
              <a:t>: la cartographie communautaire peut être intégrée aux discussions de groupe afin d’évaluer les connaissances de la communauté concernant les services mis à la disposition des femmes et des filles, les difficultés que pourraient rencontrer les femmes et les filles pour accéder à ces services et la manière dont la communauté perçoit les catégories de risque pour les femmes et les filles.</a:t>
            </a:r>
          </a:p>
        </p:txBody>
      </p:sp>
    </p:spTree>
    <p:extLst>
      <p:ext uri="{BB962C8B-B14F-4D97-AF65-F5344CB8AC3E}">
        <p14:creationId xmlns:p14="http://schemas.microsoft.com/office/powerpoint/2010/main" val="3514983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1E47D8-25C0-424D-B720-FB4AEF869435}"/>
              </a:ext>
            </a:extLst>
          </p:cNvPr>
          <p:cNvSpPr>
            <a:spLocks noGrp="1"/>
          </p:cNvSpPr>
          <p:nvPr>
            <p:ph idx="1"/>
          </p:nvPr>
        </p:nvSpPr>
        <p:spPr>
          <a:xfrm>
            <a:off x="838200" y="1346200"/>
            <a:ext cx="10515600" cy="4965700"/>
          </a:xfrm>
        </p:spPr>
        <p:txBody>
          <a:bodyPr>
            <a:normAutofit fontScale="92500" lnSpcReduction="10000"/>
          </a:bodyPr>
          <a:lstStyle/>
          <a:p>
            <a:pPr marL="0" indent="0">
              <a:buNone/>
            </a:pPr>
            <a:r>
              <a:rPr lang="fr-FR" sz="2400" b="1" dirty="0">
                <a:solidFill>
                  <a:srgbClr val="7030A0"/>
                </a:solidFill>
              </a:rPr>
              <a:t>TOUS les secteurs sont appelés à jouer un rôle essentiel dans la conception et la mise en œuvre de leurs interventions afin de minimiser les risques d’exploitation et d’abus sexuels, et à contribuer à orienter les survivantes de cette forme de VBG vers les services de soins adéquats.</a:t>
            </a:r>
          </a:p>
          <a:p>
            <a:r>
              <a:rPr lang="fr-FR" sz="2400" dirty="0"/>
              <a:t>Le personnel du secteur de la lutte contre la VBG peut jouer un rôle dans la promotion des mesures planifiées de prévention de l’exploitation et des abus sexuels, mais </a:t>
            </a:r>
            <a:r>
              <a:rPr lang="fr-FR" sz="2400" b="1" dirty="0">
                <a:solidFill>
                  <a:srgbClr val="267CB4"/>
                </a:solidFill>
              </a:rPr>
              <a:t>la responsabilité de l’application des mesures prises en interne et de la coordination des procédures </a:t>
            </a:r>
            <a:r>
              <a:rPr lang="fr-FR" sz="2400" b="1" dirty="0" err="1">
                <a:solidFill>
                  <a:srgbClr val="267CB4"/>
                </a:solidFill>
              </a:rPr>
              <a:t>interorganisations</a:t>
            </a:r>
            <a:r>
              <a:rPr lang="fr-FR" sz="2400" b="1" dirty="0">
                <a:solidFill>
                  <a:srgbClr val="267CB4"/>
                </a:solidFill>
              </a:rPr>
              <a:t> visant à lutter contre l’exploitation et les abus sexuels incombe aux coordonnateurs chargés de la prévention de l’exploitation et des abus sexuels et désignés par l’équipe de pays des Nations Unies</a:t>
            </a:r>
            <a:r>
              <a:rPr lang="fr-FR" sz="2400" dirty="0"/>
              <a:t>. Elle ne relève pas du mandat du sous-groupe thématique ou de celui du groupe de travail sur la VBG. </a:t>
            </a:r>
            <a:r>
              <a:rPr lang="fr-FR" sz="2400" i="1" dirty="0"/>
              <a:t>(Voir la Norme 15 : Coordination de l’action contre la VBG.)</a:t>
            </a:r>
          </a:p>
          <a:p>
            <a:r>
              <a:rPr lang="fr-FR" sz="2400" dirty="0"/>
              <a:t>Les prestataires de services dans le cadre des interventions mises en œuvre dans le domaine de la lutte contre la VBG devraient connaître les mécanismes de signalement communautaires et les procédures d’enquête afin de garantir le consentement préalable des survivantes d’exploitation et d’abus sexuels auxquelles ils apportent leur aide </a:t>
            </a:r>
            <a:r>
              <a:rPr lang="fr-FR" sz="2400" i="1" dirty="0"/>
              <a:t>(voir la Norme 6 : La gestion de cas de VBG).</a:t>
            </a:r>
          </a:p>
        </p:txBody>
      </p:sp>
      <p:sp>
        <p:nvSpPr>
          <p:cNvPr id="6" name="Title 1">
            <a:extLst>
              <a:ext uri="{FF2B5EF4-FFF2-40B4-BE49-F238E27FC236}">
                <a16:creationId xmlns:a16="http://schemas.microsoft.com/office/drawing/2014/main" id="{1188B77F-CE5F-2441-82A2-FE1114533BF6}"/>
              </a:ext>
            </a:extLst>
          </p:cNvPr>
          <p:cNvSpPr txBox="1">
            <a:spLocks/>
          </p:cNvSpPr>
          <p:nvPr/>
        </p:nvSpPr>
        <p:spPr>
          <a:xfrm>
            <a:off x="231422" y="147557"/>
            <a:ext cx="1079038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a:solidFill>
                  <a:srgbClr val="267CB4"/>
                </a:solidFill>
                <a:latin typeface="+mn-lt"/>
              </a:rPr>
              <a:t>Protection contre l’exploitation et les abus sexuels</a:t>
            </a:r>
          </a:p>
        </p:txBody>
      </p:sp>
    </p:spTree>
    <p:extLst>
      <p:ext uri="{BB962C8B-B14F-4D97-AF65-F5344CB8AC3E}">
        <p14:creationId xmlns:p14="http://schemas.microsoft.com/office/powerpoint/2010/main" val="33342965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6ED3CAB-06D9-4029-8AB1-29DE29AD72A2}"/>
              </a:ext>
            </a:extLst>
          </p:cNvPr>
          <p:cNvSpPr txBox="1"/>
          <p:nvPr/>
        </p:nvSpPr>
        <p:spPr>
          <a:xfrm>
            <a:off x="1993266" y="67615"/>
            <a:ext cx="8205467"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cap="none" normalizeH="0" baseline="0" noProof="0" dirty="0">
                <a:ln>
                  <a:noFill/>
                </a:ln>
                <a:solidFill>
                  <a:srgbClr val="7030A0"/>
                </a:solidFill>
                <a:uLnTx/>
                <a:uFillTx/>
                <a:latin typeface="Calibri"/>
                <a:ea typeface="+mn-ea"/>
                <a:cs typeface="+mn-cs"/>
              </a:rPr>
              <a:t>Actions clés pour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cap="none" normalizeH="0" baseline="0" noProof="0" dirty="0">
                <a:ln>
                  <a:noFill/>
                </a:ln>
                <a:solidFill>
                  <a:srgbClr val="7030A0"/>
                </a:solidFill>
                <a:uLnTx/>
                <a:uFillTx/>
                <a:latin typeface="Calibri"/>
                <a:ea typeface="+mn-ea"/>
                <a:cs typeface="+mn-cs"/>
              </a:rPr>
              <a:t>la sécurité et l’atténuation des risques</a:t>
            </a:r>
          </a:p>
        </p:txBody>
      </p:sp>
      <p:pic>
        <p:nvPicPr>
          <p:cNvPr id="5" name="Image 4" descr="Une image contenant texte&#10;&#10;Description générée automatiquement">
            <a:extLst>
              <a:ext uri="{FF2B5EF4-FFF2-40B4-BE49-F238E27FC236}">
                <a16:creationId xmlns:a16="http://schemas.microsoft.com/office/drawing/2014/main" id="{399A4138-0AA6-4DCC-B261-DE96815E97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3868" y="954107"/>
            <a:ext cx="3964264" cy="5836278"/>
          </a:xfrm>
          <a:prstGeom prst="rect">
            <a:avLst/>
          </a:prstGeom>
        </p:spPr>
      </p:pic>
    </p:spTree>
    <p:extLst>
      <p:ext uri="{BB962C8B-B14F-4D97-AF65-F5344CB8AC3E}">
        <p14:creationId xmlns:p14="http://schemas.microsoft.com/office/powerpoint/2010/main" val="1111994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fld id="{00000000-1234-1234-1234-123412341234}" type="slidenum">
              <a:rPr kumimoji="0" lang="en" sz="1000" b="0" i="0" u="none" strike="noStrike" kern="1200" cap="none" spc="0" normalizeH="0" baseline="0" noProof="0">
                <a:ln>
                  <a:noFill/>
                </a:ln>
                <a:solidFill>
                  <a:srgbClr val="595959"/>
                </a:solidFill>
                <a:effectLst/>
                <a:uLnTx/>
                <a:uFillTx/>
                <a:latin typeface="Arial"/>
                <a:cs typeface="Arial"/>
                <a:sym typeface="Arial"/>
              </a:rPr>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t>14</a:t>
            </a:fld>
            <a:endParaRPr kumimoji="0" lang="en" sz="1000" b="0" i="0" u="none" strike="noStrike" kern="1200" cap="none" spc="0" normalizeH="0" baseline="0" noProof="0">
              <a:ln>
                <a:noFill/>
              </a:ln>
              <a:solidFill>
                <a:srgbClr val="595959"/>
              </a:solidFill>
              <a:effectLst/>
              <a:uLnTx/>
              <a:uFillTx/>
              <a:latin typeface="Arial"/>
              <a:cs typeface="Arial"/>
              <a:sym typeface="Arial"/>
            </a:endParaRPr>
          </a:p>
        </p:txBody>
      </p:sp>
      <p:pic>
        <p:nvPicPr>
          <p:cNvPr id="3" name="Image 2" descr="Une image contenant texte&#10;&#10;Description générée automatiquement">
            <a:extLst>
              <a:ext uri="{FF2B5EF4-FFF2-40B4-BE49-F238E27FC236}">
                <a16:creationId xmlns:a16="http://schemas.microsoft.com/office/drawing/2014/main" id="{0903D7FF-61BC-4632-B20E-E5146B67D0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7439" y="150198"/>
            <a:ext cx="4517121" cy="6592124"/>
          </a:xfrm>
          <a:prstGeom prst="rect">
            <a:avLst/>
          </a:prstGeom>
        </p:spPr>
      </p:pic>
    </p:spTree>
    <p:extLst>
      <p:ext uri="{BB962C8B-B14F-4D97-AF65-F5344CB8AC3E}">
        <p14:creationId xmlns:p14="http://schemas.microsoft.com/office/powerpoint/2010/main" val="25823382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3B6BC12-CBB6-49DC-9F81-D703E9C526D3}"/>
              </a:ext>
            </a:extLst>
          </p:cNvPr>
          <p:cNvSpPr>
            <a:spLocks noGrp="1"/>
          </p:cNvSpPr>
          <p:nvPr>
            <p:ph type="subTitle" idx="1"/>
          </p:nvPr>
        </p:nvSpPr>
        <p:spPr>
          <a:xfrm>
            <a:off x="441412" y="1859131"/>
            <a:ext cx="9457898" cy="1036231"/>
          </a:xfrm>
        </p:spPr>
        <p:txBody>
          <a:bodyPr>
            <a:normAutofit/>
          </a:bodyPr>
          <a:lstStyle/>
          <a:p>
            <a:pPr algn="l"/>
            <a:r>
              <a:rPr lang="fr-FR" sz="4800" b="1">
                <a:solidFill>
                  <a:srgbClr val="267CB4"/>
                </a:solidFill>
              </a:rPr>
              <a:t>Merci !</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nvPicPr>
        <p:blipFill>
          <a:blip r:embed="rId4" cstate="print"/>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1532996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B9F43-C407-41B6-9B9B-E71BD5933072}"/>
              </a:ext>
            </a:extLst>
          </p:cNvPr>
          <p:cNvSpPr>
            <a:spLocks noGrp="1"/>
          </p:cNvSpPr>
          <p:nvPr>
            <p:ph type="ctrTitle"/>
          </p:nvPr>
        </p:nvSpPr>
        <p:spPr>
          <a:xfrm>
            <a:off x="441412" y="588878"/>
            <a:ext cx="6858000" cy="898404"/>
          </a:xfrm>
        </p:spPr>
        <p:txBody>
          <a:bodyPr>
            <a:normAutofit/>
          </a:bodyPr>
          <a:lstStyle/>
          <a:p>
            <a:pPr algn="l"/>
            <a:r>
              <a:rPr lang="fr-FR" sz="4800" b="1" dirty="0">
                <a:solidFill>
                  <a:srgbClr val="5B3289"/>
                </a:solidFill>
                <a:latin typeface="+mn-lt"/>
              </a:rPr>
              <a:t>Norme 9 :</a:t>
            </a:r>
          </a:p>
        </p:txBody>
      </p:sp>
      <p:sp>
        <p:nvSpPr>
          <p:cNvPr id="3" name="Subtitle 2">
            <a:extLst>
              <a:ext uri="{FF2B5EF4-FFF2-40B4-BE49-F238E27FC236}">
                <a16:creationId xmlns:a16="http://schemas.microsoft.com/office/drawing/2014/main" id="{33B6BC12-CBB6-49DC-9F81-D703E9C526D3}"/>
              </a:ext>
            </a:extLst>
          </p:cNvPr>
          <p:cNvSpPr>
            <a:spLocks noGrp="1"/>
          </p:cNvSpPr>
          <p:nvPr>
            <p:ph type="subTitle" idx="1"/>
          </p:nvPr>
        </p:nvSpPr>
        <p:spPr>
          <a:xfrm>
            <a:off x="441412" y="1859131"/>
            <a:ext cx="9457898" cy="1036231"/>
          </a:xfrm>
        </p:spPr>
        <p:txBody>
          <a:bodyPr>
            <a:normAutofit/>
          </a:bodyPr>
          <a:lstStyle/>
          <a:p>
            <a:pPr algn="l"/>
            <a:r>
              <a:rPr lang="fr-FR" sz="4800" b="1" dirty="0">
                <a:solidFill>
                  <a:srgbClr val="267CB4"/>
                </a:solidFill>
              </a:rPr>
              <a:t>Sécurité et atténuation des risques</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nvPicPr>
        <p:blipFill>
          <a:blip r:embed="rId4" cstate="print"/>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3335602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5FABC-12C0-4917-A0DA-35AC2D1C71E1}"/>
              </a:ext>
            </a:extLst>
          </p:cNvPr>
          <p:cNvSpPr>
            <a:spLocks noGrp="1"/>
          </p:cNvSpPr>
          <p:nvPr>
            <p:ph type="title"/>
          </p:nvPr>
        </p:nvSpPr>
        <p:spPr>
          <a:xfrm>
            <a:off x="465667" y="252238"/>
            <a:ext cx="10515600" cy="1039603"/>
          </a:xfrm>
        </p:spPr>
        <p:txBody>
          <a:bodyPr>
            <a:normAutofit/>
          </a:bodyPr>
          <a:lstStyle/>
          <a:p>
            <a:r>
              <a:rPr lang="fr-FR" sz="5000" b="1">
                <a:solidFill>
                  <a:srgbClr val="7030A0"/>
                </a:solidFill>
                <a:latin typeface="+mn-lt"/>
              </a:rPr>
              <a:t>Normes de programme</a:t>
            </a:r>
          </a:p>
        </p:txBody>
      </p:sp>
      <p:pic>
        <p:nvPicPr>
          <p:cNvPr id="6" name="Image 5" descr="Une image contenant texte&#10;&#10;Description générée automatiquement">
            <a:extLst>
              <a:ext uri="{FF2B5EF4-FFF2-40B4-BE49-F238E27FC236}">
                <a16:creationId xmlns:a16="http://schemas.microsoft.com/office/drawing/2014/main" id="{CEC352B3-038C-4EEA-A359-DE09A90203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556" y="1563676"/>
            <a:ext cx="3898617" cy="4757904"/>
          </a:xfrm>
          <a:prstGeom prst="rect">
            <a:avLst/>
          </a:prstGeom>
        </p:spPr>
      </p:pic>
      <p:pic>
        <p:nvPicPr>
          <p:cNvPr id="10" name="Image 9" descr="Une image contenant texte&#10;&#10;Description générée automatiquement">
            <a:extLst>
              <a:ext uri="{FF2B5EF4-FFF2-40B4-BE49-F238E27FC236}">
                <a16:creationId xmlns:a16="http://schemas.microsoft.com/office/drawing/2014/main" id="{3D67996C-E98A-48BF-B1D2-486A52116A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55346" y="1668773"/>
            <a:ext cx="6059482" cy="4547710"/>
          </a:xfrm>
          <a:prstGeom prst="rect">
            <a:avLst/>
          </a:prstGeom>
        </p:spPr>
      </p:pic>
    </p:spTree>
    <p:extLst>
      <p:ext uri="{BB962C8B-B14F-4D97-AF65-F5344CB8AC3E}">
        <p14:creationId xmlns:p14="http://schemas.microsoft.com/office/powerpoint/2010/main" val="667320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764A3-B489-4B8D-8F88-B87092A02E5A}"/>
              </a:ext>
            </a:extLst>
          </p:cNvPr>
          <p:cNvSpPr>
            <a:spLocks noGrp="1"/>
          </p:cNvSpPr>
          <p:nvPr>
            <p:ph type="title"/>
          </p:nvPr>
        </p:nvSpPr>
        <p:spPr>
          <a:xfrm>
            <a:off x="510822" y="427037"/>
            <a:ext cx="10515600" cy="1325563"/>
          </a:xfrm>
        </p:spPr>
        <p:txBody>
          <a:bodyPr/>
          <a:lstStyle/>
          <a:p>
            <a:r>
              <a:rPr lang="fr-FR" b="1" dirty="0">
                <a:solidFill>
                  <a:srgbClr val="7030A0"/>
                </a:solidFill>
                <a:latin typeface="+mn-lt"/>
              </a:rPr>
              <a:t>Norme 9 :</a:t>
            </a:r>
            <a:br>
              <a:rPr lang="fr-FR" b="1" dirty="0">
                <a:solidFill>
                  <a:srgbClr val="7030A0"/>
                </a:solidFill>
                <a:latin typeface="+mn-lt"/>
              </a:rPr>
            </a:br>
            <a:r>
              <a:rPr lang="fr-FR" b="1" dirty="0">
                <a:solidFill>
                  <a:srgbClr val="7030A0"/>
                </a:solidFill>
                <a:latin typeface="+mn-lt"/>
              </a:rPr>
              <a:t>Sécurité et atténuation des risques</a:t>
            </a:r>
          </a:p>
        </p:txBody>
      </p:sp>
      <p:sp>
        <p:nvSpPr>
          <p:cNvPr id="3" name="Content Placeholder 2">
            <a:extLst>
              <a:ext uri="{FF2B5EF4-FFF2-40B4-BE49-F238E27FC236}">
                <a16:creationId xmlns:a16="http://schemas.microsoft.com/office/drawing/2014/main" id="{C486EFB9-FB38-4517-9AB8-00A9C6D44670}"/>
              </a:ext>
            </a:extLst>
          </p:cNvPr>
          <p:cNvSpPr>
            <a:spLocks noGrp="1"/>
          </p:cNvSpPr>
          <p:nvPr>
            <p:ph idx="1"/>
          </p:nvPr>
        </p:nvSpPr>
        <p:spPr>
          <a:xfrm>
            <a:off x="838200" y="2506662"/>
            <a:ext cx="10515600" cy="4351338"/>
          </a:xfrm>
        </p:spPr>
        <p:txBody>
          <a:bodyPr>
            <a:normAutofit/>
          </a:bodyPr>
          <a:lstStyle/>
          <a:p>
            <a:pPr marL="0" indent="0">
              <a:buNone/>
            </a:pPr>
            <a:r>
              <a:rPr lang="fr-FR" sz="4000" dirty="0"/>
              <a:t>Les acteurs de l’action contre la VBG préconisent et soutiennent l’intégration de l’atténuation des risques de violence basée sur le genre et le soutien apporté aux survivantes dans les interventions de tous les secteurs humanitaires.</a:t>
            </a:r>
          </a:p>
        </p:txBody>
      </p:sp>
    </p:spTree>
    <p:extLst>
      <p:ext uri="{BB962C8B-B14F-4D97-AF65-F5344CB8AC3E}">
        <p14:creationId xmlns:p14="http://schemas.microsoft.com/office/powerpoint/2010/main" val="1238554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0C673D-496F-4B4C-A565-39EEA3EE74DD}"/>
              </a:ext>
            </a:extLst>
          </p:cNvPr>
          <p:cNvSpPr>
            <a:spLocks noGrp="1"/>
          </p:cNvSpPr>
          <p:nvPr>
            <p:ph idx="1"/>
          </p:nvPr>
        </p:nvSpPr>
        <p:spPr>
          <a:xfrm>
            <a:off x="815051" y="461381"/>
            <a:ext cx="10515600" cy="2793999"/>
          </a:xfrm>
        </p:spPr>
        <p:txBody>
          <a:bodyPr>
            <a:normAutofit fontScale="92500" lnSpcReduction="20000"/>
          </a:bodyPr>
          <a:lstStyle/>
          <a:p>
            <a:pPr marL="0" indent="0">
              <a:buNone/>
            </a:pPr>
            <a:r>
              <a:rPr lang="fr-FR" sz="3200" dirty="0"/>
              <a:t>La Norme 9 met en évidence les </a:t>
            </a:r>
            <a:r>
              <a:rPr lang="fr-FR" sz="3200" b="1" dirty="0">
                <a:solidFill>
                  <a:srgbClr val="7030A0"/>
                </a:solidFill>
              </a:rPr>
              <a:t>activités de </a:t>
            </a:r>
            <a:r>
              <a:rPr lang="fr-FR" sz="3200" b="1" u="sng" dirty="0">
                <a:solidFill>
                  <a:srgbClr val="7030A0"/>
                </a:solidFill>
              </a:rPr>
              <a:t>plaidoyer</a:t>
            </a:r>
            <a:r>
              <a:rPr lang="fr-FR" sz="3200" b="1" dirty="0">
                <a:solidFill>
                  <a:srgbClr val="7030A0"/>
                </a:solidFill>
              </a:rPr>
              <a:t> et de </a:t>
            </a:r>
            <a:r>
              <a:rPr lang="fr-FR" sz="3200" b="1" u="sng" dirty="0">
                <a:solidFill>
                  <a:srgbClr val="7030A0"/>
                </a:solidFill>
              </a:rPr>
              <a:t>soutien technique</a:t>
            </a:r>
            <a:r>
              <a:rPr lang="fr-FR" sz="3200" dirty="0"/>
              <a:t> qui appuient </a:t>
            </a:r>
            <a:r>
              <a:rPr lang="fr-FR" sz="3200" dirty="0">
                <a:solidFill>
                  <a:srgbClr val="7030A0"/>
                </a:solidFill>
              </a:rPr>
              <a:t>l’</a:t>
            </a:r>
            <a:r>
              <a:rPr lang="fr-FR" sz="3200" b="1" dirty="0">
                <a:solidFill>
                  <a:srgbClr val="7030A0"/>
                </a:solidFill>
              </a:rPr>
              <a:t>intégration des efforts d’atténuation des risques de VBG dans les interventions de tous les secteurs humanitaires</a:t>
            </a:r>
            <a:r>
              <a:rPr lang="fr-FR" sz="3200" dirty="0"/>
              <a:t>, conformément aux </a:t>
            </a:r>
            <a:r>
              <a:rPr lang="fr-FR" sz="3200" i="1" dirty="0"/>
              <a:t>Directives du Comité permanent </a:t>
            </a:r>
            <a:r>
              <a:rPr lang="fr-FR" sz="3200" i="1" dirty="0" err="1"/>
              <a:t>interorganisations</a:t>
            </a:r>
            <a:r>
              <a:rPr lang="fr-FR" sz="3200" i="1" dirty="0"/>
              <a:t> (CPI) pour l’intégration d’interventions ciblant la violence basée sur le genre dans l’action humanitaire</a:t>
            </a:r>
            <a:r>
              <a:rPr lang="fr-FR" sz="3200" dirty="0"/>
              <a:t> :</a:t>
            </a:r>
            <a:r>
              <a:rPr lang="fr-FR" sz="3200" i="1" dirty="0"/>
              <a:t> réduction des risques, promotion de la résilience et aide au relèvement.</a:t>
            </a:r>
          </a:p>
        </p:txBody>
      </p:sp>
      <p:sp>
        <p:nvSpPr>
          <p:cNvPr id="4" name="TextBox 3">
            <a:extLst>
              <a:ext uri="{FF2B5EF4-FFF2-40B4-BE49-F238E27FC236}">
                <a16:creationId xmlns:a16="http://schemas.microsoft.com/office/drawing/2014/main" id="{E2633E3D-016E-44F2-9AA4-52C011A4AAB1}"/>
              </a:ext>
            </a:extLst>
          </p:cNvPr>
          <p:cNvSpPr txBox="1"/>
          <p:nvPr/>
        </p:nvSpPr>
        <p:spPr>
          <a:xfrm>
            <a:off x="660780" y="3078822"/>
            <a:ext cx="10096500" cy="2062103"/>
          </a:xfrm>
          <a:prstGeom prst="rect">
            <a:avLst/>
          </a:prstGeom>
          <a:noFill/>
        </p:spPr>
        <p:txBody>
          <a:bodyPr wrap="square" rtlCol="0">
            <a:spAutoFit/>
          </a:bodyPr>
          <a:lstStyle/>
          <a:p>
            <a:pPr algn="ctr"/>
            <a:r>
              <a:rPr lang="fr-FR" sz="3200" b="1" dirty="0">
                <a:solidFill>
                  <a:srgbClr val="7030A0"/>
                </a:solidFill>
              </a:rPr>
              <a:t>Tous les secteurs humanitaires et tous les acteurs qui interviennent dans ces secteurs ont le devoir de promouvoir la sécurité des femmes et des filles</a:t>
            </a:r>
          </a:p>
          <a:p>
            <a:pPr algn="ctr"/>
            <a:r>
              <a:rPr lang="fr-FR" sz="3200" b="1" dirty="0">
                <a:solidFill>
                  <a:srgbClr val="7030A0"/>
                </a:solidFill>
              </a:rPr>
              <a:t>et d’atténuer les risques de VBG qui pèsent sur elles.</a:t>
            </a:r>
          </a:p>
        </p:txBody>
      </p:sp>
      <p:sp>
        <p:nvSpPr>
          <p:cNvPr id="5" name="TextBox 4">
            <a:extLst>
              <a:ext uri="{FF2B5EF4-FFF2-40B4-BE49-F238E27FC236}">
                <a16:creationId xmlns:a16="http://schemas.microsoft.com/office/drawing/2014/main" id="{AAFB96C2-6A3F-4DF1-940A-78AC980CDF22}"/>
              </a:ext>
            </a:extLst>
          </p:cNvPr>
          <p:cNvSpPr txBox="1"/>
          <p:nvPr/>
        </p:nvSpPr>
        <p:spPr>
          <a:xfrm>
            <a:off x="1106025" y="5277258"/>
            <a:ext cx="10236200" cy="1255728"/>
          </a:xfrm>
          <a:prstGeom prst="rect">
            <a:avLst/>
          </a:prstGeom>
          <a:noFill/>
        </p:spPr>
        <p:txBody>
          <a:bodyPr wrap="square" rtlCol="0">
            <a:spAutoFit/>
          </a:bodyPr>
          <a:lstStyle/>
          <a:p>
            <a:pPr marR="0" lvl="0" algn="l" defTabSz="914400" rtl="0" eaLnBrk="1" fontAlgn="auto" latinLnBrk="0" hangingPunct="1">
              <a:lnSpc>
                <a:spcPct val="90000"/>
              </a:lnSpc>
              <a:spcBef>
                <a:spcPts val="1000"/>
              </a:spcBef>
              <a:spcAft>
                <a:spcPts val="0"/>
              </a:spcAft>
              <a:buClrTx/>
              <a:buSzTx/>
              <a:tabLst/>
              <a:defRPr/>
            </a:pPr>
            <a:r>
              <a:rPr kumimoji="0" lang="fr-FR" sz="2800" i="0" u="none" strike="noStrike" cap="none" normalizeH="0" baseline="0" noProof="0" dirty="0">
                <a:ln>
                  <a:noFill/>
                </a:ln>
                <a:solidFill>
                  <a:srgbClr val="267CB4"/>
                </a:solidFill>
                <a:uLnTx/>
                <a:uFillTx/>
                <a:latin typeface="Calibri" panose="020F0502020204030204"/>
                <a:ea typeface="+mn-ea"/>
                <a:cs typeface="+mn-cs"/>
              </a:rPr>
              <a:t>L’</a:t>
            </a:r>
            <a:r>
              <a:rPr kumimoji="0" lang="fr-FR" sz="2800" b="0" i="0" u="none" strike="noStrike" cap="none" normalizeH="0" baseline="0" noProof="0" dirty="0">
                <a:ln>
                  <a:noFill/>
                </a:ln>
                <a:solidFill>
                  <a:srgbClr val="267CB4"/>
                </a:solidFill>
                <a:uLnTx/>
                <a:uFillTx/>
                <a:latin typeface="Calibri" panose="020F0502020204030204"/>
                <a:ea typeface="+mn-ea"/>
                <a:cs typeface="+mn-cs"/>
              </a:rPr>
              <a:t>inaction face à la VBG équivaut</a:t>
            </a:r>
            <a:r>
              <a:rPr kumimoji="0" lang="fr-FR" sz="2800" i="0" u="none" strike="noStrike" cap="none" normalizeH="0" baseline="0" noProof="0" dirty="0">
                <a:ln>
                  <a:noFill/>
                </a:ln>
                <a:solidFill>
                  <a:srgbClr val="267CB4"/>
                </a:solidFill>
                <a:uLnTx/>
                <a:uFillTx/>
                <a:latin typeface="Calibri" panose="020F0502020204030204"/>
                <a:ea typeface="+mn-ea"/>
                <a:cs typeface="+mn-cs"/>
              </a:rPr>
              <a:t> pour les acteurs humanitaires à un </a:t>
            </a:r>
            <a:r>
              <a:rPr kumimoji="0" lang="fr-FR" sz="2800" b="1" i="0" u="none" strike="noStrike" cap="none" normalizeH="0" baseline="0" noProof="0" dirty="0">
                <a:ln>
                  <a:noFill/>
                </a:ln>
                <a:solidFill>
                  <a:srgbClr val="267CB4"/>
                </a:solidFill>
                <a:uLnTx/>
                <a:uFillTx/>
                <a:latin typeface="Calibri" panose="020F0502020204030204"/>
                <a:ea typeface="+mn-ea"/>
                <a:cs typeface="+mn-cs"/>
              </a:rPr>
              <a:t>manquement</a:t>
            </a:r>
            <a:r>
              <a:rPr kumimoji="0" lang="fr-FR" sz="2800" b="0" i="0" u="none" strike="noStrike" cap="none" normalizeH="0" baseline="0" noProof="0" dirty="0">
                <a:ln>
                  <a:noFill/>
                </a:ln>
                <a:solidFill>
                  <a:srgbClr val="267CB4"/>
                </a:solidFill>
                <a:uLnTx/>
                <a:uFillTx/>
                <a:latin typeface="Calibri" panose="020F0502020204030204"/>
                <a:ea typeface="+mn-ea"/>
                <a:cs typeface="+mn-cs"/>
              </a:rPr>
              <a:t> à leurs </a:t>
            </a:r>
            <a:r>
              <a:rPr kumimoji="0" lang="fr-FR" sz="2800" b="1" i="0" u="none" strike="noStrike" cap="none" normalizeH="0" baseline="0" noProof="0" dirty="0">
                <a:ln>
                  <a:noFill/>
                </a:ln>
                <a:solidFill>
                  <a:srgbClr val="267CB4"/>
                </a:solidFill>
                <a:uLnTx/>
                <a:uFillTx/>
                <a:latin typeface="Calibri" panose="020F0502020204030204"/>
                <a:ea typeface="+mn-ea"/>
                <a:cs typeface="+mn-cs"/>
              </a:rPr>
              <a:t>responsabilités fondamentales </a:t>
            </a:r>
            <a:r>
              <a:rPr kumimoji="0" lang="fr-FR" sz="2800" b="0" i="0" u="none" strike="noStrike" cap="none" normalizeH="0" baseline="0" noProof="0" dirty="0">
                <a:ln>
                  <a:noFill/>
                </a:ln>
                <a:solidFill>
                  <a:srgbClr val="267CB4"/>
                </a:solidFill>
                <a:uLnTx/>
                <a:uFillTx/>
                <a:latin typeface="Calibri" panose="020F0502020204030204"/>
                <a:ea typeface="+mn-ea"/>
                <a:cs typeface="+mn-cs"/>
              </a:rPr>
              <a:t>en matière de </a:t>
            </a:r>
            <a:r>
              <a:rPr kumimoji="0" lang="fr-FR" sz="2800" b="1" i="0" u="none" strike="noStrike" cap="none" normalizeH="0" baseline="0" noProof="0" dirty="0">
                <a:ln>
                  <a:noFill/>
                </a:ln>
                <a:solidFill>
                  <a:srgbClr val="267CB4"/>
                </a:solidFill>
                <a:uLnTx/>
                <a:uFillTx/>
                <a:latin typeface="Calibri" panose="020F0502020204030204"/>
                <a:ea typeface="+mn-ea"/>
                <a:cs typeface="+mn-cs"/>
              </a:rPr>
              <a:t>promotion et de protection des droits des populations touchées</a:t>
            </a:r>
            <a:r>
              <a:rPr kumimoji="0" lang="fr-FR" sz="2800" b="0" i="0" u="none" strike="noStrike" cap="none" normalizeH="0" baseline="0" noProof="0" dirty="0">
                <a:ln>
                  <a:noFill/>
                </a:ln>
                <a:solidFill>
                  <a:srgbClr val="267CB4"/>
                </a:solidFill>
                <a:uLnTx/>
                <a:uFillTx/>
                <a:latin typeface="Calibri" panose="020F0502020204030204"/>
                <a:ea typeface="+mn-ea"/>
                <a:cs typeface="+mn-cs"/>
              </a:rPr>
              <a:t>. </a:t>
            </a:r>
          </a:p>
        </p:txBody>
      </p:sp>
    </p:spTree>
    <p:extLst>
      <p:ext uri="{BB962C8B-B14F-4D97-AF65-F5344CB8AC3E}">
        <p14:creationId xmlns:p14="http://schemas.microsoft.com/office/powerpoint/2010/main" val="3876795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48366-CD0E-4994-98CF-0049B9F0EDC3}"/>
              </a:ext>
            </a:extLst>
          </p:cNvPr>
          <p:cNvSpPr>
            <a:spLocks noGrp="1"/>
          </p:cNvSpPr>
          <p:nvPr>
            <p:ph type="title"/>
          </p:nvPr>
        </p:nvSpPr>
        <p:spPr>
          <a:xfrm>
            <a:off x="352778" y="247441"/>
            <a:ext cx="10515600" cy="1055712"/>
          </a:xfrm>
        </p:spPr>
        <p:txBody>
          <a:bodyPr>
            <a:normAutofit/>
          </a:bodyPr>
          <a:lstStyle/>
          <a:p>
            <a:r>
              <a:rPr lang="fr-FR" b="1" dirty="0">
                <a:solidFill>
                  <a:srgbClr val="267CB4"/>
                </a:solidFill>
                <a:latin typeface="+mn-lt"/>
              </a:rPr>
              <a:t>Prévention et atténuation de la VBG</a:t>
            </a:r>
          </a:p>
        </p:txBody>
      </p:sp>
      <p:sp>
        <p:nvSpPr>
          <p:cNvPr id="3" name="Content Placeholder 2">
            <a:extLst>
              <a:ext uri="{FF2B5EF4-FFF2-40B4-BE49-F238E27FC236}">
                <a16:creationId xmlns:a16="http://schemas.microsoft.com/office/drawing/2014/main" id="{926D12BD-6858-459F-81DD-8C901B5B0755}"/>
              </a:ext>
            </a:extLst>
          </p:cNvPr>
          <p:cNvSpPr>
            <a:spLocks noGrp="1"/>
          </p:cNvSpPr>
          <p:nvPr>
            <p:ph idx="1"/>
          </p:nvPr>
        </p:nvSpPr>
        <p:spPr>
          <a:xfrm>
            <a:off x="838200" y="1528932"/>
            <a:ext cx="10515600" cy="4968850"/>
          </a:xfrm>
        </p:spPr>
        <p:txBody>
          <a:bodyPr>
            <a:normAutofit lnSpcReduction="10000"/>
          </a:bodyPr>
          <a:lstStyle/>
          <a:p>
            <a:r>
              <a:rPr lang="fr-FR" b="1" u="sng" dirty="0">
                <a:solidFill>
                  <a:srgbClr val="267CB4"/>
                </a:solidFill>
              </a:rPr>
              <a:t>Prévention</a:t>
            </a:r>
            <a:r>
              <a:rPr lang="fr-FR" dirty="0"/>
              <a:t> : </a:t>
            </a:r>
            <a:r>
              <a:rPr lang="fr-FR" b="1" dirty="0"/>
              <a:t>mesures prises pour empêcher les incidents de VBG d’avoir lieur </a:t>
            </a:r>
            <a:r>
              <a:rPr lang="fr-FR" dirty="0"/>
              <a:t> (p. ex. en multipliant les activités favorisant l’égalité des genres ou en travaillant avec les communautés pour mettre fin aux pratiques qui contribuent à la VBG). </a:t>
            </a:r>
          </a:p>
          <a:p>
            <a:r>
              <a:rPr lang="fr-FR" b="1" u="sng" dirty="0">
                <a:solidFill>
                  <a:srgbClr val="267CB4"/>
                </a:solidFill>
              </a:rPr>
              <a:t>Atténuation</a:t>
            </a:r>
            <a:r>
              <a:rPr lang="fr-FR" dirty="0"/>
              <a:t> : </a:t>
            </a:r>
            <a:r>
              <a:rPr lang="fr-FR" b="1" dirty="0"/>
              <a:t>mesures prises pour limiter les risques d’exposition à la VBG</a:t>
            </a:r>
            <a:r>
              <a:rPr lang="fr-FR" dirty="0"/>
              <a:t>, y compris l’exploitation et les abus sexuels (p. ex. en veillant à la mise en œuvre immédiate de stratégies de réduction des risques lorsque des « lieux dangereux » sont signalés, en mettant en place un éclairage suffisant et des patrouilles de sécurité dès la création de camps de personnes déplacées). </a:t>
            </a:r>
          </a:p>
          <a:p>
            <a:r>
              <a:rPr lang="fr-FR" b="1" dirty="0">
                <a:solidFill>
                  <a:srgbClr val="7030A0"/>
                </a:solidFill>
              </a:rPr>
              <a:t>N’OUBLIEZ PAS : </a:t>
            </a:r>
            <a:r>
              <a:rPr lang="fr-FR" b="1" u="sng" dirty="0">
                <a:solidFill>
                  <a:srgbClr val="7030A0"/>
                </a:solidFill>
              </a:rPr>
              <a:t>tous les secteurs de l’action humanitaire </a:t>
            </a:r>
            <a:r>
              <a:rPr lang="fr-FR" dirty="0">
                <a:solidFill>
                  <a:srgbClr val="7030A0"/>
                </a:solidFill>
              </a:rPr>
              <a:t>devraient mener des activités essentielles de prévention et d’atténuation des risques.</a:t>
            </a:r>
          </a:p>
        </p:txBody>
      </p:sp>
    </p:spTree>
    <p:extLst>
      <p:ext uri="{BB962C8B-B14F-4D97-AF65-F5344CB8AC3E}">
        <p14:creationId xmlns:p14="http://schemas.microsoft.com/office/powerpoint/2010/main" val="399302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48366-CD0E-4994-98CF-0049B9F0EDC3}"/>
              </a:ext>
            </a:extLst>
          </p:cNvPr>
          <p:cNvSpPr>
            <a:spLocks noGrp="1"/>
          </p:cNvSpPr>
          <p:nvPr>
            <p:ph type="title"/>
          </p:nvPr>
        </p:nvSpPr>
        <p:spPr>
          <a:xfrm>
            <a:off x="285901" y="140553"/>
            <a:ext cx="10515600" cy="1055712"/>
          </a:xfrm>
        </p:spPr>
        <p:txBody>
          <a:bodyPr>
            <a:noAutofit/>
          </a:bodyPr>
          <a:lstStyle/>
          <a:p>
            <a:r>
              <a:rPr lang="fr-FR" sz="3600" b="1" dirty="0">
                <a:solidFill>
                  <a:srgbClr val="267CB4"/>
                </a:solidFill>
                <a:latin typeface="+mn-lt"/>
              </a:rPr>
              <a:t>Intégration de la VBG dans les autres secteurs : aperçu</a:t>
            </a:r>
          </a:p>
        </p:txBody>
      </p:sp>
      <p:sp>
        <p:nvSpPr>
          <p:cNvPr id="3" name="Content Placeholder 2">
            <a:extLst>
              <a:ext uri="{FF2B5EF4-FFF2-40B4-BE49-F238E27FC236}">
                <a16:creationId xmlns:a16="http://schemas.microsoft.com/office/drawing/2014/main" id="{926D12BD-6858-459F-81DD-8C901B5B0755}"/>
              </a:ext>
            </a:extLst>
          </p:cNvPr>
          <p:cNvSpPr>
            <a:spLocks noGrp="1"/>
          </p:cNvSpPr>
          <p:nvPr>
            <p:ph idx="1"/>
          </p:nvPr>
        </p:nvSpPr>
        <p:spPr>
          <a:xfrm>
            <a:off x="861349" y="5094275"/>
            <a:ext cx="10515600" cy="1472851"/>
          </a:xfrm>
          <a:noFill/>
        </p:spPr>
        <p:txBody>
          <a:bodyPr>
            <a:normAutofit fontScale="85000" lnSpcReduction="20000"/>
          </a:bodyPr>
          <a:lstStyle/>
          <a:p>
            <a:pPr marL="0" indent="0">
              <a:buNone/>
            </a:pPr>
            <a:r>
              <a:rPr lang="fr-FR" b="1" dirty="0">
                <a:solidFill>
                  <a:srgbClr val="267CB4"/>
                </a:solidFill>
                <a:sym typeface="Wingdings" panose="05000000000000000000" pitchFamily="2" charset="2"/>
              </a:rPr>
              <a:t></a:t>
            </a:r>
            <a:r>
              <a:rPr lang="fr-FR" b="1" dirty="0">
                <a:solidFill>
                  <a:srgbClr val="267CB4"/>
                </a:solidFill>
              </a:rPr>
              <a:t> Exemple : comme pour la prévention de l’exploitation et des abus sexuels, l’intégration de la VBG n’est jamais l’unique responsabilité des spécialistes en la matière, mais plutôt celle de chaque secteur et du personnel travaillant dans ce secteur, y compris les services de l’administration, des opérations, des ressources humaines et ainsi que ceux chargés de la programmation. </a:t>
            </a:r>
          </a:p>
          <a:p>
            <a:pPr marL="0" indent="0">
              <a:buNone/>
            </a:pPr>
            <a:endParaRPr lang="en-SG" dirty="0"/>
          </a:p>
        </p:txBody>
      </p:sp>
      <p:sp>
        <p:nvSpPr>
          <p:cNvPr id="4" name="Rectangle 3">
            <a:extLst>
              <a:ext uri="{FF2B5EF4-FFF2-40B4-BE49-F238E27FC236}">
                <a16:creationId xmlns:a16="http://schemas.microsoft.com/office/drawing/2014/main" id="{6BA14AD3-34BD-C444-9B8E-49E5DFD43C2B}"/>
              </a:ext>
            </a:extLst>
          </p:cNvPr>
          <p:cNvSpPr/>
          <p:nvPr/>
        </p:nvSpPr>
        <p:spPr>
          <a:xfrm>
            <a:off x="826626" y="1189344"/>
            <a:ext cx="10231582" cy="3970318"/>
          </a:xfrm>
          <a:prstGeom prst="rect">
            <a:avLst/>
          </a:prstGeom>
        </p:spPr>
        <p:txBody>
          <a:bodyPr wrap="square">
            <a:spAutoFit/>
          </a:bodyPr>
          <a:lstStyle/>
          <a:p>
            <a:pPr marL="457200" indent="-457200">
              <a:buFont typeface="Arial" panose="020B0604020202020204" pitchFamily="34" charset="0"/>
              <a:buChar char="•"/>
            </a:pPr>
            <a:r>
              <a:rPr lang="fr-FR" sz="2800" dirty="0"/>
              <a:t>Afin que l’intégration de la VBG puisse être efficace dans un secteur donné, le processus doit être </a:t>
            </a:r>
            <a:r>
              <a:rPr lang="fr-FR" sz="2800" u="sng" dirty="0"/>
              <a:t>pris en main</a:t>
            </a:r>
            <a:r>
              <a:rPr lang="fr-FR" sz="2800" dirty="0"/>
              <a:t> et </a:t>
            </a:r>
            <a:r>
              <a:rPr lang="fr-FR" sz="2800" u="sng" dirty="0"/>
              <a:t>impulsé</a:t>
            </a:r>
            <a:r>
              <a:rPr lang="fr-FR" sz="2800" dirty="0"/>
              <a:t> par le secteur lui-même. </a:t>
            </a:r>
          </a:p>
          <a:p>
            <a:endParaRPr lang="en-SG" sz="2800" dirty="0"/>
          </a:p>
          <a:p>
            <a:pPr marL="457200" indent="-457200">
              <a:buFont typeface="Arial" panose="020B0604020202020204" pitchFamily="34" charset="0"/>
              <a:buChar char="•"/>
            </a:pPr>
            <a:r>
              <a:rPr lang="fr-FR" sz="2800" b="1" dirty="0">
                <a:solidFill>
                  <a:srgbClr val="7030A0"/>
                </a:solidFill>
              </a:rPr>
              <a:t>Tous les secteurs sont appelés à jouer un rôle décisif dans la conception et la mise en œuvre des interventions en vue de minimiser les risques d’exploitation et de violences sexuelles, et de permettre aux survivantes de ces actes et d’autres formes de VBG d’accéder à des soins et aux services adéquats.</a:t>
            </a:r>
          </a:p>
        </p:txBody>
      </p:sp>
    </p:spTree>
    <p:extLst>
      <p:ext uri="{BB962C8B-B14F-4D97-AF65-F5344CB8AC3E}">
        <p14:creationId xmlns:p14="http://schemas.microsoft.com/office/powerpoint/2010/main" val="32933335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48366-CD0E-4994-98CF-0049B9F0EDC3}"/>
              </a:ext>
            </a:extLst>
          </p:cNvPr>
          <p:cNvSpPr>
            <a:spLocks noGrp="1"/>
          </p:cNvSpPr>
          <p:nvPr>
            <p:ph type="title"/>
          </p:nvPr>
        </p:nvSpPr>
        <p:spPr>
          <a:xfrm>
            <a:off x="375356" y="200485"/>
            <a:ext cx="10515600" cy="1055712"/>
          </a:xfrm>
        </p:spPr>
        <p:txBody>
          <a:bodyPr>
            <a:normAutofit fontScale="90000"/>
          </a:bodyPr>
          <a:lstStyle/>
          <a:p>
            <a:r>
              <a:rPr lang="fr-FR" sz="3600" b="1">
                <a:solidFill>
                  <a:srgbClr val="267CB4"/>
                </a:solidFill>
                <a:latin typeface="+mn-lt"/>
              </a:rPr>
              <a:t>Intégration de la VBG : le rôle des spécialistes de la VBG</a:t>
            </a:r>
          </a:p>
        </p:txBody>
      </p:sp>
      <p:sp>
        <p:nvSpPr>
          <p:cNvPr id="3" name="Content Placeholder 2">
            <a:extLst>
              <a:ext uri="{FF2B5EF4-FFF2-40B4-BE49-F238E27FC236}">
                <a16:creationId xmlns:a16="http://schemas.microsoft.com/office/drawing/2014/main" id="{926D12BD-6858-459F-81DD-8C901B5B0755}"/>
              </a:ext>
            </a:extLst>
          </p:cNvPr>
          <p:cNvSpPr>
            <a:spLocks noGrp="1"/>
          </p:cNvSpPr>
          <p:nvPr>
            <p:ph idx="1"/>
          </p:nvPr>
        </p:nvSpPr>
        <p:spPr>
          <a:xfrm>
            <a:off x="849774" y="2004555"/>
            <a:ext cx="10736484" cy="4531711"/>
          </a:xfrm>
          <a:solidFill>
            <a:schemeClr val="accent1">
              <a:lumMod val="20000"/>
              <a:lumOff val="80000"/>
            </a:schemeClr>
          </a:solidFill>
        </p:spPr>
        <p:txBody>
          <a:bodyPr>
            <a:noAutofit/>
          </a:bodyPr>
          <a:lstStyle/>
          <a:p>
            <a:r>
              <a:rPr lang="fr-FR" sz="2400" dirty="0"/>
              <a:t>en aidant les acteurs humanitaires à contextualiser et à appliquer les Directives du CPI ;</a:t>
            </a:r>
          </a:p>
          <a:p>
            <a:r>
              <a:rPr lang="fr-FR" sz="2400" dirty="0"/>
              <a:t>en fournissant des informations précises et accessibles sur les services disponibles en matière de VBG et les processus d’orientation des dossiers ;</a:t>
            </a:r>
          </a:p>
          <a:p>
            <a:r>
              <a:rPr lang="fr-FR" sz="2400" dirty="0"/>
              <a:t>en facilitant le soutien apporté aux secteurs et aux acteurs autres que ceux du secteur de la lutte contre la VBG pour leur permettre d’analyser, de manière sûre et éthique, les risques de VBG dans leur contexte d’intervention à partir des informations et des données disponibles ainsi qu’en fonction de l’âge, du genre et de la diversité au sein des populations concernées ; </a:t>
            </a:r>
          </a:p>
          <a:p>
            <a:r>
              <a:rPr lang="fr-FR" sz="2400" dirty="0"/>
              <a:t>en prodiguant des conseils techniques sur l’atténuation des risques liés à la VBG dans le cadre des mesures de coordination et de programmation prises par d’autres secteurs. </a:t>
            </a:r>
          </a:p>
        </p:txBody>
      </p:sp>
      <p:sp>
        <p:nvSpPr>
          <p:cNvPr id="5" name="Rectangle 4">
            <a:extLst>
              <a:ext uri="{FF2B5EF4-FFF2-40B4-BE49-F238E27FC236}">
                <a16:creationId xmlns:a16="http://schemas.microsoft.com/office/drawing/2014/main" id="{75ACC8FC-B3BA-C94B-B84D-5BA006BA6B39}"/>
              </a:ext>
            </a:extLst>
          </p:cNvPr>
          <p:cNvSpPr/>
          <p:nvPr/>
        </p:nvSpPr>
        <p:spPr>
          <a:xfrm>
            <a:off x="849775" y="1013128"/>
            <a:ext cx="10515599" cy="954107"/>
          </a:xfrm>
          <a:prstGeom prst="rect">
            <a:avLst/>
          </a:prstGeom>
        </p:spPr>
        <p:txBody>
          <a:bodyPr wrap="square">
            <a:spAutoFit/>
          </a:bodyPr>
          <a:lstStyle/>
          <a:p>
            <a:r>
              <a:rPr lang="fr-FR" sz="2800" dirty="0"/>
              <a:t>Afin d’appuyer l’intégration de la lutte contre la VBG dans d’autres secteurs, les </a:t>
            </a:r>
            <a:r>
              <a:rPr lang="fr-FR" sz="2800" b="1" dirty="0">
                <a:solidFill>
                  <a:srgbClr val="7030A0"/>
                </a:solidFill>
              </a:rPr>
              <a:t>spécialistes en la matière jouent un rôle consultatif</a:t>
            </a:r>
            <a:r>
              <a:rPr lang="fr-FR" sz="2800" dirty="0">
                <a:solidFill>
                  <a:srgbClr val="7030A0"/>
                </a:solidFill>
              </a:rPr>
              <a:t> </a:t>
            </a:r>
            <a:r>
              <a:rPr lang="fr-FR" sz="2800" dirty="0"/>
              <a:t>:</a:t>
            </a:r>
          </a:p>
        </p:txBody>
      </p:sp>
    </p:spTree>
    <p:extLst>
      <p:ext uri="{BB962C8B-B14F-4D97-AF65-F5344CB8AC3E}">
        <p14:creationId xmlns:p14="http://schemas.microsoft.com/office/powerpoint/2010/main" val="13813643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48366-CD0E-4994-98CF-0049B9F0EDC3}"/>
              </a:ext>
            </a:extLst>
          </p:cNvPr>
          <p:cNvSpPr>
            <a:spLocks noGrp="1"/>
          </p:cNvSpPr>
          <p:nvPr>
            <p:ph type="title"/>
          </p:nvPr>
        </p:nvSpPr>
        <p:spPr>
          <a:xfrm>
            <a:off x="375356" y="227008"/>
            <a:ext cx="10515600" cy="1055712"/>
          </a:xfrm>
        </p:spPr>
        <p:txBody>
          <a:bodyPr>
            <a:normAutofit fontScale="90000"/>
          </a:bodyPr>
          <a:lstStyle/>
          <a:p>
            <a:r>
              <a:rPr lang="fr-FR" sz="4000" b="1" dirty="0">
                <a:solidFill>
                  <a:srgbClr val="267CB4"/>
                </a:solidFill>
                <a:latin typeface="+mn-lt"/>
              </a:rPr>
              <a:t>Atténuation des risques de VBG : collaborer avec les femmes et les filles</a:t>
            </a:r>
          </a:p>
        </p:txBody>
      </p:sp>
      <p:sp>
        <p:nvSpPr>
          <p:cNvPr id="3" name="Content Placeholder 2">
            <a:extLst>
              <a:ext uri="{FF2B5EF4-FFF2-40B4-BE49-F238E27FC236}">
                <a16:creationId xmlns:a16="http://schemas.microsoft.com/office/drawing/2014/main" id="{926D12BD-6858-459F-81DD-8C901B5B0755}"/>
              </a:ext>
            </a:extLst>
          </p:cNvPr>
          <p:cNvSpPr>
            <a:spLocks noGrp="1"/>
          </p:cNvSpPr>
          <p:nvPr>
            <p:ph idx="1"/>
          </p:nvPr>
        </p:nvSpPr>
        <p:spPr>
          <a:xfrm>
            <a:off x="636608" y="1282720"/>
            <a:ext cx="11239017" cy="5043899"/>
          </a:xfrm>
          <a:noFill/>
        </p:spPr>
        <p:txBody>
          <a:bodyPr>
            <a:noAutofit/>
          </a:bodyPr>
          <a:lstStyle/>
          <a:p>
            <a:pPr marL="0" indent="0">
              <a:lnSpc>
                <a:spcPct val="100000"/>
              </a:lnSpc>
              <a:spcBef>
                <a:spcPts val="0"/>
              </a:spcBef>
              <a:buNone/>
            </a:pPr>
            <a:r>
              <a:rPr lang="fr-FR" sz="3200" dirty="0">
                <a:solidFill>
                  <a:srgbClr val="7030A0"/>
                </a:solidFill>
              </a:rPr>
              <a:t>Les femmes et les filles sont la </a:t>
            </a:r>
            <a:r>
              <a:rPr lang="fr-FR" sz="3200" b="1" dirty="0">
                <a:solidFill>
                  <a:srgbClr val="7030A0"/>
                </a:solidFill>
              </a:rPr>
              <a:t>meilleure source d’information </a:t>
            </a:r>
            <a:r>
              <a:rPr lang="fr-FR" sz="3200" dirty="0">
                <a:solidFill>
                  <a:srgbClr val="7030A0"/>
                </a:solidFill>
              </a:rPr>
              <a:t>concernant les risques de </a:t>
            </a:r>
            <a:r>
              <a:rPr lang="fr-FR" sz="3200" dirty="0" err="1">
                <a:solidFill>
                  <a:srgbClr val="7030A0"/>
                </a:solidFill>
              </a:rPr>
              <a:t>VBG</a:t>
            </a:r>
            <a:r>
              <a:rPr lang="fr-FR" sz="3200" dirty="0">
                <a:solidFill>
                  <a:srgbClr val="7030A0"/>
                </a:solidFill>
              </a:rPr>
              <a:t>.</a:t>
            </a:r>
          </a:p>
          <a:p>
            <a:pPr>
              <a:lnSpc>
                <a:spcPct val="100000"/>
              </a:lnSpc>
              <a:spcBef>
                <a:spcPts val="0"/>
              </a:spcBef>
            </a:pPr>
            <a:r>
              <a:rPr lang="fr-FR" sz="2600" dirty="0"/>
              <a:t>Collaborer activement avec des femmes et des filles d’âges et de milieux différents, y compris avec des femmes et des filles en situation de handicap, au sujet des facteurs de risque, </a:t>
            </a:r>
            <a:r>
              <a:rPr lang="fr-FR" sz="2600" b="1" dirty="0"/>
              <a:t>sans pour autant accroître les risques qu’elles encourent ou alourdir leur fardeau</a:t>
            </a:r>
            <a:r>
              <a:rPr lang="fr-FR" sz="2600" dirty="0"/>
              <a:t>.</a:t>
            </a:r>
            <a:r>
              <a:rPr lang="fr-FR" sz="2600" b="1" dirty="0"/>
              <a:t> </a:t>
            </a:r>
          </a:p>
          <a:p>
            <a:pPr>
              <a:lnSpc>
                <a:spcPct val="100000"/>
              </a:lnSpc>
              <a:spcBef>
                <a:spcPts val="0"/>
              </a:spcBef>
            </a:pPr>
            <a:r>
              <a:rPr lang="fr-FR" sz="2600" dirty="0"/>
              <a:t>Aider les femmes et les filles, ainsi que d’autres membres de la communauté, à élaborer et à mettre en œuvre des stratégies de réduction des risques.</a:t>
            </a:r>
          </a:p>
          <a:p>
            <a:pPr>
              <a:lnSpc>
                <a:spcPct val="100000"/>
              </a:lnSpc>
              <a:spcBef>
                <a:spcPts val="0"/>
              </a:spcBef>
            </a:pPr>
            <a:r>
              <a:rPr lang="fr-FR" sz="2600" b="1" dirty="0"/>
              <a:t>Des systèmes permettant de renvoyer l’information devraient être déployés</a:t>
            </a:r>
            <a:r>
              <a:rPr lang="fr-FR" sz="2600" dirty="0"/>
              <a:t> pour que les femmes et les filles puissent </a:t>
            </a:r>
            <a:r>
              <a:rPr lang="fr-FR" sz="2600" b="1" dirty="0"/>
              <a:t>facilement et en toute confidentialité faire part</a:t>
            </a:r>
            <a:r>
              <a:rPr lang="fr-FR" sz="2600" dirty="0"/>
              <a:t> de leurs préoccupations, y compris en matière d’exploitation et de violences sexuelles, ou faire remonter l’information sur la qualité des services auxquels elles ont accès. </a:t>
            </a:r>
          </a:p>
        </p:txBody>
      </p:sp>
    </p:spTree>
    <p:extLst>
      <p:ext uri="{BB962C8B-B14F-4D97-AF65-F5344CB8AC3E}">
        <p14:creationId xmlns:p14="http://schemas.microsoft.com/office/powerpoint/2010/main" val="7731979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2705</TotalTime>
  <Words>2376</Words>
  <Application>Microsoft Office PowerPoint</Application>
  <PresentationFormat>Szélesvásznú</PresentationFormat>
  <Paragraphs>120</Paragraphs>
  <Slides>15</Slides>
  <Notes>15</Notes>
  <HiddenSlides>0</HiddenSlides>
  <MMClips>0</MMClips>
  <ScaleCrop>false</ScaleCrop>
  <HeadingPairs>
    <vt:vector size="6" baseType="variant">
      <vt:variant>
        <vt:lpstr>Használt betűtípusok</vt:lpstr>
      </vt:variant>
      <vt:variant>
        <vt:i4>3</vt:i4>
      </vt:variant>
      <vt:variant>
        <vt:lpstr>Téma</vt:lpstr>
      </vt:variant>
      <vt:variant>
        <vt:i4>1</vt:i4>
      </vt:variant>
      <vt:variant>
        <vt:lpstr>Diacímek</vt:lpstr>
      </vt:variant>
      <vt:variant>
        <vt:i4>15</vt:i4>
      </vt:variant>
    </vt:vector>
  </HeadingPairs>
  <TitlesOfParts>
    <vt:vector size="19" baseType="lpstr">
      <vt:lpstr>Arial</vt:lpstr>
      <vt:lpstr>Calibri</vt:lpstr>
      <vt:lpstr>Calibri Light</vt:lpstr>
      <vt:lpstr>Office Theme</vt:lpstr>
      <vt:lpstr>  Normes minimales interorganisations pour la programmation d’actions de lutte contre la violence basée sur le genre dans les situations d’urgence   </vt:lpstr>
      <vt:lpstr>Norme 9 :</vt:lpstr>
      <vt:lpstr>Normes de programme</vt:lpstr>
      <vt:lpstr>Norme 9 : Sécurité et atténuation des risques</vt:lpstr>
      <vt:lpstr>PowerPoint-bemutató</vt:lpstr>
      <vt:lpstr>Prévention et atténuation de la VBG</vt:lpstr>
      <vt:lpstr>Intégration de la VBG dans les autres secteurs : aperçu</vt:lpstr>
      <vt:lpstr>Intégration de la VBG : le rôle des spécialistes de la VBG</vt:lpstr>
      <vt:lpstr>Atténuation des risques de VBG : collaborer avec les femmes et les filles</vt:lpstr>
      <vt:lpstr>Catégories de risque pour les femmes et les filles</vt:lpstr>
      <vt:lpstr>Évaluation et suivi des risques encourus par les femmes et les filles</vt:lpstr>
      <vt:lpstr>PowerPoint-bemutató</vt:lpstr>
      <vt:lpstr>PowerPoint-bemutató</vt:lpstr>
      <vt:lpstr>PowerPoint-bemutató</vt:lpstr>
      <vt:lpstr>PowerPoint-bemutató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Inbal Sansani</dc:creator>
  <cp:lastModifiedBy>VN00LW01</cp:lastModifiedBy>
  <cp:revision>72</cp:revision>
  <dcterms:created xsi:type="dcterms:W3CDTF">2020-05-05T03:10:12Z</dcterms:created>
  <dcterms:modified xsi:type="dcterms:W3CDTF">2021-12-14T08:10:04Z</dcterms:modified>
</cp:coreProperties>
</file>