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7.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0.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1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6.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73" r:id="rId2"/>
    <p:sldMasterId id="2147483685" r:id="rId3"/>
  </p:sldMasterIdLst>
  <p:notesMasterIdLst>
    <p:notesMasterId r:id="rId21"/>
  </p:notesMasterIdLst>
  <p:sldIdLst>
    <p:sldId id="335" r:id="rId4"/>
    <p:sldId id="336" r:id="rId5"/>
    <p:sldId id="319" r:id="rId6"/>
    <p:sldId id="258" r:id="rId7"/>
    <p:sldId id="259" r:id="rId8"/>
    <p:sldId id="260" r:id="rId9"/>
    <p:sldId id="261" r:id="rId10"/>
    <p:sldId id="263" r:id="rId11"/>
    <p:sldId id="262" r:id="rId12"/>
    <p:sldId id="268" r:id="rId13"/>
    <p:sldId id="269" r:id="rId14"/>
    <p:sldId id="270" r:id="rId15"/>
    <p:sldId id="271" r:id="rId16"/>
    <p:sldId id="272" r:id="rId17"/>
    <p:sldId id="273" r:id="rId18"/>
    <p:sldId id="333" r:id="rId19"/>
    <p:sldId id="334" r:id="rId2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24" roundtripDataSignature="AMtx7mgaW6mhBGD5Ur5jnyS4S0GJldlo2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2E0EDC-09C0-2ECA-43CE-0B9964F2FEA7}" name="Strategic Agenda" initials="SA" userId="Strategic Agend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lexandra Shaphre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A0"/>
    <a:srgbClr val="267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65" autoAdjust="0"/>
  </p:normalViewPr>
  <p:slideViewPr>
    <p:cSldViewPr snapToGrid="0">
      <p:cViewPr varScale="1">
        <p:scale>
          <a:sx n="89" d="100"/>
          <a:sy n="89" d="100"/>
        </p:scale>
        <p:origin x="588" y="84"/>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customschemas.google.com/relationships/presentationmetadata" Target="metadata"/><Relationship Id="rId5" Type="http://schemas.openxmlformats.org/officeDocument/2006/relationships/slide" Target="slides/slide2.xml"/><Relationship Id="rId15" Type="http://schemas.openxmlformats.org/officeDocument/2006/relationships/slide" Target="slides/slide12.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7" Type="http://schemas.openxmlformats.org/officeDocument/2006/relationships/viewProps" Target="viewProps.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SG"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5200282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5887">
              <a:defRPr/>
            </a:pPr>
            <a:r>
              <a:rPr lang="fr-FR" b="0" dirty="0">
                <a:solidFill>
                  <a:srgbClr val="FF0000"/>
                </a:solidFill>
              </a:rPr>
              <a:t>L’élaboration des Normes minimales </a:t>
            </a:r>
            <a:r>
              <a:rPr lang="fr-FR" b="0" dirty="0">
                <a:solidFill>
                  <a:srgbClr val="FF0000"/>
                </a:solidFill>
                <a:highlight>
                  <a:srgbClr val="FFFF00"/>
                </a:highlight>
              </a:rPr>
              <a:t>est le fruit </a:t>
            </a:r>
            <a:r>
              <a:rPr lang="fr-FR" b="0" dirty="0">
                <a:solidFill>
                  <a:srgbClr val="FF0000"/>
                </a:solidFill>
              </a:rPr>
              <a:t>d’u</a:t>
            </a:r>
            <a:r>
              <a:rPr lang="fr-FR" b="0" dirty="0">
                <a:solidFill>
                  <a:srgbClr val="FF0000"/>
                </a:solidFill>
                <a:highlight>
                  <a:srgbClr val="FFFF00"/>
                </a:highlight>
              </a:rPr>
              <a:t>n processus hautement consultatif mené sur une période de 18 mois avec une équipe spéciale dirigée par le Fonds des Nations Unies pour la population (</a:t>
            </a:r>
            <a:r>
              <a:rPr lang="fr-FR" b="0" dirty="0" err="1">
                <a:solidFill>
                  <a:srgbClr val="FF0000"/>
                </a:solidFill>
                <a:highlight>
                  <a:srgbClr val="FFFF00"/>
                </a:highlight>
              </a:rPr>
              <a:t>UNFPA</a:t>
            </a:r>
            <a:r>
              <a:rPr lang="fr-FR" b="0" dirty="0">
                <a:solidFill>
                  <a:srgbClr val="FF0000"/>
                </a:solidFill>
                <a:highlight>
                  <a:srgbClr val="FFFF00"/>
                </a:highlight>
              </a:rPr>
              <a:t>), le Fonds des Nations Unies pour  l’enfance </a:t>
            </a:r>
            <a:r>
              <a:rPr lang="fr-FR" b="0" dirty="0">
                <a:solidFill>
                  <a:srgbClr val="FF0000"/>
                </a:solidFill>
              </a:rPr>
              <a:t>(UNICEF) et le Comité international de secours (</a:t>
            </a:r>
            <a:r>
              <a:rPr lang="fr-FR" b="0" dirty="0" err="1">
                <a:solidFill>
                  <a:srgbClr val="FF0000"/>
                </a:solidFill>
              </a:rPr>
              <a:t>IRC</a:t>
            </a:r>
            <a:r>
              <a:rPr lang="fr-FR" b="0" dirty="0">
                <a:solidFill>
                  <a:srgbClr val="FF0000"/>
                </a:solidFill>
              </a:rPr>
              <a:t>). </a:t>
            </a:r>
          </a:p>
          <a:p>
            <a:pPr defTabSz="465887">
              <a:defRPr/>
            </a:pPr>
            <a:endParaRPr lang="en-US" b="0" dirty="0">
              <a:solidFill>
                <a:srgbClr val="FF0000"/>
              </a:solidFill>
            </a:endParaRPr>
          </a:p>
          <a:p>
            <a:pPr defTabSz="465887">
              <a:defRPr/>
            </a:pPr>
            <a:r>
              <a:rPr lang="fr-FR" b="0" dirty="0">
                <a:solidFill>
                  <a:srgbClr val="FF0000"/>
                </a:solidFill>
              </a:rPr>
              <a:t>En tant que membre de l’équipe spéciale, le HCR a guidé le processus dès le début. </a:t>
            </a:r>
          </a:p>
          <a:p>
            <a:pPr defTabSz="465887">
              <a:defRPr/>
            </a:pPr>
            <a:endParaRPr lang="en-US" b="0" dirty="0">
              <a:solidFill>
                <a:srgbClr val="FF0000"/>
              </a:solidFill>
            </a:endParaRPr>
          </a:p>
          <a:p>
            <a:pPr defTabSz="465887">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200"/>
              <a:buFont typeface="Calibri"/>
              <a:buNone/>
            </a:pPr>
            <a:r>
              <a:rPr lang="fr-FR" dirty="0">
                <a:solidFill>
                  <a:srgbClr val="FF0000"/>
                </a:solidFill>
              </a:rPr>
              <a:t>Demander : Pourquoi avons-nous besoin d’un protocole de partage de l’information pour les données sur les survivantes ? </a:t>
            </a:r>
            <a:r>
              <a:rPr lang="fr-FR" dirty="0"/>
              <a:t>Réponse : Le </a:t>
            </a:r>
            <a:r>
              <a:rPr lang="fr-FR" b="1" dirty="0"/>
              <a:t>caractère sensible des informations sur la VBG</a:t>
            </a:r>
            <a:r>
              <a:rPr lang="fr-FR" dirty="0"/>
              <a:t> exige que des directives claires et des accords sur le partage de l’information soient en place pour que le partage de données entre organisations puisse se faire </a:t>
            </a:r>
            <a:r>
              <a:rPr lang="fr-FR" b="1" dirty="0"/>
              <a:t>dans le plein respect des principes de sécurité et d’éthique</a:t>
            </a:r>
            <a:r>
              <a:rPr lang="fr-FR" dirty="0"/>
              <a:t>. Ces accords, appelés protocoles sur le partage de l’information, portent sur le </a:t>
            </a:r>
            <a:r>
              <a:rPr lang="fr-FR" b="1" dirty="0"/>
              <a:t>partage de données agrégées non identifiables</a:t>
            </a:r>
            <a:r>
              <a:rPr lang="fr-FR" dirty="0"/>
              <a:t>.</a:t>
            </a:r>
            <a:r>
              <a:rPr lang="fr-FR" b="1" dirty="0"/>
              <a:t> </a:t>
            </a:r>
          </a:p>
          <a:p>
            <a:pPr marL="0" marR="0" lvl="0" indent="0" algn="l" rtl="0">
              <a:lnSpc>
                <a:spcPct val="100000"/>
              </a:lnSpc>
              <a:spcBef>
                <a:spcPts val="0"/>
              </a:spcBef>
              <a:spcAft>
                <a:spcPts val="0"/>
              </a:spcAft>
              <a:buClr>
                <a:schemeClr val="dk1"/>
              </a:buClr>
              <a:buSzPts val="1200"/>
              <a:buFont typeface="Calibri"/>
              <a:buNone/>
            </a:pPr>
            <a:endParaRPr lang="en-US" b="1" dirty="0">
              <a:solidFill>
                <a:srgbClr val="FF0000"/>
              </a:solidFill>
            </a:endParaRPr>
          </a:p>
          <a:p>
            <a:pPr marL="0" marR="0" lvl="0" indent="0" algn="l" rtl="0">
              <a:lnSpc>
                <a:spcPct val="100000"/>
              </a:lnSpc>
              <a:spcBef>
                <a:spcPts val="0"/>
              </a:spcBef>
              <a:spcAft>
                <a:spcPts val="0"/>
              </a:spcAft>
              <a:buClr>
                <a:schemeClr val="dk1"/>
              </a:buClr>
              <a:buSzPts val="1200"/>
              <a:buFont typeface="Calibri"/>
              <a:buNone/>
            </a:pPr>
            <a:r>
              <a:rPr lang="fr-FR" b="1" dirty="0">
                <a:solidFill>
                  <a:srgbClr val="FF0000"/>
                </a:solidFill>
              </a:rPr>
              <a:t>Les acteurs du programme sur la VBG ne devraient pas être soumis à des pressions pour les amener à partager des données en dehors du protocole sur le partage de l’information ou d’autres protocoles interorganisations, lesquels ont été mis en place pour protéger la sécurité et la confidentialité des survivantes, et pour renforcer la confiance que les survivantes et la communauté en général accordent aux prestataires de services.</a:t>
            </a:r>
          </a:p>
          <a:p>
            <a:pPr marL="0" marR="0" lvl="0" indent="0" algn="l" rtl="0">
              <a:lnSpc>
                <a:spcPct val="100000"/>
              </a:lnSpc>
              <a:spcBef>
                <a:spcPts val="0"/>
              </a:spcBef>
              <a:spcAft>
                <a:spcPts val="0"/>
              </a:spcAft>
              <a:buClr>
                <a:schemeClr val="dk1"/>
              </a:buClr>
              <a:buSzPts val="1200"/>
              <a:buFont typeface="Calibri"/>
              <a:buNone/>
            </a:pPr>
            <a:endParaRPr lang="en-US" b="1" dirty="0">
              <a:solidFill>
                <a:srgbClr val="FF0000"/>
              </a:solidFill>
            </a:endParaRPr>
          </a:p>
        </p:txBody>
      </p:sp>
      <p:sp>
        <p:nvSpPr>
          <p:cNvPr id="187" name="Google Shape;187;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10</a:t>
            </a:fld>
            <a:endParaRPr lang="en-SG"/>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dirty="0"/>
              <a:t>Demander : Pouvons-nous utiliser les données du système </a:t>
            </a:r>
            <a:r>
              <a:rPr lang="fr-FR" b="1" dirty="0" err="1"/>
              <a:t>GBVIMS</a:t>
            </a:r>
            <a:r>
              <a:rPr lang="fr-FR" b="1" dirty="0"/>
              <a:t> pour évaluer la prévalence d’une forme spécifique de violence ?</a:t>
            </a:r>
          </a:p>
          <a:p>
            <a:pPr marL="0" lvl="0" indent="0" algn="l" rtl="0">
              <a:spcBef>
                <a:spcPts val="0"/>
              </a:spcBef>
              <a:spcAft>
                <a:spcPts val="0"/>
              </a:spcAft>
              <a:buNone/>
            </a:pPr>
            <a:endParaRPr b="1" dirty="0"/>
          </a:p>
          <a:p>
            <a:pPr marL="0" lvl="0" indent="0" algn="l" rtl="0">
              <a:spcBef>
                <a:spcPts val="0"/>
              </a:spcBef>
              <a:spcAft>
                <a:spcPts val="0"/>
              </a:spcAft>
              <a:buNone/>
            </a:pPr>
            <a:r>
              <a:rPr lang="fr-FR" b="1" dirty="0"/>
              <a:t>Point essentiel : </a:t>
            </a:r>
            <a:r>
              <a:rPr lang="fr-FR" dirty="0"/>
              <a:t>Par exemple, si les données du système </a:t>
            </a:r>
            <a:r>
              <a:rPr lang="fr-FR" dirty="0" err="1"/>
              <a:t>GBVIMS</a:t>
            </a:r>
            <a:r>
              <a:rPr lang="fr-FR" dirty="0"/>
              <a:t> laissent apparaître une diminution du nombre de cas de VBG signalés à l’encontre d’enfants, cela ne signifie pas nécessairement que le nombre d’enfants survivants est en régression ; cela peut indiquer que moins de prestataires dispensent des services à destination des enfants. </a:t>
            </a:r>
          </a:p>
        </p:txBody>
      </p:sp>
      <p:sp>
        <p:nvSpPr>
          <p:cNvPr id="194" name="Google Shape;19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11</a:t>
            </a:fld>
            <a:endParaRPr lang="en-SG"/>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a:t>Important : La participation des gouvernements doit être </a:t>
            </a:r>
            <a:r>
              <a:rPr lang="fr-FR" b="1"/>
              <a:t>mesurée en fonction de leur rôle éventuel dans un conflit, du rôle qu’ils entendent</a:t>
            </a:r>
            <a:r>
              <a:rPr lang="fr-FR" b="1" baseline="0"/>
              <a:t> </a:t>
            </a:r>
            <a:r>
              <a:rPr lang="fr-FR" b="1"/>
              <a:t>jouer dans le système d’information, et de leur détermination à aligner leurs normes et leurs objectifs en matière de gestion des données</a:t>
            </a:r>
            <a:r>
              <a:rPr lang="fr-FR"/>
              <a:t>.</a:t>
            </a:r>
            <a:r>
              <a:rPr lang="fr-FR" b="1"/>
              <a:t> </a:t>
            </a:r>
          </a:p>
          <a:p>
            <a:pPr marL="0" lvl="0" indent="0" algn="l" rtl="0">
              <a:spcBef>
                <a:spcPts val="0"/>
              </a:spcBef>
              <a:spcAft>
                <a:spcPts val="0"/>
              </a:spcAft>
              <a:buNone/>
            </a:pPr>
            <a:endParaRPr dirty="0"/>
          </a:p>
        </p:txBody>
      </p:sp>
      <p:sp>
        <p:nvSpPr>
          <p:cNvPr id="201" name="Google Shape;201;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12</a:t>
            </a:fld>
            <a:endParaRPr lang="en-SG"/>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Pourquoi les entretiens individuels entre journalistes et survivantes ne sont-ils pas recommandés ?</a:t>
            </a:r>
          </a:p>
          <a:p>
            <a:pPr marL="0" lvl="0" indent="0" algn="l" rtl="0">
              <a:spcBef>
                <a:spcPts val="0"/>
              </a:spcBef>
              <a:spcAft>
                <a:spcPts val="0"/>
              </a:spcAft>
              <a:buNone/>
            </a:pPr>
            <a:endParaRPr dirty="0"/>
          </a:p>
          <a:p>
            <a:pPr marL="0" lvl="0" indent="0" algn="l" rtl="0">
              <a:spcBef>
                <a:spcPts val="0"/>
              </a:spcBef>
              <a:spcAft>
                <a:spcPts val="0"/>
              </a:spcAft>
              <a:buNone/>
            </a:pPr>
            <a:r>
              <a:rPr lang="fr-FR" dirty="0"/>
              <a:t>Réponse : Les entretiens individuels </a:t>
            </a:r>
            <a:r>
              <a:rPr lang="fr-FR" b="1" dirty="0"/>
              <a:t>peuvent avoir des répercussions sur la sûreté, la sécurité et le bien-être psychologique des survivantes</a:t>
            </a:r>
            <a:r>
              <a:rPr lang="fr-FR" dirty="0"/>
              <a:t>.</a:t>
            </a:r>
          </a:p>
          <a:p>
            <a:pPr marL="0" lvl="0" indent="0" algn="l" rtl="0">
              <a:spcBef>
                <a:spcPts val="0"/>
              </a:spcBef>
              <a:spcAft>
                <a:spcPts val="0"/>
              </a:spcAft>
              <a:buNone/>
            </a:pPr>
            <a:endParaRPr b="1" dirty="0"/>
          </a:p>
          <a:p>
            <a:pPr marL="0" lvl="0" indent="0" algn="l" rtl="0">
              <a:spcBef>
                <a:spcPts val="0"/>
              </a:spcBef>
              <a:spcAft>
                <a:spcPts val="0"/>
              </a:spcAft>
              <a:buNone/>
            </a:pPr>
            <a:r>
              <a:rPr lang="fr-FR" b="0" dirty="0"/>
              <a:t>À souligner :</a:t>
            </a:r>
          </a:p>
          <a:p>
            <a:pPr marL="0" lvl="0" indent="0" algn="l" rtl="0">
              <a:spcBef>
                <a:spcPts val="0"/>
              </a:spcBef>
              <a:spcAft>
                <a:spcPts val="0"/>
              </a:spcAft>
              <a:buNone/>
            </a:pPr>
            <a:endParaRPr b="0" dirty="0"/>
          </a:p>
          <a:p>
            <a:pPr marL="0" lvl="0" indent="0" algn="l" rtl="0">
              <a:spcBef>
                <a:spcPts val="0"/>
              </a:spcBef>
              <a:spcAft>
                <a:spcPts val="0"/>
              </a:spcAft>
              <a:buNone/>
            </a:pPr>
            <a:r>
              <a:rPr lang="fr-FR" dirty="0"/>
              <a:t>Si les survivantes expriment le souhait de s’adresser aux médias de leur plein gré, les </a:t>
            </a:r>
            <a:r>
              <a:rPr lang="fr-FR" b="1" dirty="0"/>
              <a:t>spécialistes de la VBG peuvent évaluer la situation et éventuellement conseiller les survivantes sur le caractère fondé d’une rencontre avec les médias et, le cas échéant, sur les modalités d’une telle rencontre</a:t>
            </a:r>
            <a:r>
              <a:rPr lang="fr-FR" dirty="0"/>
              <a:t>.</a:t>
            </a:r>
          </a:p>
          <a:p>
            <a:pPr marL="0" lvl="0" indent="0" algn="l" rtl="0">
              <a:spcBef>
                <a:spcPts val="0"/>
              </a:spcBef>
              <a:spcAft>
                <a:spcPts val="0"/>
              </a:spcAft>
              <a:buNone/>
            </a:pPr>
            <a:endParaRPr b="1" dirty="0"/>
          </a:p>
          <a:p>
            <a:pPr marL="0" lvl="0" indent="0" algn="l" rtl="0">
              <a:spcBef>
                <a:spcPts val="0"/>
              </a:spcBef>
              <a:spcAft>
                <a:spcPts val="0"/>
              </a:spcAft>
              <a:buNone/>
            </a:pPr>
            <a:endParaRPr b="1" dirty="0"/>
          </a:p>
        </p:txBody>
      </p:sp>
      <p:sp>
        <p:nvSpPr>
          <p:cNvPr id="208" name="Google Shape;208;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13</a:t>
            </a:fld>
            <a:endParaRPr lang="en-SG"/>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Est-il éthique de photographier des survivantes et/ou des zones de prestation de services (par exemple, des espaces sûrs à l’usage des femmes et des filles) ?</a:t>
            </a:r>
          </a:p>
          <a:p>
            <a:pPr marL="0" lvl="0" indent="0" algn="l" rtl="0">
              <a:spcBef>
                <a:spcPts val="0"/>
              </a:spcBef>
              <a:spcAft>
                <a:spcPts val="0"/>
              </a:spcAft>
              <a:buNone/>
            </a:pPr>
            <a:endParaRPr dirty="0"/>
          </a:p>
          <a:p>
            <a:pPr marL="0" lvl="0" indent="0" algn="l" rtl="0">
              <a:spcBef>
                <a:spcPts val="0"/>
              </a:spcBef>
              <a:spcAft>
                <a:spcPts val="0"/>
              </a:spcAft>
              <a:buNone/>
            </a:pPr>
            <a:r>
              <a:rPr lang="fr-FR" dirty="0"/>
              <a:t>Réponse : Il est contraire à l’éthique de photographier les survivantes de VBG sans leur consentement explicite. Des photographies à l’intérieur des zones de prestation de services</a:t>
            </a:r>
            <a:r>
              <a:rPr lang="fr-FR" baseline="0" dirty="0"/>
              <a:t> </a:t>
            </a:r>
            <a:r>
              <a:rPr lang="fr-FR" dirty="0"/>
              <a:t>ne devraient être prises qu’avec le consentement préalable des femmes et des filles qui utilisent ces espaces, et en tenant pleinement compte des conséquences préjudiciables imprévues qui pourraient en découler, comme par exemple une attention excessive de la part de la communauté ou l’ostracisme des femmes qui fréquentent le centre ou pourraient être amenées à le fréquenter. Le visage des survivantes ne doit pas être montré de face.</a:t>
            </a:r>
          </a:p>
          <a:p>
            <a:pPr marL="0" lvl="0" indent="0" algn="l" rtl="0">
              <a:spcBef>
                <a:spcPts val="0"/>
              </a:spcBef>
              <a:spcAft>
                <a:spcPts val="0"/>
              </a:spcAft>
              <a:buNone/>
            </a:pPr>
            <a:endParaRPr dirty="0"/>
          </a:p>
          <a:p>
            <a:pPr marL="0" lvl="0" indent="0" algn="l" rtl="0">
              <a:spcBef>
                <a:spcPts val="0"/>
              </a:spcBef>
              <a:spcAft>
                <a:spcPts val="0"/>
              </a:spcAft>
              <a:buNone/>
            </a:pPr>
            <a:r>
              <a:rPr lang="fr-FR" dirty="0"/>
              <a:t>À souligner : </a:t>
            </a:r>
            <a:r>
              <a:rPr lang="fr-FR" b="1" dirty="0"/>
              <a:t>Les comptes rendus des médias sur la VBG dans les situations d’urgence qui ne respectent pas les principes de base sur la sécurité et l’éthique peuvent faire courir des risques aux survivantes de VBG, aux membres de leur famille, aux communautés et aux personnes qui leur viennent en aide.</a:t>
            </a:r>
          </a:p>
        </p:txBody>
      </p:sp>
      <p:sp>
        <p:nvSpPr>
          <p:cNvPr id="215" name="Google Shape;215;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14</a:t>
            </a:fld>
            <a:endParaRPr lang="en-SG"/>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Voir la page 107.</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Comment ces Actions clés renforcent-elles la programmation de la lutte contre la VBG ?</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Qu’est-ce qui vous semble prioritaire parmi ces actions clés ?</a:t>
            </a:r>
          </a:p>
          <a:p>
            <a:pPr marL="0" lvl="0" indent="0" algn="l" rtl="0">
              <a:spcBef>
                <a:spcPts val="0"/>
              </a:spcBef>
              <a:spcAft>
                <a:spcPts val="0"/>
              </a:spcAft>
              <a:buNone/>
            </a:pPr>
            <a:endParaRPr dirty="0"/>
          </a:p>
        </p:txBody>
      </p:sp>
      <p:sp>
        <p:nvSpPr>
          <p:cNvPr id="222" name="Google Shape;222;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15</a:t>
            </a:fld>
            <a:endParaRPr lang="en-SG"/>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9284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SG" sz="1200" b="0" i="0" u="none" strike="noStrike" cap="none" smtClean="0">
                <a:solidFill>
                  <a:schemeClr val="dk1"/>
                </a:solidFill>
                <a:latin typeface="Calibri"/>
                <a:ea typeface="Calibri"/>
                <a:cs typeface="Calibri"/>
                <a:sym typeface="Calibri"/>
              </a:rPr>
              <a:pPr marL="0" marR="0" lvl="0" indent="0" algn="r" rtl="0">
                <a:spcBef>
                  <a:spcPts val="0"/>
                </a:spcBef>
                <a:spcAft>
                  <a:spcPts val="0"/>
                </a:spcAft>
                <a:buNone/>
              </a:pPr>
              <a:t>3</a:t>
            </a:fld>
            <a:endParaRPr lang="en-SG"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25980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Quels mots ou expressions clés attirent votre attention dans cette description de la Norme 14 ?</a:t>
            </a:r>
          </a:p>
          <a:p>
            <a:pPr marL="171450" lvl="0" indent="-171450" algn="l" rtl="0">
              <a:spcBef>
                <a:spcPts val="0"/>
              </a:spcBef>
              <a:spcAft>
                <a:spcPts val="0"/>
              </a:spcAft>
              <a:buClr>
                <a:schemeClr val="dk1"/>
              </a:buClr>
              <a:buSzPts val="1200"/>
              <a:buFont typeface="Calibri"/>
              <a:buChar char="-"/>
            </a:pPr>
            <a:r>
              <a:rPr lang="fr-FR" dirty="0"/>
              <a:t>Données sur les survivantes</a:t>
            </a:r>
          </a:p>
          <a:p>
            <a:pPr marL="171450" lvl="0" indent="-171450" algn="l" rtl="0">
              <a:spcBef>
                <a:spcPts val="0"/>
              </a:spcBef>
              <a:spcAft>
                <a:spcPts val="0"/>
              </a:spcAft>
              <a:buClr>
                <a:schemeClr val="dk1"/>
              </a:buClr>
              <a:buSzPts val="1200"/>
              <a:buFont typeface="Calibri"/>
              <a:buChar char="-"/>
            </a:pPr>
            <a:r>
              <a:rPr lang="fr-FR" dirty="0"/>
              <a:t>Consentement éclairé</a:t>
            </a:r>
          </a:p>
          <a:p>
            <a:pPr marL="171450" lvl="0" indent="-171450" algn="l" rtl="0">
              <a:spcBef>
                <a:spcPts val="0"/>
              </a:spcBef>
              <a:spcAft>
                <a:spcPts val="0"/>
              </a:spcAft>
              <a:buClr>
                <a:schemeClr val="dk1"/>
              </a:buClr>
              <a:buSzPts val="1200"/>
              <a:buFont typeface="Calibri"/>
              <a:buChar char="-"/>
            </a:pPr>
            <a:r>
              <a:rPr lang="fr-FR" dirty="0"/>
              <a:t>Sécurité et éthique</a:t>
            </a:r>
          </a:p>
          <a:p>
            <a:pPr marL="171450" lvl="0" indent="-171450" algn="l" rtl="0">
              <a:spcBef>
                <a:spcPts val="0"/>
              </a:spcBef>
              <a:spcAft>
                <a:spcPts val="0"/>
              </a:spcAft>
              <a:buClr>
                <a:schemeClr val="dk1"/>
              </a:buClr>
              <a:buSzPts val="1200"/>
              <a:buFont typeface="Calibri"/>
              <a:buChar char="-"/>
            </a:pPr>
            <a:r>
              <a:rPr lang="fr-FR" dirty="0"/>
              <a:t>Buts : Améliorer les services dispensés</a:t>
            </a:r>
          </a:p>
          <a:p>
            <a:pPr marL="0" lvl="0" indent="0" algn="l" rtl="0">
              <a:spcBef>
                <a:spcPts val="0"/>
              </a:spcBef>
              <a:spcAft>
                <a:spcPts val="0"/>
              </a:spcAft>
              <a:buClr>
                <a:schemeClr val="dk1"/>
              </a:buClr>
              <a:buSzPts val="1200"/>
              <a:buFont typeface="Calibri"/>
              <a:buNone/>
            </a:pPr>
            <a:endParaRPr dirty="0"/>
          </a:p>
          <a:p>
            <a:pPr marL="0" lvl="0" indent="0" algn="l" rtl="0">
              <a:spcBef>
                <a:spcPts val="0"/>
              </a:spcBef>
              <a:spcAft>
                <a:spcPts val="0"/>
              </a:spcAft>
              <a:buClr>
                <a:schemeClr val="dk1"/>
              </a:buClr>
              <a:buSzPts val="1200"/>
              <a:buFont typeface="Calibri"/>
              <a:buNone/>
            </a:pPr>
            <a:r>
              <a:rPr lang="fr-FR" dirty="0"/>
              <a:t>À souligner : Cette Norme minimale est axée sur les </a:t>
            </a:r>
            <a:r>
              <a:rPr lang="fr-FR" b="1" dirty="0"/>
              <a:t>données relatives aux survivantes</a:t>
            </a:r>
            <a:r>
              <a:rPr lang="fr-FR" dirty="0"/>
              <a:t>.</a:t>
            </a:r>
            <a:r>
              <a:rPr lang="fr-FR" b="1" dirty="0"/>
              <a:t> Ces données ne comportent qu’une catégorie d’informations sur la VBG</a:t>
            </a:r>
            <a:r>
              <a:rPr lang="fr-FR" dirty="0"/>
              <a:t>. Les autres catégories correspondent à des données qualitatives et quantitatives tirées des évaluations des besoins, du suivi des programmes et d’autres sources.</a:t>
            </a:r>
          </a:p>
        </p:txBody>
      </p:sp>
      <p:sp>
        <p:nvSpPr>
          <p:cNvPr id="99" name="Google Shape;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4</a:t>
            </a:fld>
            <a:endParaRPr lang="en-SG"/>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marR="0" lvl="0" indent="-171450" algn="l" rtl="0">
              <a:lnSpc>
                <a:spcPct val="100000"/>
              </a:lnSpc>
              <a:spcBef>
                <a:spcPts val="0"/>
              </a:spcBef>
              <a:spcAft>
                <a:spcPts val="0"/>
              </a:spcAft>
              <a:buClr>
                <a:schemeClr val="dk1"/>
              </a:buClr>
              <a:buSzPts val="1200"/>
              <a:buFont typeface="Arial"/>
              <a:buChar char="•"/>
            </a:pPr>
            <a:r>
              <a:rPr lang="fr-FR" dirty="0"/>
              <a:t>À souligner : Cette Norme minimale est axée sur les </a:t>
            </a:r>
            <a:r>
              <a:rPr lang="fr-FR" b="1" dirty="0"/>
              <a:t>données relatives aux survivantes</a:t>
            </a:r>
            <a:r>
              <a:rPr lang="fr-FR" dirty="0"/>
              <a:t>.</a:t>
            </a:r>
            <a:r>
              <a:rPr lang="fr-FR" b="1" dirty="0"/>
              <a:t> Ces données ne comportent qu’une catégorie d’informations sur la VBG</a:t>
            </a:r>
            <a:r>
              <a:rPr lang="fr-FR" dirty="0"/>
              <a:t>. Les autres catégories correspondent à des données qualitatives et quantitatives tirées des évaluations des besoins, du suivi des programmes et d’autres sources.</a:t>
            </a:r>
          </a:p>
          <a:p>
            <a:pPr marL="171450" lvl="0" indent="-95250" algn="l" rtl="0">
              <a:spcBef>
                <a:spcPts val="0"/>
              </a:spcBef>
              <a:spcAft>
                <a:spcPts val="0"/>
              </a:spcAft>
              <a:buClr>
                <a:schemeClr val="dk1"/>
              </a:buClr>
              <a:buSzPts val="1200"/>
              <a:buFont typeface="Arial"/>
              <a:buNone/>
            </a:pPr>
            <a:endParaRPr b="0" dirty="0"/>
          </a:p>
          <a:p>
            <a:pPr marL="171450" lvl="0" indent="-171450" algn="l" rtl="0">
              <a:spcBef>
                <a:spcPts val="0"/>
              </a:spcBef>
              <a:spcAft>
                <a:spcPts val="0"/>
              </a:spcAft>
              <a:buClr>
                <a:schemeClr val="dk1"/>
              </a:buClr>
              <a:buSzPts val="1200"/>
              <a:buFont typeface="Arial"/>
              <a:buChar char="•"/>
            </a:pPr>
            <a:r>
              <a:rPr lang="fr-FR" b="0" dirty="0"/>
              <a:t>Point important : </a:t>
            </a:r>
            <a:r>
              <a:rPr lang="fr-FR" dirty="0"/>
              <a:t>Toute donnée sur la survivante devrait être recueillie </a:t>
            </a:r>
            <a:r>
              <a:rPr lang="fr-FR" b="1" dirty="0"/>
              <a:t>dans le cadre de la prestation de services et uniquement lorsque cette donnée est communiquée directement par la survivante.</a:t>
            </a:r>
          </a:p>
        </p:txBody>
      </p:sp>
      <p:sp>
        <p:nvSpPr>
          <p:cNvPr id="106" name="Google Shape;10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5</a:t>
            </a:fld>
            <a:endParaRPr lang="en-SG"/>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F0000"/>
              </a:buClr>
              <a:buSzPts val="1200"/>
              <a:buFont typeface="Calibri"/>
              <a:buNone/>
            </a:pPr>
            <a:r>
              <a:rPr lang="fr-FR" b="0" dirty="0">
                <a:solidFill>
                  <a:srgbClr val="FF0000"/>
                </a:solidFill>
              </a:rPr>
              <a:t>Demander</a:t>
            </a:r>
            <a:r>
              <a:rPr lang="fr-FR" b="1" dirty="0">
                <a:solidFill>
                  <a:srgbClr val="FF0000"/>
                </a:solidFill>
              </a:rPr>
              <a:t> : </a:t>
            </a:r>
            <a:r>
              <a:rPr lang="fr-FR" b="0" dirty="0">
                <a:solidFill>
                  <a:srgbClr val="FF0000"/>
                </a:solidFill>
              </a:rPr>
              <a:t>Quelle devrait être la première préoccupation des prestataires de services lors de la collecte de données sur les survivantes ?</a:t>
            </a:r>
          </a:p>
          <a:p>
            <a:pPr marL="0" marR="0" lvl="0" indent="0" algn="l" rtl="0">
              <a:lnSpc>
                <a:spcPct val="100000"/>
              </a:lnSpc>
              <a:spcBef>
                <a:spcPts val="0"/>
              </a:spcBef>
              <a:spcAft>
                <a:spcPts val="0"/>
              </a:spcAft>
              <a:buClr>
                <a:schemeClr val="dk1"/>
              </a:buClr>
              <a:buSzPts val="1200"/>
              <a:buFont typeface="Calibri"/>
              <a:buNone/>
            </a:pPr>
            <a:endParaRPr b="1" dirty="0">
              <a:solidFill>
                <a:srgbClr val="FF0000"/>
              </a:solidFill>
            </a:endParaRPr>
          </a:p>
          <a:p>
            <a:pPr marL="0" marR="0" lvl="0" indent="0" algn="l" rtl="0">
              <a:lnSpc>
                <a:spcPct val="100000"/>
              </a:lnSpc>
              <a:spcBef>
                <a:spcPts val="0"/>
              </a:spcBef>
              <a:spcAft>
                <a:spcPts val="0"/>
              </a:spcAft>
              <a:buClr>
                <a:schemeClr val="dk1"/>
              </a:buClr>
              <a:buSzPts val="1200"/>
              <a:buFont typeface="Calibri"/>
              <a:buNone/>
            </a:pPr>
            <a:r>
              <a:rPr lang="fr-FR" dirty="0"/>
              <a:t>Point essentiel : La </a:t>
            </a:r>
            <a:r>
              <a:rPr lang="fr-FR" b="1" dirty="0"/>
              <a:t>première préoccupation des prestataires de services devrait être le bien-être immédiat des survivantes</a:t>
            </a:r>
            <a:r>
              <a:rPr lang="fr-FR" dirty="0"/>
              <a:t> ; autrement dit, </a:t>
            </a:r>
            <a:r>
              <a:rPr lang="fr-FR" b="1" dirty="0"/>
              <a:t>la prestation de services doit primer</a:t>
            </a:r>
            <a:r>
              <a:rPr lang="fr-FR" dirty="0"/>
              <a:t>.</a:t>
            </a:r>
            <a:r>
              <a:rPr lang="fr-FR" b="1" dirty="0"/>
              <a:t>  </a:t>
            </a:r>
          </a:p>
          <a:p>
            <a:pPr marL="0" marR="0" lvl="0" indent="0" algn="l" rtl="0">
              <a:lnSpc>
                <a:spcPct val="100000"/>
              </a:lnSpc>
              <a:spcBef>
                <a:spcPts val="0"/>
              </a:spcBef>
              <a:spcAft>
                <a:spcPts val="0"/>
              </a:spcAft>
              <a:buClr>
                <a:schemeClr val="dk1"/>
              </a:buClr>
              <a:buSzPts val="1200"/>
              <a:buFont typeface="Calibri"/>
              <a:buNone/>
            </a:pPr>
            <a:endParaRPr b="1" dirty="0">
              <a:solidFill>
                <a:srgbClr val="FF0000"/>
              </a:solidFill>
            </a:endParaRPr>
          </a:p>
          <a:p>
            <a:pPr marL="0" marR="0" lvl="0" indent="0" algn="l" rtl="0">
              <a:lnSpc>
                <a:spcPct val="100000"/>
              </a:lnSpc>
              <a:spcBef>
                <a:spcPts val="0"/>
              </a:spcBef>
              <a:spcAft>
                <a:spcPts val="0"/>
              </a:spcAft>
              <a:buClr>
                <a:schemeClr val="dk1"/>
              </a:buClr>
              <a:buSzPts val="1200"/>
              <a:buFont typeface="Calibri"/>
              <a:buNone/>
            </a:pPr>
            <a:r>
              <a:rPr lang="fr-FR" dirty="0"/>
              <a:t>À souligner : La </a:t>
            </a:r>
            <a:r>
              <a:rPr lang="fr-FR" b="1" dirty="0"/>
              <a:t>collecte de données a pour objectif premier de soutenir la qualité des services dispensés en permettant</a:t>
            </a:r>
            <a:r>
              <a:rPr lang="fr-FR" b="1" baseline="0" dirty="0"/>
              <a:t> aux </a:t>
            </a:r>
            <a:r>
              <a:rPr lang="fr-FR" b="1" dirty="0"/>
              <a:t>assistants sociaux, qui sont chargés de multiples cas, de tenir des registres individuels</a:t>
            </a:r>
            <a:r>
              <a:rPr lang="fr-FR" dirty="0"/>
              <a:t> ; elle permet à leurs superviseurs d’évaluer la qualité des soins, de vérifier les progrès enregistrés et d’assurer la continuité des services. </a:t>
            </a:r>
            <a:r>
              <a:rPr lang="fr-FR" b="1" dirty="0"/>
              <a:t>La collecte de données</a:t>
            </a:r>
            <a:r>
              <a:rPr lang="fr-FR" dirty="0"/>
              <a:t> est par conséquent une </a:t>
            </a:r>
            <a:r>
              <a:rPr lang="fr-FR" b="1" dirty="0"/>
              <a:t>priorité secondaire</a:t>
            </a:r>
            <a:r>
              <a:rPr lang="fr-FR" dirty="0"/>
              <a:t> qui </a:t>
            </a:r>
            <a:r>
              <a:rPr lang="fr-FR" b="1" dirty="0"/>
              <a:t>vient appuyer la prestation de services</a:t>
            </a:r>
            <a:r>
              <a:rPr lang="fr-FR" dirty="0"/>
              <a:t>.</a:t>
            </a:r>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6</a:t>
            </a:fld>
            <a:endParaRPr lang="en-SG"/>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a:t>. </a:t>
            </a:r>
          </a:p>
        </p:txBody>
      </p:sp>
      <p:sp>
        <p:nvSpPr>
          <p:cNvPr id="120" name="Google Shape;12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7</a:t>
            </a:fld>
            <a:endParaRPr lang="en-SG"/>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solidFill>
                <a:srgbClr val="FF0000"/>
              </a:solidFill>
            </a:endParaRPr>
          </a:p>
          <a:p>
            <a:pPr marL="0" lvl="0" indent="0" algn="l" rtl="0">
              <a:spcBef>
                <a:spcPts val="0"/>
              </a:spcBef>
              <a:spcAft>
                <a:spcPts val="0"/>
              </a:spcAft>
              <a:buNone/>
            </a:pPr>
            <a:r>
              <a:rPr lang="fr-FR" dirty="0">
                <a:solidFill>
                  <a:srgbClr val="FF0000"/>
                </a:solidFill>
              </a:rPr>
              <a:t>Demander : Pourquoi le </a:t>
            </a:r>
            <a:r>
              <a:rPr lang="fr-FR" b="1" dirty="0">
                <a:solidFill>
                  <a:srgbClr val="FF0000"/>
                </a:solidFill>
              </a:rPr>
              <a:t>consentement éclairé </a:t>
            </a:r>
            <a:r>
              <a:rPr lang="fr-FR" dirty="0">
                <a:solidFill>
                  <a:srgbClr val="FF0000"/>
                </a:solidFill>
              </a:rPr>
              <a:t>est-il important ?</a:t>
            </a:r>
          </a:p>
          <a:p>
            <a:pPr marL="0" lvl="0" indent="0" algn="l" rtl="0">
              <a:spcBef>
                <a:spcPts val="0"/>
              </a:spcBef>
              <a:spcAft>
                <a:spcPts val="0"/>
              </a:spcAft>
              <a:buNone/>
            </a:pPr>
            <a:endParaRPr dirty="0">
              <a:solidFill>
                <a:srgbClr val="FF0000"/>
              </a:solidFill>
            </a:endParaRPr>
          </a:p>
          <a:p>
            <a:pPr marL="0" lvl="0" indent="0" algn="l" rtl="0">
              <a:spcBef>
                <a:spcPts val="0"/>
              </a:spcBef>
              <a:spcAft>
                <a:spcPts val="0"/>
              </a:spcAft>
              <a:buNone/>
            </a:pPr>
            <a:r>
              <a:rPr lang="fr-FR" dirty="0">
                <a:solidFill>
                  <a:srgbClr val="FF0000"/>
                </a:solidFill>
              </a:rPr>
              <a:t>Point essentiel : Approche centrée sur les survivantes : respect, non-discrimination, sécurité, confidentialité (voir la Norme 1 : Principes directeurs de l’action contre la VBG). </a:t>
            </a:r>
            <a:r>
              <a:rPr lang="fr-FR" dirty="0"/>
              <a:t>Toujours respecter le principe  suivant : ce sont les survivantes qui contrôlent les données les concernant.</a:t>
            </a:r>
          </a:p>
        </p:txBody>
      </p:sp>
      <p:sp>
        <p:nvSpPr>
          <p:cNvPr id="152" name="Google Shape;152;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8</a:t>
            </a:fld>
            <a:endParaRPr lang="en-SG"/>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0" dirty="0"/>
              <a:t>Demander : Quels problèmes avez-vous rencontrés lors de la collecte de données sur la VBG ?</a:t>
            </a:r>
          </a:p>
          <a:p>
            <a:pPr marL="0" lvl="0" indent="0" algn="l" rtl="0">
              <a:spcBef>
                <a:spcPts val="0"/>
              </a:spcBef>
              <a:spcAft>
                <a:spcPts val="0"/>
              </a:spcAft>
              <a:buNone/>
            </a:pPr>
            <a:endParaRPr lang="en-US" b="0" dirty="0"/>
          </a:p>
          <a:p>
            <a:pPr marL="0" lvl="0" indent="0" algn="l" rtl="0">
              <a:spcBef>
                <a:spcPts val="0"/>
              </a:spcBef>
              <a:spcAft>
                <a:spcPts val="0"/>
              </a:spcAft>
              <a:buNone/>
            </a:pPr>
            <a:r>
              <a:rPr lang="fr-FR" b="0" dirty="0"/>
              <a:t>À souligner : La première préoccupation des prestataires de services devrait être le bien-être immédiat des survivantes ; la collecte de données est une priorité secondaire qui vient appuyer la prestation de services.</a:t>
            </a:r>
          </a:p>
          <a:p>
            <a:pPr marL="0" lvl="0" indent="0" algn="l" rtl="0">
              <a:spcBef>
                <a:spcPts val="0"/>
              </a:spcBef>
              <a:spcAft>
                <a:spcPts val="0"/>
              </a:spcAft>
              <a:buNone/>
            </a:pPr>
            <a:endParaRPr lang="en-US" b="0" dirty="0"/>
          </a:p>
          <a:p>
            <a:pPr marL="0" lvl="0" indent="0" algn="l" rtl="0">
              <a:spcBef>
                <a:spcPts val="0"/>
              </a:spcBef>
              <a:spcAft>
                <a:spcPts val="0"/>
              </a:spcAft>
              <a:buNone/>
            </a:pPr>
            <a:r>
              <a:rPr lang="fr-FR" b="0" dirty="0"/>
              <a:t>Demander : Que sont les données individuelles non identifiables ? Réponse : Données sur une survivante qui ne peuvent pas servir à l’identifier. </a:t>
            </a:r>
          </a:p>
          <a:p>
            <a:pPr marL="0" lvl="0" indent="0" algn="l" rtl="0">
              <a:spcBef>
                <a:spcPts val="0"/>
              </a:spcBef>
              <a:spcAft>
                <a:spcPts val="0"/>
              </a:spcAft>
              <a:buNone/>
            </a:pPr>
            <a:endParaRPr lang="en-US" b="0" dirty="0"/>
          </a:p>
          <a:p>
            <a:pPr marL="0" lvl="0" indent="0" algn="l" rtl="0">
              <a:spcBef>
                <a:spcPts val="0"/>
              </a:spcBef>
              <a:spcAft>
                <a:spcPts val="0"/>
              </a:spcAft>
              <a:buNone/>
            </a:pPr>
            <a:r>
              <a:rPr lang="fr-FR" b="0" dirty="0"/>
              <a:t>Demander : Que sont les données agrégées non identifiables ? Réponse : Données combinées portant sur de nombreux incidents qui ne permettent pas d’identifier les individus.</a:t>
            </a:r>
          </a:p>
          <a:p>
            <a:pPr marL="0" lvl="0" indent="0" algn="l" rtl="0">
              <a:spcBef>
                <a:spcPts val="0"/>
              </a:spcBef>
              <a:spcAft>
                <a:spcPts val="0"/>
              </a:spcAft>
              <a:buNone/>
            </a:pPr>
            <a:endParaRPr lang="en-US" b="0" dirty="0"/>
          </a:p>
          <a:p>
            <a:pPr marL="0" lvl="0" indent="0" algn="l" rtl="0">
              <a:spcBef>
                <a:spcPts val="0"/>
              </a:spcBef>
              <a:spcAft>
                <a:spcPts val="0"/>
              </a:spcAft>
              <a:buNone/>
            </a:pPr>
            <a:r>
              <a:rPr lang="fr-FR" b="0" dirty="0"/>
              <a:t>Demander : Pouvez-vous partager les données individuelles avec les donateurs qui les demandent afin d’évaluer l’« efficacité » de votre programme de lutte contre la VBG ? Réponse : Les accords de partenariat entre donateurs et partenaires d’exécution ne s’étendent pas aux données sur les survivantes ou sur les incidents pris séparément, quels que soient les accords contractuels sur la transmission d’autres catégories d’informations aux donateurs. Le partage de ces informations en dehors d’une orientation ou du renvoi d’un cas sur la base d’un consentement constitue une violation de la confidentialité.</a:t>
            </a:r>
          </a:p>
        </p:txBody>
      </p:sp>
      <p:sp>
        <p:nvSpPr>
          <p:cNvPr id="127" name="Google Shape;12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9</a:t>
            </a:fld>
            <a:endParaRPr lang="en-S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5" name="Google Shape;25;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6" name="Google Shape;26;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3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2" name="Google Shape;8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3" name="Google Shape;8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1115712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9D55A-DAC7-BA44-A912-8BF7C72D69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C316A2E-ACA2-4A43-B2AC-329E0A9EB2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CE2DB74-9DAD-1F43-8FFE-59E084EEF938}"/>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1DC81755-E2BF-B649-B7F4-D93DBC9C10D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A9C483A-1400-1542-B876-D097AD2F6D82}"/>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19239860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409F-1D02-4A4D-9205-39DC653EF450}"/>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5F906CE-359C-49F4-A736-430B16002836}"/>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62CEF323-8DB0-41FB-AC81-A25DDDF5F1E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1F9ED36-7010-4981-8BA8-5478D74470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64A1EC-0996-48AC-B425-4D26F70A93D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8001746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36A1-43DA-418E-B8F5-626F975B85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DE0BEC-ADF6-4FB7-9651-507A71FFD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0905FD-4342-44BB-8AC9-99D09EA45334}"/>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E6CEFF8B-FA0F-4C3C-A758-9EE8565B2E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5D9A9E-E198-4EDC-93FC-078B87DD1708}"/>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40173172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660-EB34-4193-B25B-C436EAF47173}"/>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A1FB2324-25FA-426D-9DC7-6092CEA86EE1}"/>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A859E8-7B9F-4DBA-817C-56D5C9D286F8}"/>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F32A040-224B-49E9-964C-0257866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A10F5F-96AC-4A04-9826-890EF53B58BC}"/>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478084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AF688-760A-4462-82C6-557D1FFE2A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CC22C8-2579-42B1-A981-40AE4FE864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8B661D-86BA-49DD-BAE6-F68026D9BE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D9B022-E134-48EC-93B6-18816895643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EC1A2D8B-1CEA-4488-B727-CDB7E46622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7C9A1A1-8ECE-4DC7-A222-3AD1C13D0753}"/>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3423154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9F63-E6C7-4052-BCEE-59857BDD2A95}"/>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027EDB-8D9D-4A1A-BA0D-8C02FDFA1971}"/>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19ED3-DA3C-436D-BA8F-136FA1BCB18F}"/>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209A11-9FA9-4B1F-806F-026C927F7A3B}"/>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F7497-4EEA-4439-A48B-0530DD9D0E8F}"/>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99F07B-B578-432A-B524-F4B4B708BA7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8" name="Footer Placeholder 7">
            <a:extLst>
              <a:ext uri="{FF2B5EF4-FFF2-40B4-BE49-F238E27FC236}">
                <a16:creationId xmlns:a16="http://schemas.microsoft.com/office/drawing/2014/main" id="{E10BD0C9-2053-4319-B9CE-DC7A4186086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A45FEC8-EB5D-455D-B5C8-14005DADDF7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4936554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946-6C47-4F58-95FB-F8D8EFCFFA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CAAB89-8CFE-45B0-97E5-3C58711A64F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4" name="Footer Placeholder 3">
            <a:extLst>
              <a:ext uri="{FF2B5EF4-FFF2-40B4-BE49-F238E27FC236}">
                <a16:creationId xmlns:a16="http://schemas.microsoft.com/office/drawing/2014/main" id="{9BBE2C6B-E1FA-42EB-AE9A-DE8EF0765E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B01E75-BA41-4546-A009-08FF6CE3C402}"/>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81638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F7266-6D9E-4BCC-A6E8-7F5C32C85860}"/>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3" name="Footer Placeholder 2">
            <a:extLst>
              <a:ext uri="{FF2B5EF4-FFF2-40B4-BE49-F238E27FC236}">
                <a16:creationId xmlns:a16="http://schemas.microsoft.com/office/drawing/2014/main" id="{3B64FA66-ED51-42F5-A597-09B7F63DB8A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33A5A37-BAA8-4F39-A1C7-0589E57957D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703821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2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1" name="Google Shape;31;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2" name="Google Shape;32;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442E-0FC3-406B-9032-BB0A1369BBF9}"/>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F3E50D09-041C-419A-8884-88A1DBD94113}"/>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F88FCC-B11E-4F27-A1A2-8D6A8173199F}"/>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DE63A6C-CB3B-400D-A353-AC52A95999D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FCB707BF-05E4-4B58-93F0-0F83199F57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E885D-D6BC-4648-8A77-E370F71DE7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792976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D7D7-F777-4379-814E-E4685E91D434}"/>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A536DB7-C478-40FA-B529-6B4ED03375A0}"/>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id="{0A56FB1C-6080-464E-B1A7-34F2B73D4FD6}"/>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E942737-503D-40C5-9D13-999C236A187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C8DBD1CF-679A-40FD-A826-464490BFCF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3472AAE-C9A8-4617-B125-63482B1DD5F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3426101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E362-1F94-4391-96F1-502BB860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62EE98-21B1-47B7-B309-C631E48FA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F13D8-5D67-4742-91A8-C360240EB72E}"/>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C92248B1-69E2-4A2D-BFFD-85FC715804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BD960-DA6E-4E9D-9A2A-97367ED052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629655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EE819-E80F-4090-A6D0-DED78E20FDC7}"/>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FBDCF-1138-4AB3-80FB-7E2700682ECB}"/>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0452-C37E-4284-8961-35480927CE2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27992577-4552-47AD-ABD9-31A3839B18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16DE1E9-CB2F-4824-8FB8-D3B1F8BEA84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238892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409F-1D02-4A4D-9205-39DC653EF4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F906CE-359C-49F4-A736-430B160028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CEF323-8DB0-41FB-AC81-A25DDDF5F1E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1F9ED36-7010-4981-8BA8-5478D74470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64A1EC-0996-48AC-B425-4D26F70A93D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9084654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36A1-43DA-418E-B8F5-626F975B85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DE0BEC-ADF6-4FB7-9651-507A71FFD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0905FD-4342-44BB-8AC9-99D09EA45334}"/>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E6CEFF8B-FA0F-4C3C-A758-9EE8565B2E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5D9A9E-E198-4EDC-93FC-078B87DD1708}"/>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102584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660-EB34-4193-B25B-C436EAF471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FB2324-25FA-426D-9DC7-6092CEA86E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A859E8-7B9F-4DBA-817C-56D5C9D286F8}"/>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F32A040-224B-49E9-964C-0257866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A10F5F-96AC-4A04-9826-890EF53B58BC}"/>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493969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AF688-760A-4462-82C6-557D1FFE2A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CC22C8-2579-42B1-A981-40AE4FE864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8B661D-86BA-49DD-BAE6-F68026D9BE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D9B022-E134-48EC-93B6-18816895643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EC1A2D8B-1CEA-4488-B727-CDB7E46622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7C9A1A1-8ECE-4DC7-A222-3AD1C13D0753}"/>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858393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9F63-E6C7-4052-BCEE-59857BDD2A9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027EDB-8D9D-4A1A-BA0D-8C02FDFA19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19ED3-DA3C-436D-BA8F-136FA1BCB1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209A11-9FA9-4B1F-806F-026C927F7A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F7497-4EEA-4439-A48B-0530DD9D0E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99F07B-B578-432A-B524-F4B4B708BA7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8" name="Footer Placeholder 7">
            <a:extLst>
              <a:ext uri="{FF2B5EF4-FFF2-40B4-BE49-F238E27FC236}">
                <a16:creationId xmlns:a16="http://schemas.microsoft.com/office/drawing/2014/main" id="{E10BD0C9-2053-4319-B9CE-DC7A4186086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A45FEC8-EB5D-455D-B5C8-14005DADDF7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8300159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946-6C47-4F58-95FB-F8D8EFCFFA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CAAB89-8CFE-45B0-97E5-3C58711A64F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4" name="Footer Placeholder 3">
            <a:extLst>
              <a:ext uri="{FF2B5EF4-FFF2-40B4-BE49-F238E27FC236}">
                <a16:creationId xmlns:a16="http://schemas.microsoft.com/office/drawing/2014/main" id="{9BBE2C6B-E1FA-42EB-AE9A-DE8EF0765E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B01E75-BA41-4546-A009-08FF6CE3C402}"/>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759227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8" name="Google Shape;3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9" name="Google Shape;3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F7266-6D9E-4BCC-A6E8-7F5C32C85860}"/>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3" name="Footer Placeholder 2">
            <a:extLst>
              <a:ext uri="{FF2B5EF4-FFF2-40B4-BE49-F238E27FC236}">
                <a16:creationId xmlns:a16="http://schemas.microsoft.com/office/drawing/2014/main" id="{3B64FA66-ED51-42F5-A597-09B7F63DB8A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33A5A37-BAA8-4F39-A1C7-0589E57957D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9175233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442E-0FC3-406B-9032-BB0A1369B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E50D09-041C-419A-8884-88A1DBD941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F88FCC-B11E-4F27-A1A2-8D6A817319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E63A6C-CB3B-400D-A353-AC52A95999D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FCB707BF-05E4-4B58-93F0-0F83199F57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E885D-D6BC-4648-8A77-E370F71DE7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7440921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D7D7-F777-4379-814E-E4685E91D4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536DB7-C478-40FA-B529-6B4ED03375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A56FB1C-6080-464E-B1A7-34F2B73D4F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942737-503D-40C5-9D13-999C236A187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C8DBD1CF-679A-40FD-A826-464490BFCF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3472AAE-C9A8-4617-B125-63482B1DD5F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224323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E362-1F94-4391-96F1-502BB860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62EE98-21B1-47B7-B309-C631E48FA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F13D8-5D67-4742-91A8-C360240EB72E}"/>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C92248B1-69E2-4A2D-BFFD-85FC715804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BD960-DA6E-4E9D-9A2A-97367ED052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660180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EE819-E80F-4090-A6D0-DED78E20FDC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FBDCF-1138-4AB3-80FB-7E2700682EC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0452-C37E-4284-8961-35480927CE2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27992577-4552-47AD-ABD9-31A3839B18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16DE1E9-CB2F-4824-8FB8-D3B1F8BEA84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696881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2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2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2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7" name="Google Shape;47;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8" name="Google Shape;48;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2" name="Google Shape;52;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3" name="Google Shape;53;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6" name="Google Shape;5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7" name="Google Shape;5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3" name="Google Shape;63;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4" name="Google Shape;64;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8"/>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dirty="0"/>
          </a:p>
        </p:txBody>
      </p:sp>
      <p:sp>
        <p:nvSpPr>
          <p:cNvPr id="68" name="Google Shape;68;p2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0" name="Google Shape;70;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1" name="Google Shape;71;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6" name="Google Shape;76;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7" name="Google Shape;77;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3" name="Google Shape;1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4" name="Google Shape;14;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SG"/>
              <a:pPr marL="0" lvl="0" indent="0" algn="r" rtl="0">
                <a:spcBef>
                  <a:spcPts val="0"/>
                </a:spcBef>
                <a:spcAft>
                  <a:spcPts val="0"/>
                </a:spcAft>
                <a:buNone/>
              </a:pPr>
              <a:t>‹#›</a:t>
            </a:fld>
            <a:endParaRPr dirty="0"/>
          </a:p>
        </p:txBody>
      </p:sp>
      <p:sp>
        <p:nvSpPr>
          <p:cNvPr id="7" name="Slide Number Placeholder 5">
            <a:extLst>
              <a:ext uri="{FF2B5EF4-FFF2-40B4-BE49-F238E27FC236}">
                <a16:creationId xmlns:a16="http://schemas.microsoft.com/office/drawing/2014/main" id="{8FA83FE8-1EE1-484C-B49D-38F4AD29E60B}"/>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97" r:id="rId11"/>
    <p:sldLayoutId id="2147483698"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E76C9-910C-479A-918F-03AE322281A2}"/>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7CFB41-E6A5-4B53-9F3E-F88B242C84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1C3CD-D493-4C34-ABE6-CA10E17AFE4C}"/>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04E0996-0E10-48C2-855B-2C827A4568BC}"/>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BC41C11-EBA7-451B-9D95-13815C4DF7BA}"/>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A192E62E-B2DE-492C-BB06-A354B9EF114E}"/>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89317014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E76C9-910C-479A-918F-03AE322281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7CFB41-E6A5-4B53-9F3E-F88B242C84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1C3CD-D493-4C34-ABE6-CA10E17AFE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04E0996-0E10-48C2-855B-2C827A4568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BC41C11-EBA7-451B-9D95-13815C4DF7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72D129D3-085D-4F6B-9E6F-6E4A224E06C1}"/>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82929637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3.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notesSlide" Target="../notesSlides/notesSlide10.xml"/><Relationship Id="rId4"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7.JP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image" Target="../media/image8.JP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image" Target="../media/image4.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3.png"/><Relationship Id="rId5" Type="http://schemas.openxmlformats.org/officeDocument/2006/relationships/notesSlide" Target="../notesSlides/notesSlide17.xml"/><Relationship Id="rId4"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13.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6.JP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JPG"/><Relationship Id="rId5" Type="http://schemas.openxmlformats.org/officeDocument/2006/relationships/notesSlide" Target="../notesSlides/notesSlide3.xml"/><Relationship Id="rId4"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24.xml"/><Relationship Id="rId7" Type="http://schemas.openxmlformats.org/officeDocument/2006/relationships/slideLayout" Target="../slideLayouts/slideLayout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5329333" y="1250502"/>
            <a:ext cx="6287911" cy="3987663"/>
          </a:xfrm>
        </p:spPr>
        <p:txBody>
          <a:bodyPr>
            <a:normAutofit fontScale="90000"/>
          </a:bodyPr>
          <a:lstStyle/>
          <a:p>
            <a:br>
              <a:rPr lang="fr-FR" sz="4000" dirty="0">
                <a:solidFill>
                  <a:srgbClr val="E47823"/>
                </a:solidFill>
                <a:latin typeface="+mn-lt"/>
                <a:cs typeface="Century Gothic"/>
              </a:rPr>
            </a:br>
            <a:br>
              <a:rPr lang="fr-FR" sz="4000" dirty="0">
                <a:solidFill>
                  <a:srgbClr val="E47823"/>
                </a:solidFill>
                <a:latin typeface="+mn-lt"/>
                <a:cs typeface="Century Gothic"/>
              </a:rPr>
            </a:br>
            <a:r>
              <a:rPr lang="fr-FR" sz="4400" b="1" dirty="0">
                <a:solidFill>
                  <a:srgbClr val="267CB4"/>
                </a:solidFill>
                <a:latin typeface="+mn-lt"/>
                <a:cs typeface="Century Gothic"/>
              </a:rPr>
              <a:t>Normes minimales </a:t>
            </a:r>
            <a:r>
              <a:rPr lang="fr-FR" sz="4400" b="1" dirty="0" err="1">
                <a:solidFill>
                  <a:srgbClr val="267CB4"/>
                </a:solidFill>
                <a:latin typeface="+mn-lt"/>
                <a:cs typeface="Century Gothic"/>
              </a:rPr>
              <a:t>interorganisations</a:t>
            </a:r>
            <a:r>
              <a:rPr lang="fr-FR" sz="4400" b="1" dirty="0">
                <a:solidFill>
                  <a:srgbClr val="267CB4"/>
                </a:solidFill>
                <a:latin typeface="+mn-lt"/>
                <a:cs typeface="Century Gothic"/>
              </a:rPr>
              <a:t> pour la programmation d’actions de lutte contre la violence basée sur le genre dans les situations d’urgence </a:t>
            </a:r>
            <a:br>
              <a:rPr lang="fr-FR" sz="4000" dirty="0">
                <a:solidFill>
                  <a:srgbClr val="E47823"/>
                </a:solidFill>
                <a:latin typeface="+mn-lt"/>
                <a:cs typeface="Century Gothic"/>
              </a:rPr>
            </a:br>
            <a:br>
              <a:rPr lang="fr-FR" sz="4000" dirty="0">
                <a:solidFill>
                  <a:srgbClr val="E47823"/>
                </a:solidFill>
                <a:latin typeface="+mn-lt"/>
                <a:cs typeface="Century Gothic"/>
              </a:rPr>
            </a:br>
            <a:endParaRPr lang="fr-FR" sz="40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custDataLst>
              <p:tags r:id="rId2"/>
            </p:custDataLst>
          </p:nvPr>
        </p:nvPicPr>
        <p:blipFill>
          <a:blip r:embed="rId7"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custDataLst>
              <p:tags r:id="rId3"/>
            </p:custDataLst>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5" name="Picture 4"/>
          <p:cNvPicPr>
            <a:picLocks noChangeAspect="1"/>
          </p:cNvPicPr>
          <p:nvPr>
            <p:custDataLst>
              <p:tags r:id="rId4"/>
            </p:custDataLst>
          </p:nvPr>
        </p:nvPicPr>
        <p:blipFill>
          <a:blip r:embed="rId8">
            <a:extLst>
              <a:ext uri="{28A0092B-C50C-407E-A947-70E740481C1C}">
                <a14:useLocalDpi xmlns:a14="http://schemas.microsoft.com/office/drawing/2010/main"/>
              </a:ext>
            </a:extLst>
          </a:blip>
          <a:stretch>
            <a:fillRect/>
          </a:stretch>
        </p:blipFill>
        <p:spPr>
          <a:xfrm>
            <a:off x="640067" y="640080"/>
            <a:ext cx="4211268" cy="5577840"/>
          </a:xfrm>
          <a:prstGeom prst="rect">
            <a:avLst/>
          </a:prstGeom>
        </p:spPr>
      </p:pic>
    </p:spTree>
    <p:extLst>
      <p:ext uri="{BB962C8B-B14F-4D97-AF65-F5344CB8AC3E}">
        <p14:creationId xmlns:p14="http://schemas.microsoft.com/office/powerpoint/2010/main" val="3314765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3"/>
          <p:cNvSpPr txBox="1">
            <a:spLocks noGrp="1"/>
          </p:cNvSpPr>
          <p:nvPr>
            <p:ph type="title"/>
            <p:custDataLst>
              <p:tags r:id="rId1"/>
            </p:custDataLst>
          </p:nvPr>
        </p:nvSpPr>
        <p:spPr>
          <a:xfrm>
            <a:off x="408542" y="210889"/>
            <a:ext cx="5825648" cy="105571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7030A0"/>
              </a:buClr>
              <a:buSzPts val="3500"/>
              <a:buFont typeface="Calibri"/>
              <a:buNone/>
            </a:pPr>
            <a:r>
              <a:rPr lang="fr-FR" sz="4000" b="1">
                <a:solidFill>
                  <a:srgbClr val="267CB4"/>
                </a:solidFill>
              </a:rPr>
              <a:t>Protocole de partage de l’information</a:t>
            </a:r>
          </a:p>
        </p:txBody>
      </p:sp>
      <p:sp>
        <p:nvSpPr>
          <p:cNvPr id="190" name="Google Shape;190;p13"/>
          <p:cNvSpPr txBox="1">
            <a:spLocks noGrp="1"/>
          </p:cNvSpPr>
          <p:nvPr>
            <p:ph type="body" idx="1"/>
            <p:custDataLst>
              <p:tags r:id="rId2"/>
            </p:custDataLst>
          </p:nvPr>
        </p:nvSpPr>
        <p:spPr>
          <a:xfrm>
            <a:off x="501323" y="1853945"/>
            <a:ext cx="10515600" cy="4793166"/>
          </a:xfrm>
          <a:prstGeom prst="rect">
            <a:avLst/>
          </a:prstGeom>
          <a:noFill/>
          <a:ln>
            <a:noFill/>
          </a:ln>
        </p:spPr>
        <p:txBody>
          <a:bodyPr spcFirstLastPara="1" wrap="square" lIns="91425" tIns="45700" rIns="91425" bIns="45700" anchor="t" anchorCtr="0">
            <a:normAutofit fontScale="92500"/>
          </a:bodyPr>
          <a:lstStyle/>
          <a:p>
            <a:pPr marL="228600" lvl="0" indent="-228600" algn="l" rtl="0">
              <a:lnSpc>
                <a:spcPct val="80000"/>
              </a:lnSpc>
              <a:spcBef>
                <a:spcPts val="0"/>
              </a:spcBef>
              <a:spcAft>
                <a:spcPts val="0"/>
              </a:spcAft>
              <a:buClr>
                <a:schemeClr val="dk1"/>
              </a:buClr>
              <a:buSzPts val="2800"/>
              <a:buChar char="•"/>
            </a:pPr>
            <a:r>
              <a:rPr lang="fr-FR" dirty="0">
                <a:solidFill>
                  <a:srgbClr val="7030A0"/>
                </a:solidFill>
              </a:rPr>
              <a:t>Le protocole relatif au partage de l’information </a:t>
            </a:r>
            <a:r>
              <a:rPr lang="fr-FR" b="1" dirty="0">
                <a:solidFill>
                  <a:srgbClr val="7030A0"/>
                </a:solidFill>
              </a:rPr>
              <a:t>définit les règles et les principes directeurs sur lesquels reposent les procédures applicables au partage de données non identifiables </a:t>
            </a:r>
            <a:r>
              <a:rPr lang="fr-FR" dirty="0">
                <a:solidFill>
                  <a:srgbClr val="7030A0"/>
                </a:solidFill>
              </a:rPr>
              <a:t>sur les cas signalés de VBG. </a:t>
            </a:r>
          </a:p>
          <a:p>
            <a:pPr marL="228600" lvl="0" indent="-228600" algn="l" rtl="0">
              <a:lnSpc>
                <a:spcPct val="80000"/>
              </a:lnSpc>
              <a:spcBef>
                <a:spcPts val="1000"/>
              </a:spcBef>
              <a:spcAft>
                <a:spcPts val="0"/>
              </a:spcAft>
              <a:buClr>
                <a:schemeClr val="dk1"/>
              </a:buClr>
              <a:buSzPts val="2800"/>
              <a:buChar char="•"/>
            </a:pPr>
            <a:r>
              <a:rPr lang="fr-FR" dirty="0"/>
              <a:t>Les signataires de ces protocoles se limitent aux organisations qui collectent des données et aux institutions qui appuient l’application du système de gestion de l’information (y compris à des fins de compilation, d’analyse et d’établissement de rapports). </a:t>
            </a:r>
          </a:p>
          <a:p>
            <a:pPr marL="228600" lvl="0" indent="-228600" algn="l" rtl="0">
              <a:lnSpc>
                <a:spcPct val="80000"/>
              </a:lnSpc>
              <a:spcBef>
                <a:spcPts val="1000"/>
              </a:spcBef>
              <a:spcAft>
                <a:spcPts val="0"/>
              </a:spcAft>
              <a:buClr>
                <a:schemeClr val="dk1"/>
              </a:buClr>
              <a:buSzPts val="2800"/>
              <a:buChar char="•"/>
            </a:pPr>
            <a:r>
              <a:rPr lang="fr-FR" dirty="0"/>
              <a:t>Toutes les organisations et toutes les institutions qui ont signé un protocole relatif au partage de l’information conviennent de </a:t>
            </a:r>
            <a:r>
              <a:rPr lang="fr-FR" b="1" dirty="0"/>
              <a:t>respecter les principes de base sur la confidentialité et le consentement éclairé</a:t>
            </a:r>
            <a:r>
              <a:rPr lang="fr-FR" dirty="0"/>
              <a:t>.</a:t>
            </a:r>
          </a:p>
          <a:p>
            <a:pPr marL="228600" lvl="0" indent="-228600" algn="l" rtl="0">
              <a:lnSpc>
                <a:spcPct val="80000"/>
              </a:lnSpc>
              <a:spcBef>
                <a:spcPts val="1000"/>
              </a:spcBef>
              <a:spcAft>
                <a:spcPts val="0"/>
              </a:spcAft>
              <a:buClr>
                <a:schemeClr val="dk1"/>
              </a:buClr>
              <a:buSzPts val="2800"/>
              <a:buChar char="•"/>
            </a:pPr>
            <a:r>
              <a:rPr lang="fr-FR" dirty="0"/>
              <a:t>Afin de conclure des accords de ce type, les organisations qui collectent des données sur les survivantes doivent convenir d’utiliser le même système de gestion de l’information. </a:t>
            </a:r>
          </a:p>
        </p:txBody>
      </p:sp>
      <p:sp>
        <p:nvSpPr>
          <p:cNvPr id="2" name="TextBox 1">
            <a:extLst>
              <a:ext uri="{FF2B5EF4-FFF2-40B4-BE49-F238E27FC236}">
                <a16:creationId xmlns:a16="http://schemas.microsoft.com/office/drawing/2014/main" id="{E01B0AC9-DFBC-45B8-8AB4-E5A6353DB328}"/>
              </a:ext>
            </a:extLst>
          </p:cNvPr>
          <p:cNvSpPr txBox="1"/>
          <p:nvPr>
            <p:custDataLst>
              <p:tags r:id="rId3"/>
            </p:custDataLst>
          </p:nvPr>
        </p:nvSpPr>
        <p:spPr>
          <a:xfrm>
            <a:off x="7003558" y="186374"/>
            <a:ext cx="4283900" cy="1200329"/>
          </a:xfrm>
          <a:prstGeom prst="rect">
            <a:avLst/>
          </a:prstGeom>
          <a:noFill/>
        </p:spPr>
        <p:txBody>
          <a:bodyPr wrap="square" rtlCol="0">
            <a:spAutoFit/>
          </a:bodyPr>
          <a:lstStyle/>
          <a:p>
            <a:pPr algn="just"/>
            <a:r>
              <a:rPr lang="fr-FR" sz="2400" b="1" i="1" dirty="0">
                <a:solidFill>
                  <a:srgbClr val="FF0000"/>
                </a:solidFill>
                <a:latin typeface="Calibri" panose="020F0502020204030204" pitchFamily="34" charset="0"/>
                <a:cs typeface="Calibri" panose="020F0502020204030204" pitchFamily="34" charset="0"/>
              </a:rPr>
              <a:t>Tous les partenaires et acteurs du programme </a:t>
            </a:r>
            <a:r>
              <a:rPr lang="fr-FR" sz="2400" b="1" i="1" dirty="0" err="1">
                <a:solidFill>
                  <a:srgbClr val="FF0000"/>
                </a:solidFill>
                <a:latin typeface="Calibri" panose="020F0502020204030204" pitchFamily="34" charset="0"/>
                <a:cs typeface="Calibri" panose="020F0502020204030204" pitchFamily="34" charset="0"/>
              </a:rPr>
              <a:t>VBG</a:t>
            </a:r>
            <a:r>
              <a:rPr lang="fr-FR" sz="2400" b="1" i="1" dirty="0">
                <a:solidFill>
                  <a:srgbClr val="FF0000"/>
                </a:solidFill>
                <a:latin typeface="Calibri" panose="020F0502020204030204" pitchFamily="34" charset="0"/>
                <a:cs typeface="Calibri" panose="020F0502020204030204" pitchFamily="34" charset="0"/>
              </a:rPr>
              <a:t> doivent respecter le protocole de partage de l’information.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4"/>
          <p:cNvSpPr txBox="1">
            <a:spLocks noGrp="1"/>
          </p:cNvSpPr>
          <p:nvPr>
            <p:ph type="body" idx="1"/>
            <p:custDataLst>
              <p:tags r:id="rId1"/>
            </p:custDataLst>
          </p:nvPr>
        </p:nvSpPr>
        <p:spPr>
          <a:xfrm>
            <a:off x="838200" y="1496410"/>
            <a:ext cx="10515600" cy="4862187"/>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400"/>
              <a:buChar char="•"/>
            </a:pPr>
            <a:r>
              <a:rPr lang="fr-FR" sz="2200" b="1" dirty="0">
                <a:solidFill>
                  <a:srgbClr val="7030A0"/>
                </a:solidFill>
              </a:rPr>
              <a:t>Le système </a:t>
            </a:r>
            <a:r>
              <a:rPr lang="fr-FR" sz="2200" b="1" dirty="0" err="1">
                <a:solidFill>
                  <a:srgbClr val="7030A0"/>
                </a:solidFill>
              </a:rPr>
              <a:t>GBVIMS</a:t>
            </a:r>
            <a:r>
              <a:rPr lang="fr-FR" sz="2200" b="1" dirty="0">
                <a:solidFill>
                  <a:srgbClr val="7030A0"/>
                </a:solidFill>
              </a:rPr>
              <a:t>, </a:t>
            </a:r>
            <a:r>
              <a:rPr lang="fr-FR" sz="2200" b="1" u="sng" dirty="0">
                <a:solidFill>
                  <a:srgbClr val="7030A0"/>
                </a:solidFill>
              </a:rPr>
              <a:t>dans la perspective de la prestation de services, a été conçu pour</a:t>
            </a:r>
            <a:r>
              <a:rPr lang="fr-FR" sz="2200" b="1" dirty="0">
                <a:solidFill>
                  <a:srgbClr val="7030A0"/>
                </a:solidFill>
              </a:rPr>
              <a:t> assurer</a:t>
            </a:r>
            <a:r>
              <a:rPr lang="fr-FR" sz="2200" dirty="0"/>
              <a:t> : </a:t>
            </a:r>
          </a:p>
          <a:p>
            <a:pPr marL="685800" lvl="1" indent="-228600" algn="l" rtl="0">
              <a:lnSpc>
                <a:spcPct val="90000"/>
              </a:lnSpc>
              <a:spcBef>
                <a:spcPts val="500"/>
              </a:spcBef>
              <a:spcAft>
                <a:spcPts val="0"/>
              </a:spcAft>
              <a:buClr>
                <a:schemeClr val="dk1"/>
              </a:buClr>
              <a:buSzPts val="2400"/>
              <a:buChar char="•"/>
            </a:pPr>
            <a:r>
              <a:rPr lang="fr-FR" sz="2200" dirty="0"/>
              <a:t>Une procédure simple et efficace permettant aux prestataires de services en cas de VBG de recueillir, consigner, analyser et partager leurs données sur les incidents.</a:t>
            </a:r>
          </a:p>
          <a:p>
            <a:pPr marL="685800" lvl="1" indent="-228600" algn="l" rtl="0">
              <a:lnSpc>
                <a:spcPct val="90000"/>
              </a:lnSpc>
              <a:spcBef>
                <a:spcPts val="500"/>
              </a:spcBef>
              <a:spcAft>
                <a:spcPts val="0"/>
              </a:spcAft>
              <a:buClr>
                <a:schemeClr val="dk1"/>
              </a:buClr>
              <a:buSzPts val="2400"/>
              <a:buChar char="•"/>
            </a:pPr>
            <a:r>
              <a:rPr lang="fr-FR" sz="2200" dirty="0"/>
              <a:t>Une procédure standardisée de collecte de données pour les prestataires de services à destination des survivantes de VBG.</a:t>
            </a:r>
          </a:p>
          <a:p>
            <a:pPr marL="685800" lvl="1" indent="-228600" algn="l" rtl="0">
              <a:lnSpc>
                <a:spcPct val="90000"/>
              </a:lnSpc>
              <a:spcBef>
                <a:spcPts val="500"/>
              </a:spcBef>
              <a:spcAft>
                <a:spcPts val="0"/>
              </a:spcAft>
              <a:buClr>
                <a:schemeClr val="dk1"/>
              </a:buClr>
              <a:buSzPts val="2400"/>
              <a:buChar char="•"/>
            </a:pPr>
            <a:r>
              <a:rPr lang="fr-FR" sz="2200" dirty="0"/>
              <a:t>Une approche confidentielle, sûre et éthique du partage de données anonymes sur les incidents de </a:t>
            </a:r>
            <a:r>
              <a:rPr lang="fr-FR" sz="2200" dirty="0" err="1"/>
              <a:t>VBG</a:t>
            </a:r>
            <a:r>
              <a:rPr lang="fr-FR" sz="2200" dirty="0"/>
              <a:t> signalés.</a:t>
            </a:r>
          </a:p>
          <a:p>
            <a:pPr marL="228600" lvl="0" indent="-228600" algn="l" rtl="0">
              <a:lnSpc>
                <a:spcPct val="90000"/>
              </a:lnSpc>
              <a:spcBef>
                <a:spcPts val="1000"/>
              </a:spcBef>
              <a:spcAft>
                <a:spcPts val="0"/>
              </a:spcAft>
              <a:buClr>
                <a:schemeClr val="dk1"/>
              </a:buClr>
              <a:buSzPts val="2400"/>
              <a:buChar char="•"/>
            </a:pPr>
            <a:r>
              <a:rPr lang="fr-FR" sz="2200" dirty="0">
                <a:solidFill>
                  <a:srgbClr val="FF0000"/>
                </a:solidFill>
              </a:rPr>
              <a:t>Les données recueillies dans le cadre du système </a:t>
            </a:r>
            <a:r>
              <a:rPr lang="fr-FR" sz="2200" dirty="0" err="1">
                <a:solidFill>
                  <a:srgbClr val="FF0000"/>
                </a:solidFill>
              </a:rPr>
              <a:t>GBVIMS</a:t>
            </a:r>
            <a:r>
              <a:rPr lang="fr-FR" sz="2200" dirty="0">
                <a:solidFill>
                  <a:srgbClr val="FF0000"/>
                </a:solidFill>
              </a:rPr>
              <a:t> ne doivent pas être confondues avec les données sur la prévalence</a:t>
            </a:r>
            <a:r>
              <a:rPr lang="fr-FR" sz="2200" dirty="0"/>
              <a:t>.</a:t>
            </a:r>
          </a:p>
          <a:p>
            <a:pPr marL="228600" lvl="0" indent="-228600" algn="l" rtl="0">
              <a:lnSpc>
                <a:spcPct val="90000"/>
              </a:lnSpc>
              <a:spcBef>
                <a:spcPts val="1000"/>
              </a:spcBef>
              <a:spcAft>
                <a:spcPts val="0"/>
              </a:spcAft>
              <a:buClr>
                <a:schemeClr val="dk1"/>
              </a:buClr>
              <a:buSzPts val="2400"/>
              <a:buChar char="•"/>
            </a:pPr>
            <a:r>
              <a:rPr lang="fr-FR" sz="2200" dirty="0"/>
              <a:t>Le système </a:t>
            </a:r>
            <a:r>
              <a:rPr lang="fr-FR" sz="2200" dirty="0" err="1"/>
              <a:t>GBVIMS</a:t>
            </a:r>
            <a:r>
              <a:rPr lang="fr-FR" sz="2200" dirty="0"/>
              <a:t> ne convient pas à tous les acteurs du programme VBG ; les partenaires qui ne dispensent pas des services en rapport avec la VBG ne doivent pas l’utiliser.</a:t>
            </a:r>
          </a:p>
          <a:p>
            <a:pPr marL="228600" lvl="0" indent="-228600" algn="l" rtl="0">
              <a:lnSpc>
                <a:spcPct val="90000"/>
              </a:lnSpc>
              <a:spcBef>
                <a:spcPts val="1000"/>
              </a:spcBef>
              <a:spcAft>
                <a:spcPts val="0"/>
              </a:spcAft>
              <a:buClr>
                <a:schemeClr val="dk1"/>
              </a:buClr>
              <a:buSzPts val="2400"/>
              <a:buChar char="•"/>
            </a:pPr>
            <a:r>
              <a:rPr lang="fr-FR" sz="2200" dirty="0">
                <a:solidFill>
                  <a:srgbClr val="FF0000"/>
                </a:solidFill>
              </a:rPr>
              <a:t>Les acteurs utilisant d’autres systèmes doivent respecter la présente Norme minimale et les principes qui sous-tendent le système </a:t>
            </a:r>
            <a:r>
              <a:rPr lang="fr-FR" sz="2200" dirty="0" err="1">
                <a:solidFill>
                  <a:srgbClr val="FF0000"/>
                </a:solidFill>
              </a:rPr>
              <a:t>GBVIMS</a:t>
            </a:r>
            <a:r>
              <a:rPr lang="fr-FR" sz="2200" dirty="0">
                <a:solidFill>
                  <a:srgbClr val="FF0000"/>
                </a:solidFill>
              </a:rPr>
              <a:t>.</a:t>
            </a:r>
          </a:p>
        </p:txBody>
      </p:sp>
      <p:sp>
        <p:nvSpPr>
          <p:cNvPr id="197" name="Google Shape;197;p14"/>
          <p:cNvSpPr txBox="1"/>
          <p:nvPr>
            <p:custDataLst>
              <p:tags r:id="rId2"/>
            </p:custDataLst>
          </p:nvPr>
        </p:nvSpPr>
        <p:spPr>
          <a:xfrm>
            <a:off x="298372" y="255953"/>
            <a:ext cx="11464649" cy="105571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7030A0"/>
              </a:buClr>
              <a:buSzPts val="3500"/>
              <a:buFont typeface="Calibri"/>
              <a:buNone/>
            </a:pPr>
            <a:r>
              <a:rPr lang="fr-FR" sz="3500" b="1" i="0" u="none" strike="noStrike" cap="none" dirty="0">
                <a:solidFill>
                  <a:srgbClr val="267CB4"/>
                </a:solidFill>
                <a:latin typeface="Calibri"/>
                <a:ea typeface="Calibri"/>
                <a:cs typeface="Calibri"/>
                <a:sym typeface="Calibri"/>
              </a:rPr>
              <a:t>Système de gestion de l’information sur la </a:t>
            </a:r>
            <a:r>
              <a:rPr lang="fr-FR" sz="3500" b="1" i="0" u="none" strike="noStrike" cap="none" dirty="0" err="1">
                <a:solidFill>
                  <a:srgbClr val="267CB4"/>
                </a:solidFill>
                <a:latin typeface="Calibri"/>
                <a:ea typeface="Calibri"/>
                <a:cs typeface="Calibri"/>
                <a:sym typeface="Calibri"/>
              </a:rPr>
              <a:t>VBG</a:t>
            </a:r>
            <a:r>
              <a:rPr lang="fr-FR" sz="3500" b="1" i="0" u="none" strike="noStrike" cap="none" dirty="0">
                <a:solidFill>
                  <a:srgbClr val="267CB4"/>
                </a:solidFill>
                <a:latin typeface="Calibri"/>
                <a:ea typeface="Calibri"/>
                <a:cs typeface="Calibri"/>
                <a:sym typeface="Calibri"/>
              </a:rPr>
              <a:t> (</a:t>
            </a:r>
            <a:r>
              <a:rPr lang="fr-FR" sz="3500" b="1" i="0" u="none" strike="noStrike" cap="none" dirty="0" err="1">
                <a:solidFill>
                  <a:srgbClr val="267CB4"/>
                </a:solidFill>
                <a:latin typeface="Calibri"/>
                <a:ea typeface="Calibri"/>
                <a:cs typeface="Calibri"/>
                <a:sym typeface="Calibri"/>
              </a:rPr>
              <a:t>GBVIMS</a:t>
            </a:r>
            <a:r>
              <a:rPr lang="fr-FR" sz="3500" b="1" i="0" u="none" strike="noStrike" cap="none" dirty="0">
                <a:solidFill>
                  <a:srgbClr val="267CB4"/>
                </a:solidFill>
                <a:latin typeface="Calibri"/>
                <a:ea typeface="Calibri"/>
                <a:cs typeface="Calibri"/>
                <a:sym typeface="Calibri"/>
              </a:rPr>
              <a:t>) et autres systèmes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15"/>
          <p:cNvSpPr txBox="1">
            <a:spLocks noGrp="1"/>
          </p:cNvSpPr>
          <p:nvPr>
            <p:ph type="body" idx="1"/>
            <p:custDataLst>
              <p:tags r:id="rId1"/>
            </p:custDataLst>
          </p:nvPr>
        </p:nvSpPr>
        <p:spPr>
          <a:xfrm>
            <a:off x="838200" y="1552142"/>
            <a:ext cx="10515600" cy="4342221"/>
          </a:xfrm>
          <a:prstGeom prst="rect">
            <a:avLst/>
          </a:prstGeom>
          <a:noFill/>
          <a:ln>
            <a:noFill/>
          </a:ln>
        </p:spPr>
        <p:txBody>
          <a:bodyPr spcFirstLastPara="1" wrap="square" lIns="91425" tIns="45700" rIns="91425" bIns="45700" anchor="t" anchorCtr="0">
            <a:normAutofit fontScale="92500"/>
          </a:bodyPr>
          <a:lstStyle/>
          <a:p>
            <a:pPr marL="228600" lvl="0" indent="-228600" algn="l" rtl="0">
              <a:lnSpc>
                <a:spcPct val="90000"/>
              </a:lnSpc>
              <a:spcBef>
                <a:spcPts val="0"/>
              </a:spcBef>
              <a:spcAft>
                <a:spcPts val="0"/>
              </a:spcAft>
              <a:buClr>
                <a:schemeClr val="dk1"/>
              </a:buClr>
              <a:buSzPts val="2800"/>
              <a:buChar char="•"/>
            </a:pPr>
            <a:r>
              <a:rPr lang="fr-FR" b="1" dirty="0">
                <a:solidFill>
                  <a:srgbClr val="7030A0"/>
                </a:solidFill>
              </a:rPr>
              <a:t>Les gouvernements peuvent participer à la gestion des données sur les survivantes de VBG chaque fois que cela s’avère </a:t>
            </a:r>
            <a:r>
              <a:rPr lang="fr-FR" b="1" u="sng" dirty="0">
                <a:solidFill>
                  <a:srgbClr val="7030A0"/>
                </a:solidFill>
              </a:rPr>
              <a:t>sûr</a:t>
            </a:r>
            <a:r>
              <a:rPr lang="fr-FR" b="1" dirty="0">
                <a:solidFill>
                  <a:srgbClr val="7030A0"/>
                </a:solidFill>
              </a:rPr>
              <a:t>, </a:t>
            </a:r>
            <a:r>
              <a:rPr lang="fr-FR" b="1" u="sng" dirty="0">
                <a:solidFill>
                  <a:srgbClr val="7030A0"/>
                </a:solidFill>
              </a:rPr>
              <a:t>approprié</a:t>
            </a:r>
            <a:r>
              <a:rPr lang="fr-FR" b="1" dirty="0">
                <a:solidFill>
                  <a:srgbClr val="7030A0"/>
                </a:solidFill>
              </a:rPr>
              <a:t> et </a:t>
            </a:r>
            <a:r>
              <a:rPr lang="fr-FR" b="1" u="sng" dirty="0">
                <a:solidFill>
                  <a:srgbClr val="7030A0"/>
                </a:solidFill>
              </a:rPr>
              <a:t>réalisable</a:t>
            </a:r>
            <a:r>
              <a:rPr lang="fr-FR" dirty="0"/>
              <a:t>, étant donné que ce sont des </a:t>
            </a:r>
            <a:r>
              <a:rPr lang="fr-FR" b="1" dirty="0">
                <a:solidFill>
                  <a:srgbClr val="7030A0"/>
                </a:solidFill>
              </a:rPr>
              <a:t>partenaires clés</a:t>
            </a:r>
            <a:r>
              <a:rPr lang="fr-FR" dirty="0"/>
              <a:t> dans la mise en œuvre des programmes de prévention et d’intervention en matière de VBG. </a:t>
            </a:r>
          </a:p>
          <a:p>
            <a:pPr marL="228600" lvl="0" indent="-228600" algn="l" rtl="0">
              <a:lnSpc>
                <a:spcPct val="90000"/>
              </a:lnSpc>
              <a:spcBef>
                <a:spcPts val="1000"/>
              </a:spcBef>
              <a:spcAft>
                <a:spcPts val="0"/>
              </a:spcAft>
              <a:buClr>
                <a:schemeClr val="dk1"/>
              </a:buClr>
              <a:buSzPts val="2800"/>
              <a:buChar char="•"/>
            </a:pPr>
            <a:r>
              <a:rPr lang="fr-FR" dirty="0"/>
              <a:t>La participation des autorités permet éventuellement de </a:t>
            </a:r>
            <a:r>
              <a:rPr lang="fr-FR" b="1" dirty="0"/>
              <a:t>mieux comprendre et de soutenir le système</a:t>
            </a:r>
            <a:r>
              <a:rPr lang="fr-FR" dirty="0"/>
              <a:t>, tout en </a:t>
            </a:r>
            <a:r>
              <a:rPr lang="fr-FR" b="1" dirty="0"/>
              <a:t>encourageant l’adoption de bonnes pratiques pour la collecte de données sur la VBG</a:t>
            </a:r>
            <a:r>
              <a:rPr lang="fr-FR" dirty="0"/>
              <a:t>.</a:t>
            </a:r>
          </a:p>
          <a:p>
            <a:pPr marL="228600" lvl="0" indent="-228600" algn="l" rtl="0">
              <a:lnSpc>
                <a:spcPct val="90000"/>
              </a:lnSpc>
              <a:spcBef>
                <a:spcPts val="1000"/>
              </a:spcBef>
              <a:spcAft>
                <a:spcPts val="0"/>
              </a:spcAft>
              <a:buClr>
                <a:schemeClr val="dk1"/>
              </a:buClr>
              <a:buSzPts val="2800"/>
              <a:buChar char="•"/>
            </a:pPr>
            <a:r>
              <a:rPr lang="fr-FR" b="1" dirty="0"/>
              <a:t>Les efforts de renforcement des capacités </a:t>
            </a:r>
            <a:r>
              <a:rPr lang="fr-FR" dirty="0"/>
              <a:t>peuvent contribuer à garantir que la collecte des données intervient dans le cadre de la prestation de services de qualité au profit des survivantes de VBG.</a:t>
            </a:r>
          </a:p>
          <a:p>
            <a:pPr marL="228600" lvl="0" indent="-50800" algn="l" rtl="0">
              <a:lnSpc>
                <a:spcPct val="90000"/>
              </a:lnSpc>
              <a:spcBef>
                <a:spcPts val="1000"/>
              </a:spcBef>
              <a:spcAft>
                <a:spcPts val="0"/>
              </a:spcAft>
              <a:buClr>
                <a:schemeClr val="dk1"/>
              </a:buClr>
              <a:buSzPts val="2800"/>
              <a:buNone/>
            </a:pPr>
            <a:endParaRPr dirty="0"/>
          </a:p>
          <a:p>
            <a:pPr marL="0" lvl="0" indent="0" algn="l" rtl="0">
              <a:lnSpc>
                <a:spcPct val="90000"/>
              </a:lnSpc>
              <a:spcBef>
                <a:spcPts val="1000"/>
              </a:spcBef>
              <a:spcAft>
                <a:spcPts val="0"/>
              </a:spcAft>
              <a:buClr>
                <a:schemeClr val="dk1"/>
              </a:buClr>
              <a:buSzPts val="2800"/>
              <a:buNone/>
            </a:pPr>
            <a:endParaRPr dirty="0"/>
          </a:p>
        </p:txBody>
      </p:sp>
      <p:sp>
        <p:nvSpPr>
          <p:cNvPr id="204" name="Google Shape;204;p15"/>
          <p:cNvSpPr txBox="1"/>
          <p:nvPr>
            <p:custDataLst>
              <p:tags r:id="rId2"/>
            </p:custDataLst>
          </p:nvPr>
        </p:nvSpPr>
        <p:spPr>
          <a:xfrm>
            <a:off x="362305" y="225343"/>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7030A0"/>
              </a:buClr>
              <a:buSzPts val="3000"/>
              <a:buFont typeface="Calibri"/>
              <a:buNone/>
            </a:pPr>
            <a:r>
              <a:rPr lang="fr-FR" sz="4400" b="1" i="0" u="none" strike="noStrike" cap="none">
                <a:solidFill>
                  <a:srgbClr val="267CB4"/>
                </a:solidFill>
                <a:latin typeface="Calibri"/>
                <a:ea typeface="Calibri"/>
                <a:cs typeface="Calibri"/>
                <a:sym typeface="Calibri"/>
              </a:rPr>
              <a:t>Systèmes nationaux de données sur la VBG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6"/>
          <p:cNvSpPr txBox="1">
            <a:spLocks noGrp="1"/>
          </p:cNvSpPr>
          <p:nvPr>
            <p:ph type="body" idx="1"/>
            <p:custDataLst>
              <p:tags r:id="rId1"/>
            </p:custDataLst>
          </p:nvPr>
        </p:nvSpPr>
        <p:spPr>
          <a:xfrm>
            <a:off x="838200" y="1552142"/>
            <a:ext cx="10515600" cy="4637643"/>
          </a:xfrm>
          <a:prstGeom prst="rect">
            <a:avLst/>
          </a:prstGeom>
          <a:noFill/>
          <a:ln>
            <a:noFill/>
          </a:ln>
        </p:spPr>
        <p:txBody>
          <a:bodyPr spcFirstLastPara="1" wrap="square" lIns="91425" tIns="45700" rIns="91425" bIns="45700" anchor="t" anchorCtr="0">
            <a:normAutofit fontScale="70000" lnSpcReduction="20000"/>
          </a:bodyPr>
          <a:lstStyle/>
          <a:p>
            <a:pPr marL="228600" lvl="0" indent="-228600" algn="l" rtl="0">
              <a:lnSpc>
                <a:spcPct val="110000"/>
              </a:lnSpc>
              <a:spcBef>
                <a:spcPts val="0"/>
              </a:spcBef>
              <a:spcAft>
                <a:spcPts val="0"/>
              </a:spcAft>
              <a:buClr>
                <a:schemeClr val="dk1"/>
              </a:buClr>
              <a:buSzPts val="2800"/>
              <a:buChar char="•"/>
            </a:pPr>
            <a:r>
              <a:rPr lang="fr-FR" dirty="0"/>
              <a:t>Les acteurs du programme sur la </a:t>
            </a:r>
            <a:r>
              <a:rPr lang="fr-FR" dirty="0" err="1"/>
              <a:t>VBG</a:t>
            </a:r>
            <a:r>
              <a:rPr lang="fr-FR" dirty="0"/>
              <a:t> qui apportent un soutien direct aux survivantes n’ont pas pour mission de « trouver » des survivantes qui répondront aux questions des journalistes ou des agents de la communication.</a:t>
            </a:r>
          </a:p>
          <a:p>
            <a:pPr marL="228600" lvl="0" indent="-228600" algn="l" rtl="0">
              <a:lnSpc>
                <a:spcPct val="110000"/>
              </a:lnSpc>
              <a:spcBef>
                <a:spcPts val="0"/>
              </a:spcBef>
              <a:spcAft>
                <a:spcPts val="0"/>
              </a:spcAft>
              <a:buClr>
                <a:schemeClr val="dk1"/>
              </a:buClr>
              <a:buSzPts val="2800"/>
              <a:buChar char="•"/>
            </a:pPr>
            <a:r>
              <a:rPr lang="fr-FR" dirty="0"/>
              <a:t>Les acteurs du programme sur la VBG doivent mettre en place des mesures d’atténuation des risques en concertation avec la survivante si elle choisit de participer en donnant son consentement éclairé. </a:t>
            </a:r>
          </a:p>
          <a:p>
            <a:pPr marL="228600" lvl="0" indent="-228600" algn="l" rtl="0">
              <a:lnSpc>
                <a:spcPct val="110000"/>
              </a:lnSpc>
              <a:spcBef>
                <a:spcPts val="0"/>
              </a:spcBef>
              <a:spcAft>
                <a:spcPts val="0"/>
              </a:spcAft>
              <a:buClr>
                <a:schemeClr val="dk1"/>
              </a:buClr>
              <a:buSzPts val="2800"/>
              <a:buChar char="•"/>
            </a:pPr>
            <a:r>
              <a:rPr lang="fr-FR" b="1" dirty="0"/>
              <a:t>Faciliter les entretiens individuels </a:t>
            </a:r>
            <a:r>
              <a:rPr lang="fr-FR" dirty="0"/>
              <a:t>entre les journalistes et les survivantes de </a:t>
            </a:r>
            <a:r>
              <a:rPr lang="fr-FR" dirty="0" err="1"/>
              <a:t>VBG</a:t>
            </a:r>
            <a:r>
              <a:rPr lang="fr-FR" dirty="0"/>
              <a:t> </a:t>
            </a:r>
            <a:r>
              <a:rPr lang="fr-FR" b="1" dirty="0"/>
              <a:t>n’est pas recommandé</a:t>
            </a:r>
            <a:r>
              <a:rPr lang="fr-FR" dirty="0"/>
              <a:t>. </a:t>
            </a:r>
          </a:p>
          <a:p>
            <a:pPr marL="0" lvl="0" indent="0" algn="ctr" rtl="0">
              <a:lnSpc>
                <a:spcPct val="110000"/>
              </a:lnSpc>
              <a:spcBef>
                <a:spcPts val="0"/>
              </a:spcBef>
              <a:spcAft>
                <a:spcPts val="0"/>
              </a:spcAft>
              <a:buClr>
                <a:schemeClr val="dk1"/>
              </a:buClr>
              <a:buSzPts val="2800"/>
              <a:buNone/>
            </a:pPr>
            <a:r>
              <a:rPr lang="fr-FR" sz="3600" dirty="0">
                <a:solidFill>
                  <a:srgbClr val="7030A0"/>
                </a:solidFill>
              </a:rPr>
              <a:t>Les intervenants du programme sur la VBG doivent </a:t>
            </a:r>
            <a:r>
              <a:rPr lang="fr-FR" sz="3600" b="1" dirty="0">
                <a:solidFill>
                  <a:srgbClr val="7030A0"/>
                </a:solidFill>
              </a:rPr>
              <a:t>aider les survivantes à</a:t>
            </a:r>
          </a:p>
          <a:p>
            <a:pPr marL="0" lvl="0" indent="0" algn="ctr" rtl="0">
              <a:lnSpc>
                <a:spcPct val="110000"/>
              </a:lnSpc>
              <a:spcBef>
                <a:spcPts val="0"/>
              </a:spcBef>
              <a:spcAft>
                <a:spcPts val="0"/>
              </a:spcAft>
              <a:buClr>
                <a:schemeClr val="dk1"/>
              </a:buClr>
              <a:buSzPts val="2800"/>
              <a:buNone/>
            </a:pPr>
            <a:r>
              <a:rPr lang="fr-FR" sz="3600" b="1" dirty="0">
                <a:solidFill>
                  <a:srgbClr val="7030A0"/>
                </a:solidFill>
              </a:rPr>
              <a:t>prendre des décisions en toute connaissance de cause à partir de l’analyse des risques </a:t>
            </a:r>
            <a:r>
              <a:rPr lang="fr-FR" sz="3600" dirty="0">
                <a:solidFill>
                  <a:srgbClr val="7030A0"/>
                </a:solidFill>
              </a:rPr>
              <a:t>et </a:t>
            </a:r>
            <a:r>
              <a:rPr lang="fr-FR" sz="3600" b="1" dirty="0">
                <a:solidFill>
                  <a:srgbClr val="7030A0"/>
                </a:solidFill>
              </a:rPr>
              <a:t>empêcher les acteurs des médias ou de la communication d’avoir accès aux survivantes sans leur consentement préalable</a:t>
            </a:r>
            <a:r>
              <a:rPr lang="fr-FR" sz="3600" dirty="0">
                <a:solidFill>
                  <a:srgbClr val="7030A0"/>
                </a:solidFill>
              </a:rPr>
              <a:t>.</a:t>
            </a:r>
          </a:p>
          <a:p>
            <a:pPr marL="0" lvl="0" indent="0" algn="ctr" rtl="0">
              <a:lnSpc>
                <a:spcPct val="110000"/>
              </a:lnSpc>
              <a:spcBef>
                <a:spcPts val="0"/>
              </a:spcBef>
              <a:spcAft>
                <a:spcPts val="0"/>
              </a:spcAft>
              <a:buClr>
                <a:schemeClr val="dk1"/>
              </a:buClr>
              <a:buSzPts val="2800"/>
              <a:buNone/>
            </a:pPr>
            <a:r>
              <a:rPr lang="fr-FR" sz="3600" dirty="0">
                <a:solidFill>
                  <a:srgbClr val="7030A0"/>
                </a:solidFill>
              </a:rPr>
              <a:t> </a:t>
            </a:r>
          </a:p>
          <a:p>
            <a:pPr marL="228600" lvl="0" indent="-50800" algn="l" rtl="0">
              <a:lnSpc>
                <a:spcPct val="110000"/>
              </a:lnSpc>
              <a:spcBef>
                <a:spcPts val="0"/>
              </a:spcBef>
              <a:spcAft>
                <a:spcPts val="0"/>
              </a:spcAft>
              <a:buClr>
                <a:schemeClr val="dk1"/>
              </a:buClr>
              <a:buSzPts val="2800"/>
              <a:buNone/>
            </a:pPr>
            <a:endParaRPr dirty="0"/>
          </a:p>
          <a:p>
            <a:pPr marL="0" lvl="0" indent="0" algn="l" rtl="0">
              <a:lnSpc>
                <a:spcPct val="110000"/>
              </a:lnSpc>
              <a:spcBef>
                <a:spcPts val="0"/>
              </a:spcBef>
              <a:spcAft>
                <a:spcPts val="0"/>
              </a:spcAft>
              <a:buClr>
                <a:schemeClr val="dk1"/>
              </a:buClr>
              <a:buSzPts val="2800"/>
              <a:buNone/>
            </a:pPr>
            <a:endParaRPr dirty="0"/>
          </a:p>
        </p:txBody>
      </p:sp>
      <p:sp>
        <p:nvSpPr>
          <p:cNvPr id="211" name="Google Shape;211;p16"/>
          <p:cNvSpPr txBox="1"/>
          <p:nvPr>
            <p:custDataLst>
              <p:tags r:id="rId2"/>
            </p:custDataLst>
          </p:nvPr>
        </p:nvSpPr>
        <p:spPr>
          <a:xfrm>
            <a:off x="362305" y="94377"/>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7030A0"/>
              </a:buClr>
              <a:buSzPts val="3000"/>
              <a:buFont typeface="Calibri"/>
              <a:buNone/>
            </a:pPr>
            <a:r>
              <a:rPr lang="fr-FR" sz="3600" b="1" i="0" strike="noStrike" cap="none">
                <a:solidFill>
                  <a:srgbClr val="267CB4"/>
                </a:solidFill>
                <a:latin typeface="Calibri"/>
                <a:ea typeface="Calibri"/>
                <a:cs typeface="Calibri"/>
                <a:sym typeface="Calibri"/>
              </a:rPr>
              <a:t>Comptes rendus et communications sur la VBG</a:t>
            </a:r>
            <a:r>
              <a:rPr lang="fr-FR" sz="3600" b="1" i="0" u="none" strike="noStrike" cap="none">
                <a:solidFill>
                  <a:srgbClr val="267CB4"/>
                </a:solidFill>
                <a:latin typeface="Calibri"/>
                <a:ea typeface="Calibri"/>
                <a:cs typeface="Calibri"/>
                <a:sym typeface="Calibri"/>
              </a:rPr>
              <a:t> : </a:t>
            </a:r>
          </a:p>
          <a:p>
            <a:pPr marL="0" marR="0" lvl="0" indent="0" algn="l" rtl="0">
              <a:lnSpc>
                <a:spcPct val="90000"/>
              </a:lnSpc>
              <a:spcBef>
                <a:spcPts val="0"/>
              </a:spcBef>
              <a:spcAft>
                <a:spcPts val="0"/>
              </a:spcAft>
              <a:buClr>
                <a:srgbClr val="7030A0"/>
              </a:buClr>
              <a:buSzPts val="3000"/>
              <a:buFont typeface="Calibri"/>
              <a:buNone/>
            </a:pPr>
            <a:r>
              <a:rPr lang="fr-FR" sz="3600" b="1" i="0" u="sng" strike="noStrike" cap="none">
                <a:solidFill>
                  <a:srgbClr val="267CB4"/>
                </a:solidFill>
                <a:latin typeface="Calibri"/>
                <a:ea typeface="Calibri"/>
                <a:cs typeface="Calibri"/>
                <a:sym typeface="Calibri"/>
              </a:rPr>
              <a:t>Rôle des acteurs du programme sur la VBG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7"/>
          <p:cNvSpPr txBox="1">
            <a:spLocks noGrp="1"/>
          </p:cNvSpPr>
          <p:nvPr>
            <p:ph type="body" idx="1"/>
            <p:custDataLst>
              <p:tags r:id="rId1"/>
            </p:custDataLst>
          </p:nvPr>
        </p:nvSpPr>
        <p:spPr>
          <a:xfrm>
            <a:off x="838200" y="1677403"/>
            <a:ext cx="10515600" cy="4637643"/>
          </a:xfrm>
          <a:prstGeom prst="rect">
            <a:avLst/>
          </a:prstGeom>
          <a:noFill/>
          <a:ln>
            <a:noFill/>
          </a:ln>
        </p:spPr>
        <p:txBody>
          <a:bodyPr spcFirstLastPara="1" wrap="square" lIns="91425" tIns="45700" rIns="91425" bIns="45700" anchor="t" anchorCtr="0">
            <a:normAutofit fontScale="92500" lnSpcReduction="10000"/>
          </a:bodyPr>
          <a:lstStyle/>
          <a:p>
            <a:pPr marL="228600" lvl="0" indent="-228600" algn="l" rtl="0">
              <a:lnSpc>
                <a:spcPct val="80000"/>
              </a:lnSpc>
              <a:spcBef>
                <a:spcPts val="0"/>
              </a:spcBef>
              <a:spcAft>
                <a:spcPts val="0"/>
              </a:spcAft>
              <a:buClr>
                <a:schemeClr val="dk1"/>
              </a:buClr>
              <a:buSzPts val="2800"/>
              <a:buChar char="•"/>
            </a:pPr>
            <a:r>
              <a:rPr lang="fr-FR" dirty="0"/>
              <a:t>Il importe qu’ils aient suivi une formation pour </a:t>
            </a:r>
            <a:r>
              <a:rPr lang="fr-FR" b="1" dirty="0"/>
              <a:t>aborder la VBG sous l’angle de la sécurité et de la confidentialité des survivantes</a:t>
            </a:r>
            <a:r>
              <a:rPr lang="fr-FR" dirty="0"/>
              <a:t>.</a:t>
            </a:r>
          </a:p>
          <a:p>
            <a:pPr marL="228600" lvl="0" indent="-228600" algn="l" rtl="0">
              <a:lnSpc>
                <a:spcPct val="80000"/>
              </a:lnSpc>
              <a:spcBef>
                <a:spcPts val="1000"/>
              </a:spcBef>
              <a:spcAft>
                <a:spcPts val="0"/>
              </a:spcAft>
              <a:buClr>
                <a:schemeClr val="dk1"/>
              </a:buClr>
              <a:buSzPts val="2800"/>
              <a:buChar char="•"/>
            </a:pPr>
            <a:r>
              <a:rPr lang="fr-FR" dirty="0"/>
              <a:t>Les journalistes et le personnel chargé de la communication ont le </a:t>
            </a:r>
            <a:r>
              <a:rPr lang="fr-FR" b="1" dirty="0"/>
              <a:t>devoir de protéger les sources potentiellement vulnérables</a:t>
            </a:r>
            <a:r>
              <a:rPr lang="fr-FR" dirty="0"/>
              <a:t> et de garantir la confidentialité des propos des survivantes.</a:t>
            </a:r>
          </a:p>
          <a:p>
            <a:pPr marL="228600" lvl="0" indent="-228600" algn="l" rtl="0">
              <a:lnSpc>
                <a:spcPct val="80000"/>
              </a:lnSpc>
              <a:spcBef>
                <a:spcPts val="1000"/>
              </a:spcBef>
              <a:spcAft>
                <a:spcPts val="0"/>
              </a:spcAft>
              <a:buClr>
                <a:schemeClr val="dk1"/>
              </a:buClr>
              <a:buSzPts val="2800"/>
              <a:buChar char="•"/>
            </a:pPr>
            <a:r>
              <a:rPr lang="fr-FR" dirty="0">
                <a:solidFill>
                  <a:srgbClr val="7030A0"/>
                </a:solidFill>
              </a:rPr>
              <a:t>Les journalistes doivent obtenir leur « </a:t>
            </a:r>
            <a:r>
              <a:rPr lang="fr-FR" b="1" dirty="0">
                <a:solidFill>
                  <a:srgbClr val="7030A0"/>
                </a:solidFill>
              </a:rPr>
              <a:t>consentement éclairé</a:t>
            </a:r>
            <a:r>
              <a:rPr lang="fr-FR" dirty="0">
                <a:solidFill>
                  <a:srgbClr val="7030A0"/>
                </a:solidFill>
              </a:rPr>
              <a:t> », c’est-à-dire un consentement donné </a:t>
            </a:r>
            <a:r>
              <a:rPr lang="fr-FR" b="1" dirty="0">
                <a:solidFill>
                  <a:srgbClr val="7030A0"/>
                </a:solidFill>
              </a:rPr>
              <a:t>en toute connaissance des conséquences que pourraient avoir l’entretien, le fait d’apparaître dans les médias ou la divulgation du nom de l’intéressée</a:t>
            </a:r>
            <a:r>
              <a:rPr lang="fr-FR" dirty="0">
                <a:solidFill>
                  <a:srgbClr val="7030A0"/>
                </a:solidFill>
              </a:rPr>
              <a:t>.</a:t>
            </a:r>
          </a:p>
          <a:p>
            <a:pPr marL="228600" lvl="0" indent="-228600" algn="l" rtl="0">
              <a:lnSpc>
                <a:spcPct val="80000"/>
              </a:lnSpc>
              <a:spcBef>
                <a:spcPts val="1000"/>
              </a:spcBef>
              <a:spcAft>
                <a:spcPts val="0"/>
              </a:spcAft>
              <a:buClr>
                <a:schemeClr val="dk1"/>
              </a:buClr>
              <a:buSzPts val="2800"/>
              <a:buChar char="•"/>
            </a:pPr>
            <a:r>
              <a:rPr lang="fr-FR" b="1" dirty="0"/>
              <a:t>Éviter</a:t>
            </a:r>
            <a:r>
              <a:rPr lang="fr-FR" dirty="0"/>
              <a:t> de renforcer les </a:t>
            </a:r>
            <a:r>
              <a:rPr lang="fr-FR" b="1" dirty="0"/>
              <a:t>normes sociales préjudiciables</a:t>
            </a:r>
            <a:r>
              <a:rPr lang="fr-FR" dirty="0"/>
              <a:t> et/ou de contribuer à perpétuer des </a:t>
            </a:r>
            <a:r>
              <a:rPr lang="fr-FR" b="1" dirty="0"/>
              <a:t>stéréotypes négatifs des survivantes et à les culpabiliser</a:t>
            </a:r>
            <a:r>
              <a:rPr lang="fr-FR" dirty="0"/>
              <a:t>. </a:t>
            </a:r>
          </a:p>
          <a:p>
            <a:pPr marL="228600" lvl="0" indent="-228600" algn="l" rtl="0">
              <a:lnSpc>
                <a:spcPct val="80000"/>
              </a:lnSpc>
              <a:spcBef>
                <a:spcPts val="1000"/>
              </a:spcBef>
              <a:spcAft>
                <a:spcPts val="0"/>
              </a:spcAft>
              <a:buClr>
                <a:schemeClr val="dk1"/>
              </a:buClr>
              <a:buSzPts val="2800"/>
              <a:buChar char="•"/>
            </a:pPr>
            <a:r>
              <a:rPr lang="fr-FR" dirty="0"/>
              <a:t>Comprendre les implications du </a:t>
            </a:r>
            <a:r>
              <a:rPr lang="fr-FR" b="1" dirty="0"/>
              <a:t>déséquilibre des forces</a:t>
            </a:r>
            <a:r>
              <a:rPr lang="fr-FR" dirty="0"/>
              <a:t> entre le journaliste et la survivante.</a:t>
            </a:r>
          </a:p>
          <a:p>
            <a:pPr marL="0" lvl="0" indent="0" algn="l" rtl="0">
              <a:lnSpc>
                <a:spcPct val="80000"/>
              </a:lnSpc>
              <a:spcBef>
                <a:spcPts val="1000"/>
              </a:spcBef>
              <a:spcAft>
                <a:spcPts val="0"/>
              </a:spcAft>
              <a:buClr>
                <a:schemeClr val="dk1"/>
              </a:buClr>
              <a:buSzPts val="2800"/>
              <a:buNone/>
            </a:pPr>
            <a:endParaRPr dirty="0"/>
          </a:p>
        </p:txBody>
      </p:sp>
      <p:sp>
        <p:nvSpPr>
          <p:cNvPr id="218" name="Google Shape;218;p17"/>
          <p:cNvSpPr txBox="1"/>
          <p:nvPr>
            <p:custDataLst>
              <p:tags r:id="rId2"/>
            </p:custDataLst>
          </p:nvPr>
        </p:nvSpPr>
        <p:spPr>
          <a:xfrm>
            <a:off x="253689" y="127427"/>
            <a:ext cx="10899637"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7030A0"/>
              </a:buClr>
              <a:buSzPts val="3000"/>
              <a:buFont typeface="Calibri"/>
              <a:buNone/>
            </a:pPr>
            <a:r>
              <a:rPr lang="fr-FR" sz="3600" b="1" i="0" u="none" strike="noStrike" cap="none" dirty="0">
                <a:solidFill>
                  <a:srgbClr val="267CB4"/>
                </a:solidFill>
                <a:latin typeface="Calibri" panose="020F0502020204030204" pitchFamily="34" charset="0"/>
                <a:ea typeface="Calibri"/>
                <a:cs typeface="Calibri" panose="020F0502020204030204" pitchFamily="34" charset="0"/>
                <a:sym typeface="Calibri"/>
              </a:rPr>
              <a:t>Comptes rendus et communications sur la VBG : </a:t>
            </a:r>
          </a:p>
          <a:p>
            <a:pPr marL="0" marR="0" lvl="0" indent="0" algn="l" rtl="0">
              <a:lnSpc>
                <a:spcPct val="90000"/>
              </a:lnSpc>
              <a:spcBef>
                <a:spcPts val="0"/>
              </a:spcBef>
              <a:spcAft>
                <a:spcPts val="0"/>
              </a:spcAft>
              <a:buClr>
                <a:srgbClr val="7030A0"/>
              </a:buClr>
              <a:buSzPts val="3000"/>
              <a:buFont typeface="Calibri"/>
              <a:buNone/>
            </a:pPr>
            <a:r>
              <a:rPr lang="fr-FR" sz="3600" b="1" i="0" u="sng" strike="noStrike" cap="none" dirty="0">
                <a:solidFill>
                  <a:srgbClr val="267CB4"/>
                </a:solidFill>
                <a:latin typeface="Calibri" panose="020F0502020204030204" pitchFamily="34" charset="0"/>
                <a:ea typeface="Calibri"/>
                <a:cs typeface="Calibri" panose="020F0502020204030204" pitchFamily="34" charset="0"/>
                <a:sym typeface="Calibri"/>
              </a:rPr>
              <a:t>rôle des journalistes et des acteurs de la communication et des médias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3" name="TextBox 2">
            <a:extLst>
              <a:ext uri="{FF2B5EF4-FFF2-40B4-BE49-F238E27FC236}">
                <a16:creationId xmlns:a16="http://schemas.microsoft.com/office/drawing/2014/main" id="{1CF62709-393B-4B58-BDF3-9E3C8FC8DC79}"/>
              </a:ext>
            </a:extLst>
          </p:cNvPr>
          <p:cNvSpPr txBox="1"/>
          <p:nvPr>
            <p:custDataLst>
              <p:tags r:id="rId1"/>
            </p:custDataLst>
          </p:nvPr>
        </p:nvSpPr>
        <p:spPr>
          <a:xfrm>
            <a:off x="462844" y="67615"/>
            <a:ext cx="10769600"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Actions clés pour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la collecte et l’utilisation des données sur les survivantes</a:t>
            </a:r>
          </a:p>
        </p:txBody>
      </p:sp>
      <p:pic>
        <p:nvPicPr>
          <p:cNvPr id="4" name="Picture 3" descr="Text&#10;&#10;Description automatically generated with medium confidence">
            <a:extLst>
              <a:ext uri="{FF2B5EF4-FFF2-40B4-BE49-F238E27FC236}">
                <a16:creationId xmlns:a16="http://schemas.microsoft.com/office/drawing/2014/main" id="{3C4D1B06-47A0-4612-8D2E-282BAF9ADBBF}"/>
              </a:ext>
            </a:extLst>
          </p:cNvPr>
          <p:cNvPicPr>
            <a:picLocks noChangeAspect="1"/>
          </p:cNvPicPr>
          <p:nvPr>
            <p:custDataLst>
              <p:tags r:id="rId2"/>
            </p:custDataLst>
          </p:nvPr>
        </p:nvPicPr>
        <p:blipFill>
          <a:blip r:embed="rId5"/>
          <a:stretch>
            <a:fillRect/>
          </a:stretch>
        </p:blipFill>
        <p:spPr>
          <a:xfrm>
            <a:off x="2946027" y="1021722"/>
            <a:ext cx="5803234" cy="592215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custDataLst>
              <p:tags r:id="rId1"/>
            </p:custDataLst>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16</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5" name="Picture 4" descr="Graphical user interface, text, application, Word&#10;&#10;Description automatically generated">
            <a:extLst>
              <a:ext uri="{FF2B5EF4-FFF2-40B4-BE49-F238E27FC236}">
                <a16:creationId xmlns:a16="http://schemas.microsoft.com/office/drawing/2014/main" id="{6D76956F-07CE-4DD4-A1F9-01E3FA5438DA}"/>
              </a:ext>
            </a:extLst>
          </p:cNvPr>
          <p:cNvPicPr>
            <a:picLocks noChangeAspect="1"/>
          </p:cNvPicPr>
          <p:nvPr>
            <p:custDataLst>
              <p:tags r:id="rId2"/>
            </p:custDataLst>
          </p:nvPr>
        </p:nvPicPr>
        <p:blipFill>
          <a:blip r:embed="rId5"/>
          <a:stretch>
            <a:fillRect/>
          </a:stretch>
        </p:blipFill>
        <p:spPr>
          <a:xfrm>
            <a:off x="3249153" y="48018"/>
            <a:ext cx="4960587" cy="6694304"/>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1"/>
            </p:custDataLst>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3"/>
            </p:custDataLst>
          </p:nvPr>
        </p:nvPicPr>
        <p:blipFill>
          <a:blip r:embed="rId7"/>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2098496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custDataLst>
              <p:tags r:id="rId1"/>
            </p:custDataLst>
          </p:nvPr>
        </p:nvSpPr>
        <p:spPr>
          <a:xfrm>
            <a:off x="441412" y="588878"/>
            <a:ext cx="6858000" cy="898404"/>
          </a:xfrm>
        </p:spPr>
        <p:txBody>
          <a:bodyPr>
            <a:normAutofit/>
          </a:bodyPr>
          <a:lstStyle/>
          <a:p>
            <a:pPr algn="l"/>
            <a:r>
              <a:rPr lang="fr-FR" sz="4800" b="1">
                <a:solidFill>
                  <a:srgbClr val="5B3289"/>
                </a:solidFill>
                <a:latin typeface="+mn-lt"/>
              </a:rPr>
              <a:t>Norme 14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2"/>
            </p:custDataLst>
          </p:nvPr>
        </p:nvSpPr>
        <p:spPr>
          <a:xfrm>
            <a:off x="441412" y="1859131"/>
            <a:ext cx="9457898" cy="1036231"/>
          </a:xfrm>
        </p:spPr>
        <p:txBody>
          <a:bodyPr>
            <a:normAutofit fontScale="85000" lnSpcReduction="20000"/>
          </a:bodyPr>
          <a:lstStyle/>
          <a:p>
            <a:pPr algn="l"/>
            <a:r>
              <a:rPr lang="fr-FR" sz="4800" b="1">
                <a:solidFill>
                  <a:srgbClr val="267CB4"/>
                </a:solidFill>
              </a:rPr>
              <a:t>Collecte et utilisation des données sur les survivantes</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4"/>
            </p:custDataLst>
          </p:nvPr>
        </p:nvPicPr>
        <p:blipFill>
          <a:blip r:embed="rId8"/>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918217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A549814-2721-4B55-BE5A-87B2F8022C9C}"/>
              </a:ext>
            </a:extLst>
          </p:cNvPr>
          <p:cNvSpPr>
            <a:spLocks noGrp="1"/>
          </p:cNvSpPr>
          <p:nvPr>
            <p:ph type="title"/>
            <p:custDataLst>
              <p:tags r:id="rId1"/>
            </p:custDataLst>
          </p:nvPr>
        </p:nvSpPr>
        <p:spPr>
          <a:xfrm>
            <a:off x="244868" y="175377"/>
            <a:ext cx="10515600" cy="1039603"/>
          </a:xfrm>
        </p:spPr>
        <p:txBody>
          <a:bodyPr>
            <a:normAutofit/>
          </a:bodyPr>
          <a:lstStyle/>
          <a:p>
            <a:r>
              <a:rPr lang="fr-FR" b="1" dirty="0">
                <a:solidFill>
                  <a:srgbClr val="7030A0"/>
                </a:solidFill>
                <a:latin typeface="+mn-lt"/>
              </a:rPr>
              <a:t>Normes opérationnelles</a:t>
            </a:r>
          </a:p>
        </p:txBody>
      </p:sp>
      <p:pic>
        <p:nvPicPr>
          <p:cNvPr id="8" name="Content Placeholder 7" descr="Text&#10;&#10;Description automatically generated with medium confidence">
            <a:extLst>
              <a:ext uri="{FF2B5EF4-FFF2-40B4-BE49-F238E27FC236}">
                <a16:creationId xmlns:a16="http://schemas.microsoft.com/office/drawing/2014/main" id="{9D8AC0E0-1D36-4788-AED5-8BB58413E4C1}"/>
              </a:ext>
            </a:extLst>
          </p:cNvPr>
          <p:cNvPicPr>
            <a:picLocks noGrp="1" noChangeAspect="1"/>
          </p:cNvPicPr>
          <p:nvPr>
            <p:ph idx="1"/>
            <p:custDataLst>
              <p:tags r:id="rId2"/>
            </p:custDataLst>
          </p:nvPr>
        </p:nvPicPr>
        <p:blipFill>
          <a:blip r:embed="rId6"/>
          <a:stretch>
            <a:fillRect/>
          </a:stretch>
        </p:blipFill>
        <p:spPr>
          <a:xfrm>
            <a:off x="244868" y="1214980"/>
            <a:ext cx="4619232" cy="5620993"/>
          </a:xfrm>
        </p:spPr>
      </p:pic>
      <p:pic>
        <p:nvPicPr>
          <p:cNvPr id="10" name="Picture 9" descr="Graphical user interface&#10;&#10;Description automatically generated with low confidence">
            <a:extLst>
              <a:ext uri="{FF2B5EF4-FFF2-40B4-BE49-F238E27FC236}">
                <a16:creationId xmlns:a16="http://schemas.microsoft.com/office/drawing/2014/main" id="{9285A2A5-AB2B-4909-BA1B-638F045F0D04}"/>
              </a:ext>
            </a:extLst>
          </p:cNvPr>
          <p:cNvPicPr>
            <a:picLocks noChangeAspect="1"/>
          </p:cNvPicPr>
          <p:nvPr>
            <p:custDataLst>
              <p:tags r:id="rId3"/>
            </p:custDataLst>
          </p:nvPr>
        </p:nvPicPr>
        <p:blipFill>
          <a:blip r:embed="rId7"/>
          <a:stretch>
            <a:fillRect/>
          </a:stretch>
        </p:blipFill>
        <p:spPr>
          <a:xfrm>
            <a:off x="4864100" y="2734046"/>
            <a:ext cx="6994132" cy="1627107"/>
          </a:xfrm>
          <a:prstGeom prst="rect">
            <a:avLst/>
          </a:prstGeom>
        </p:spPr>
      </p:pic>
    </p:spTree>
    <p:extLst>
      <p:ext uri="{BB962C8B-B14F-4D97-AF65-F5344CB8AC3E}">
        <p14:creationId xmlns:p14="http://schemas.microsoft.com/office/powerpoint/2010/main" val="2934072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p:custDataLst>
              <p:tags r:id="rId1"/>
            </p:custDataLst>
          </p:nvPr>
        </p:nvSpPr>
        <p:spPr>
          <a:xfrm>
            <a:off x="474643" y="500062"/>
            <a:ext cx="10515600" cy="132556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7030A0"/>
              </a:buClr>
              <a:buSzPts val="4400"/>
              <a:buFont typeface="Calibri"/>
              <a:buNone/>
            </a:pPr>
            <a:r>
              <a:rPr lang="fr-FR" b="1">
                <a:solidFill>
                  <a:srgbClr val="7030A0"/>
                </a:solidFill>
              </a:rPr>
              <a:t>Norme 14 :</a:t>
            </a:r>
            <a:br>
              <a:rPr lang="fr-FR" b="1">
                <a:solidFill>
                  <a:srgbClr val="7030A0"/>
                </a:solidFill>
              </a:rPr>
            </a:br>
            <a:r>
              <a:rPr lang="fr-FR" b="1">
                <a:solidFill>
                  <a:srgbClr val="7030A0"/>
                </a:solidFill>
              </a:rPr>
              <a:t>Collecte et utilisation des données sur les survivantes</a:t>
            </a:r>
          </a:p>
        </p:txBody>
      </p:sp>
      <p:sp>
        <p:nvSpPr>
          <p:cNvPr id="102" name="Google Shape;102;p3"/>
          <p:cNvSpPr txBox="1">
            <a:spLocks noGrp="1"/>
          </p:cNvSpPr>
          <p:nvPr>
            <p:ph type="body" idx="1"/>
            <p:custDataLst>
              <p:tags r:id="rId2"/>
            </p:custDataLst>
          </p:nvPr>
        </p:nvSpPr>
        <p:spPr>
          <a:xfrm>
            <a:off x="838199" y="1825625"/>
            <a:ext cx="10879157" cy="4351338"/>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Clr>
                <a:schemeClr val="dk1"/>
              </a:buClr>
              <a:buSzPts val="4800"/>
              <a:buNone/>
            </a:pPr>
            <a:endParaRPr lang="en-SG" sz="4800" dirty="0"/>
          </a:p>
          <a:p>
            <a:pPr marL="0" lvl="0" indent="0" algn="l" rtl="0">
              <a:lnSpc>
                <a:spcPct val="90000"/>
              </a:lnSpc>
              <a:spcBef>
                <a:spcPts val="0"/>
              </a:spcBef>
              <a:spcAft>
                <a:spcPts val="0"/>
              </a:spcAft>
              <a:buClr>
                <a:schemeClr val="dk1"/>
              </a:buClr>
              <a:buSzPts val="4800"/>
              <a:buNone/>
            </a:pPr>
            <a:r>
              <a:rPr lang="fr-FR" sz="4400" dirty="0"/>
              <a:t>Les données sur les survivantes sont gérées avec le consentement éclairé de celles-ci dans le but d’améliorer les services dispensés ; elles sont collectées, stockées, analysées et partagées dans le plein respect de la sécurité et de l’éthique.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4"/>
          <p:cNvSpPr txBox="1">
            <a:spLocks noGrp="1"/>
          </p:cNvSpPr>
          <p:nvPr>
            <p:ph type="title"/>
            <p:custDataLst>
              <p:tags r:id="rId1"/>
            </p:custDataLst>
          </p:nvPr>
        </p:nvSpPr>
        <p:spPr>
          <a:xfrm>
            <a:off x="327764" y="946298"/>
            <a:ext cx="11536471" cy="655601"/>
          </a:xfrm>
          <a:prstGeom prst="rect">
            <a:avLst/>
          </a:prstGeom>
          <a:noFill/>
          <a:ln>
            <a:noFill/>
          </a:ln>
        </p:spPr>
        <p:txBody>
          <a:bodyPr spcFirstLastPara="1" wrap="square" lIns="91425" tIns="45700" rIns="91425" bIns="45700" anchor="ctr" anchorCtr="0">
            <a:normAutofit fontScale="90000"/>
          </a:bodyPr>
          <a:lstStyle/>
          <a:p>
            <a:pPr>
              <a:buClr>
                <a:srgbClr val="7030A0"/>
              </a:buClr>
              <a:buSzPts val="4000"/>
            </a:pPr>
            <a:r>
              <a:rPr lang="fr-FR">
                <a:solidFill>
                  <a:srgbClr val="267CB4"/>
                </a:solidFill>
              </a:rPr>
              <a:t>Cette Norme minimale est axée sur les </a:t>
            </a:r>
            <a:r>
              <a:rPr lang="fr-FR" b="1">
                <a:solidFill>
                  <a:srgbClr val="267CB4"/>
                </a:solidFill>
              </a:rPr>
              <a:t>données relatives aux survivantes</a:t>
            </a:r>
            <a:r>
              <a:rPr lang="fr-FR">
                <a:solidFill>
                  <a:srgbClr val="267CB4"/>
                </a:solidFill>
              </a:rPr>
              <a:t>.</a:t>
            </a:r>
            <a:r>
              <a:rPr lang="fr-FR" b="1">
                <a:solidFill>
                  <a:srgbClr val="267CB4"/>
                </a:solidFill>
              </a:rPr>
              <a:t> </a:t>
            </a:r>
            <a:br>
              <a:rPr lang="fr-FR">
                <a:solidFill>
                  <a:srgbClr val="0070C0"/>
                </a:solidFill>
              </a:rPr>
            </a:br>
            <a:endParaRPr lang="fr-FR">
              <a:solidFill>
                <a:srgbClr val="0070C0"/>
              </a:solidFill>
            </a:endParaRPr>
          </a:p>
        </p:txBody>
      </p:sp>
      <p:sp>
        <p:nvSpPr>
          <p:cNvPr id="109" name="Google Shape;109;p4"/>
          <p:cNvSpPr txBox="1">
            <a:spLocks noGrp="1"/>
          </p:cNvSpPr>
          <p:nvPr>
            <p:ph type="body" idx="1"/>
            <p:custDataLst>
              <p:tags r:id="rId2"/>
            </p:custDataLst>
          </p:nvPr>
        </p:nvSpPr>
        <p:spPr>
          <a:xfrm>
            <a:off x="513567" y="946298"/>
            <a:ext cx="10840233" cy="5230665"/>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775"/>
              <a:buNone/>
            </a:pPr>
            <a:endParaRPr sz="2775" dirty="0"/>
          </a:p>
          <a:p>
            <a:pPr marL="0" lvl="0" indent="0" algn="l" rtl="0">
              <a:lnSpc>
                <a:spcPct val="90000"/>
              </a:lnSpc>
              <a:spcBef>
                <a:spcPts val="1000"/>
              </a:spcBef>
              <a:spcAft>
                <a:spcPts val="0"/>
              </a:spcAft>
              <a:buClr>
                <a:srgbClr val="7030A0"/>
              </a:buClr>
              <a:buSzPts val="2960"/>
              <a:buNone/>
            </a:pPr>
            <a:r>
              <a:rPr lang="fr-FR" sz="2960" b="1" u="sng">
                <a:solidFill>
                  <a:srgbClr val="7030A0"/>
                </a:solidFill>
              </a:rPr>
              <a:t>Les données sur les survivantes de VBG comprennent</a:t>
            </a:r>
            <a:r>
              <a:rPr lang="fr-FR" sz="2960"/>
              <a:t> : </a:t>
            </a:r>
          </a:p>
          <a:p>
            <a:pPr marL="0" lvl="0" indent="0" algn="l" rtl="0">
              <a:lnSpc>
                <a:spcPct val="90000"/>
              </a:lnSpc>
              <a:spcBef>
                <a:spcPts val="1000"/>
              </a:spcBef>
              <a:spcAft>
                <a:spcPts val="0"/>
              </a:spcAft>
              <a:buClr>
                <a:schemeClr val="dk1"/>
              </a:buClr>
              <a:buSzPts val="2960"/>
              <a:buNone/>
            </a:pPr>
            <a:r>
              <a:rPr lang="fr-FR" sz="2960"/>
              <a:t>• </a:t>
            </a:r>
            <a:r>
              <a:rPr lang="fr-FR" sz="2960" b="1"/>
              <a:t>Des données personnelles ou identifiables</a:t>
            </a:r>
            <a:r>
              <a:rPr lang="fr-FR" sz="2960"/>
              <a:t>, indispensables pour donner accès à la survivante à des services d’intervention de qualité visant la VBG. </a:t>
            </a:r>
          </a:p>
          <a:p>
            <a:pPr marL="0" lvl="0" indent="0" algn="l" rtl="0">
              <a:lnSpc>
                <a:spcPct val="90000"/>
              </a:lnSpc>
              <a:spcBef>
                <a:spcPts val="1000"/>
              </a:spcBef>
              <a:spcAft>
                <a:spcPts val="0"/>
              </a:spcAft>
              <a:buClr>
                <a:schemeClr val="dk1"/>
              </a:buClr>
              <a:buSzPts val="2960"/>
              <a:buNone/>
            </a:pPr>
            <a:r>
              <a:rPr lang="fr-FR" sz="2960"/>
              <a:t>• </a:t>
            </a:r>
            <a:r>
              <a:rPr lang="fr-FR" sz="2960" b="1"/>
              <a:t>Des précisions sur l’incident de VBG considéré</a:t>
            </a:r>
            <a:r>
              <a:rPr lang="fr-FR" sz="2960"/>
              <a:t> : nature de la violence, lieu de l’incident, relation entre la survivante et l’auteur des faits, notamment. </a:t>
            </a:r>
          </a:p>
          <a:p>
            <a:pPr marL="0" lvl="0" indent="0" algn="l" rtl="0">
              <a:lnSpc>
                <a:spcPct val="90000"/>
              </a:lnSpc>
              <a:spcBef>
                <a:spcPts val="1000"/>
              </a:spcBef>
              <a:spcAft>
                <a:spcPts val="0"/>
              </a:spcAft>
              <a:buClr>
                <a:schemeClr val="dk1"/>
              </a:buClr>
              <a:buSzPts val="2960"/>
              <a:buNone/>
            </a:pPr>
            <a:r>
              <a:rPr lang="fr-FR" sz="2960"/>
              <a:t>• </a:t>
            </a:r>
            <a:r>
              <a:rPr lang="fr-FR" sz="2960" b="1"/>
              <a:t>Des données sur la prise en charge</a:t>
            </a:r>
            <a:r>
              <a:rPr lang="fr-FR" sz="2960"/>
              <a:t> : informations sur le soutien apporté à une survivante par le biais du processus de prise en charge des cas de VBG (voir la Norme 6 : La gestion de cas de VBG).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5"/>
          <p:cNvSpPr txBox="1">
            <a:spLocks noGrp="1"/>
          </p:cNvSpPr>
          <p:nvPr>
            <p:ph type="title"/>
            <p:custDataLst>
              <p:tags r:id="rId1"/>
            </p:custDataLst>
          </p:nvPr>
        </p:nvSpPr>
        <p:spPr>
          <a:xfrm>
            <a:off x="838200" y="989556"/>
            <a:ext cx="10515600" cy="534444"/>
          </a:xfrm>
          <a:prstGeom prst="rect">
            <a:avLst/>
          </a:prstGeom>
          <a:noFill/>
          <a:ln>
            <a:noFill/>
          </a:ln>
        </p:spPr>
        <p:txBody>
          <a:bodyPr spcFirstLastPara="1" wrap="square" lIns="91425" tIns="45700" rIns="91425" bIns="45700" anchor="ctr" anchorCtr="0">
            <a:normAutofit fontScale="90000"/>
          </a:bodyPr>
          <a:lstStyle/>
          <a:p>
            <a:pPr marL="0" lvl="0" indent="0" rtl="0">
              <a:lnSpc>
                <a:spcPct val="90000"/>
              </a:lnSpc>
              <a:spcBef>
                <a:spcPts val="0"/>
              </a:spcBef>
              <a:spcAft>
                <a:spcPts val="0"/>
              </a:spcAft>
              <a:buClr>
                <a:srgbClr val="7030A0"/>
              </a:buClr>
              <a:buSzPts val="3600"/>
              <a:buFont typeface="Calibri"/>
              <a:buNone/>
            </a:pPr>
            <a:r>
              <a:rPr lang="fr-FR" sz="5300" b="1" dirty="0">
                <a:solidFill>
                  <a:srgbClr val="267CB4"/>
                </a:solidFill>
              </a:rPr>
              <a:t>Prestation de services de qualité
</a:t>
            </a:r>
            <a:r>
              <a:rPr lang="fr-FR" sz="5300" b="1" i="1" dirty="0">
                <a:solidFill>
                  <a:srgbClr val="267CB4"/>
                </a:solidFill>
              </a:rPr>
              <a:t>avant</a:t>
            </a:r>
            <a:r>
              <a:rPr lang="fr-FR" sz="5300" b="1" dirty="0">
                <a:solidFill>
                  <a:srgbClr val="267CB4"/>
                </a:solidFill>
              </a:rPr>
              <a:t> la collecte de données !</a:t>
            </a:r>
            <a:br>
              <a:rPr lang="fr-FR" sz="3600" b="1" dirty="0"/>
            </a:br>
            <a:endParaRPr lang="fr-FR" sz="3600" b="1" dirty="0"/>
          </a:p>
        </p:txBody>
      </p:sp>
      <p:sp>
        <p:nvSpPr>
          <p:cNvPr id="116" name="Google Shape;116;p5"/>
          <p:cNvSpPr txBox="1">
            <a:spLocks noGrp="1"/>
          </p:cNvSpPr>
          <p:nvPr>
            <p:ph type="body" idx="1"/>
            <p:custDataLst>
              <p:tags r:id="rId2"/>
            </p:custDataLst>
          </p:nvPr>
        </p:nvSpPr>
        <p:spPr>
          <a:xfrm>
            <a:off x="838200" y="1853852"/>
            <a:ext cx="10515600" cy="453093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10000"/>
              </a:lnSpc>
              <a:spcBef>
                <a:spcPts val="0"/>
              </a:spcBef>
              <a:spcAft>
                <a:spcPts val="0"/>
              </a:spcAft>
              <a:buClr>
                <a:schemeClr val="dk1"/>
              </a:buClr>
              <a:buSzPts val="2800"/>
              <a:buNone/>
            </a:pPr>
            <a:r>
              <a:rPr lang="fr-FR" sz="3600" dirty="0">
                <a:solidFill>
                  <a:srgbClr val="7030A0"/>
                </a:solidFill>
              </a:rPr>
              <a:t>La </a:t>
            </a:r>
            <a:r>
              <a:rPr lang="fr-FR" sz="3600" b="1" dirty="0">
                <a:solidFill>
                  <a:srgbClr val="7030A0"/>
                </a:solidFill>
              </a:rPr>
              <a:t>première préoccupation</a:t>
            </a:r>
            <a:r>
              <a:rPr lang="fr-FR" sz="3600" dirty="0">
                <a:solidFill>
                  <a:srgbClr val="7030A0"/>
                </a:solidFill>
              </a:rPr>
              <a:t> des prestataires de services devrait être le </a:t>
            </a:r>
            <a:r>
              <a:rPr lang="fr-FR" sz="3600" b="1" dirty="0">
                <a:solidFill>
                  <a:srgbClr val="7030A0"/>
                </a:solidFill>
              </a:rPr>
              <a:t>bien-être immédiat</a:t>
            </a:r>
            <a:r>
              <a:rPr lang="fr-FR" sz="3600" dirty="0">
                <a:solidFill>
                  <a:srgbClr val="7030A0"/>
                </a:solidFill>
              </a:rPr>
              <a:t> des survivantes.</a:t>
            </a:r>
          </a:p>
          <a:p>
            <a:pPr marL="0" lvl="0" indent="0" algn="l" rtl="0">
              <a:lnSpc>
                <a:spcPct val="110000"/>
              </a:lnSpc>
              <a:spcBef>
                <a:spcPts val="0"/>
              </a:spcBef>
              <a:spcAft>
                <a:spcPts val="0"/>
              </a:spcAft>
              <a:buClr>
                <a:schemeClr val="dk1"/>
              </a:buClr>
              <a:buSzPts val="2800"/>
              <a:buNone/>
            </a:pPr>
            <a:endParaRPr b="1" dirty="0"/>
          </a:p>
          <a:p>
            <a:pPr marL="0" lvl="0" indent="0" algn="l" rtl="0">
              <a:lnSpc>
                <a:spcPct val="110000"/>
              </a:lnSpc>
              <a:spcBef>
                <a:spcPts val="0"/>
              </a:spcBef>
              <a:spcAft>
                <a:spcPts val="0"/>
              </a:spcAft>
              <a:buClr>
                <a:schemeClr val="dk1"/>
              </a:buClr>
              <a:buSzPts val="2800"/>
              <a:buNone/>
            </a:pPr>
            <a:r>
              <a:rPr lang="fr-FR" dirty="0">
                <a:solidFill>
                  <a:srgbClr val="267CB4"/>
                </a:solidFill>
              </a:rPr>
              <a:t>La collecte de données a pour </a:t>
            </a:r>
            <a:r>
              <a:rPr lang="fr-FR" b="1" u="sng" dirty="0">
                <a:solidFill>
                  <a:srgbClr val="267CB4"/>
                </a:solidFill>
              </a:rPr>
              <a:t>premier objectif</a:t>
            </a:r>
            <a:r>
              <a:rPr lang="fr-FR" b="1" dirty="0">
                <a:solidFill>
                  <a:srgbClr val="267CB4"/>
                </a:solidFill>
              </a:rPr>
              <a:t> de </a:t>
            </a:r>
            <a:r>
              <a:rPr lang="fr-FR" b="1" u="sng" dirty="0">
                <a:solidFill>
                  <a:srgbClr val="267CB4"/>
                </a:solidFill>
              </a:rPr>
              <a:t>soutenir la qualité</a:t>
            </a:r>
            <a:r>
              <a:rPr lang="fr-FR" b="1" dirty="0">
                <a:solidFill>
                  <a:srgbClr val="267CB4"/>
                </a:solidFill>
              </a:rPr>
              <a:t> des services fournis</a:t>
            </a:r>
            <a:r>
              <a:rPr lang="fr-FR" dirty="0">
                <a:solidFill>
                  <a:srgbClr val="267CB4"/>
                </a:solidFill>
              </a:rPr>
              <a:t> </a:t>
            </a:r>
            <a:r>
              <a:rPr lang="fr-FR" dirty="0"/>
              <a:t>en permettant :</a:t>
            </a:r>
          </a:p>
          <a:p>
            <a:pPr marL="685800" lvl="1" indent="-228600" algn="l" rtl="0">
              <a:lnSpc>
                <a:spcPct val="110000"/>
              </a:lnSpc>
              <a:spcBef>
                <a:spcPts val="0"/>
              </a:spcBef>
              <a:spcAft>
                <a:spcPts val="0"/>
              </a:spcAft>
              <a:buClr>
                <a:schemeClr val="dk1"/>
              </a:buClr>
              <a:buSzPts val="2800"/>
              <a:buChar char="•"/>
            </a:pPr>
            <a:r>
              <a:rPr lang="fr-FR" sz="2800" dirty="0"/>
              <a:t>aux assistants sociaux de </a:t>
            </a:r>
            <a:r>
              <a:rPr lang="fr-FR" sz="2800" b="1" dirty="0"/>
              <a:t>tenir des registres individuels</a:t>
            </a:r>
            <a:r>
              <a:rPr lang="fr-FR" sz="2800" dirty="0"/>
              <a:t>, et</a:t>
            </a:r>
          </a:p>
          <a:p>
            <a:pPr marL="685800" lvl="1" indent="-228600" algn="l" rtl="0">
              <a:lnSpc>
                <a:spcPct val="110000"/>
              </a:lnSpc>
              <a:spcBef>
                <a:spcPts val="0"/>
              </a:spcBef>
              <a:spcAft>
                <a:spcPts val="0"/>
              </a:spcAft>
              <a:buClr>
                <a:schemeClr val="dk1"/>
              </a:buClr>
              <a:buSzPts val="2800"/>
              <a:buChar char="•"/>
            </a:pPr>
            <a:r>
              <a:rPr lang="fr-FR" sz="2800" dirty="0"/>
              <a:t>à leurs superviseurs d’</a:t>
            </a:r>
            <a:r>
              <a:rPr lang="fr-FR" sz="2800" b="1" dirty="0"/>
              <a:t>évaluer la qualité des soins, de vérifier les progrès enregistrés et d’assurer la continuité des services</a:t>
            </a:r>
            <a:r>
              <a:rPr lang="fr-FR" sz="2800" dirty="0"/>
              <a:t>.</a:t>
            </a:r>
          </a:p>
          <a:p>
            <a:pPr marL="0" lvl="0" indent="0" algn="l" rtl="0">
              <a:lnSpc>
                <a:spcPct val="110000"/>
              </a:lnSpc>
              <a:spcBef>
                <a:spcPts val="0"/>
              </a:spcBef>
              <a:spcAft>
                <a:spcPts val="0"/>
              </a:spcAft>
              <a:buClr>
                <a:schemeClr val="dk1"/>
              </a:buClr>
              <a:buSzPts val="2800"/>
              <a:buNone/>
            </a:pPr>
            <a:endParaRPr dirty="0"/>
          </a:p>
          <a:p>
            <a:pPr marL="0" lvl="0" indent="0" algn="l" rtl="0">
              <a:lnSpc>
                <a:spcPct val="110000"/>
              </a:lnSpc>
              <a:spcBef>
                <a:spcPts val="0"/>
              </a:spcBef>
              <a:spcAft>
                <a:spcPts val="0"/>
              </a:spcAft>
              <a:buClr>
                <a:schemeClr val="dk1"/>
              </a:buClr>
              <a:buSzPts val="2800"/>
              <a:buNone/>
            </a:pPr>
            <a:r>
              <a:rPr lang="fr-FR" i="1" dirty="0">
                <a:solidFill>
                  <a:srgbClr val="7030A0"/>
                </a:solidFill>
              </a:rPr>
              <a:t>La collecte de données est une </a:t>
            </a:r>
            <a:r>
              <a:rPr lang="fr-FR" b="1" i="1" dirty="0">
                <a:solidFill>
                  <a:srgbClr val="7030A0"/>
                </a:solidFill>
              </a:rPr>
              <a:t>priorité secondaire</a:t>
            </a:r>
            <a:r>
              <a:rPr lang="fr-FR" i="1" dirty="0">
                <a:solidFill>
                  <a:srgbClr val="7030A0"/>
                </a:solidFill>
              </a:rPr>
              <a:t> qui vient appuyer la </a:t>
            </a:r>
            <a:r>
              <a:rPr lang="fr-FR" b="1" i="1" dirty="0">
                <a:solidFill>
                  <a:srgbClr val="7030A0"/>
                </a:solidFill>
              </a:rPr>
              <a:t>prestation de services</a:t>
            </a:r>
            <a:r>
              <a:rPr lang="fr-FR" i="1" dirty="0">
                <a:solidFill>
                  <a:srgbClr val="7030A0"/>
                </a:solidFill>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6"/>
          <p:cNvSpPr txBox="1">
            <a:spLocks noGrp="1"/>
          </p:cNvSpPr>
          <p:nvPr>
            <p:ph type="title"/>
            <p:custDataLst>
              <p:tags r:id="rId1"/>
            </p:custDataLst>
          </p:nvPr>
        </p:nvSpPr>
        <p:spPr>
          <a:xfrm>
            <a:off x="375492" y="330000"/>
            <a:ext cx="10515600" cy="10557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7030A0"/>
              </a:buClr>
              <a:buSzPts val="3500"/>
              <a:buFont typeface="Calibri"/>
              <a:buNone/>
            </a:pPr>
            <a:r>
              <a:rPr lang="fr-FR" sz="3500" b="1" u="sng">
                <a:solidFill>
                  <a:srgbClr val="267CB4"/>
                </a:solidFill>
              </a:rPr>
              <a:t>Exigences minimales</a:t>
            </a:r>
            <a:r>
              <a:rPr lang="fr-FR" sz="3500" b="1">
                <a:solidFill>
                  <a:srgbClr val="267CB4"/>
                </a:solidFill>
              </a:rPr>
              <a:t> pour 
la gestion des données sur la VBG</a:t>
            </a:r>
          </a:p>
        </p:txBody>
      </p:sp>
      <p:sp>
        <p:nvSpPr>
          <p:cNvPr id="123" name="Google Shape;123;p6"/>
          <p:cNvSpPr txBox="1">
            <a:spLocks noGrp="1"/>
          </p:cNvSpPr>
          <p:nvPr>
            <p:ph type="body" idx="1"/>
            <p:custDataLst>
              <p:tags r:id="rId2"/>
            </p:custDataLst>
          </p:nvPr>
        </p:nvSpPr>
        <p:spPr>
          <a:xfrm>
            <a:off x="838200" y="1628656"/>
            <a:ext cx="10515600" cy="4756125"/>
          </a:xfrm>
          <a:prstGeom prst="rect">
            <a:avLst/>
          </a:prstGeom>
          <a:noFill/>
          <a:ln>
            <a:noFill/>
          </a:ln>
        </p:spPr>
        <p:txBody>
          <a:bodyPr spcFirstLastPara="1" wrap="square" lIns="91425" tIns="45700" rIns="91425" bIns="45700" anchor="t" anchorCtr="0">
            <a:normAutofit fontScale="92500" lnSpcReduction="10000"/>
          </a:bodyPr>
          <a:lstStyle/>
          <a:p>
            <a:pPr marL="228600" lvl="0" indent="-228600" algn="l" rtl="0">
              <a:lnSpc>
                <a:spcPct val="70000"/>
              </a:lnSpc>
              <a:spcBef>
                <a:spcPts val="0"/>
              </a:spcBef>
              <a:spcAft>
                <a:spcPts val="0"/>
              </a:spcAft>
              <a:buClr>
                <a:schemeClr val="dk1"/>
              </a:buClr>
              <a:buSzPts val="2590"/>
              <a:buChar char="•"/>
            </a:pPr>
            <a:r>
              <a:rPr lang="fr-FR" sz="2590" b="1" dirty="0">
                <a:solidFill>
                  <a:srgbClr val="267CB4"/>
                </a:solidFill>
              </a:rPr>
              <a:t>Des services (aide sanitaire ou soutien psychosocial) </a:t>
            </a:r>
            <a:r>
              <a:rPr lang="fr-FR" sz="2590" b="1" u="sng" dirty="0">
                <a:solidFill>
                  <a:srgbClr val="267CB4"/>
                </a:solidFill>
              </a:rPr>
              <a:t>doivent être disponibles pour les survivantes de VBG</a:t>
            </a:r>
            <a:r>
              <a:rPr lang="fr-FR" sz="2590" b="1" dirty="0">
                <a:solidFill>
                  <a:srgbClr val="267CB4"/>
                </a:solidFill>
              </a:rPr>
              <a:t> afin que des données puissent être recueillies auprès d’elles.  </a:t>
            </a:r>
          </a:p>
          <a:p>
            <a:pPr marL="228600" lvl="0" indent="-228600" algn="l" rtl="0">
              <a:lnSpc>
                <a:spcPct val="70000"/>
              </a:lnSpc>
              <a:spcBef>
                <a:spcPts val="1000"/>
              </a:spcBef>
              <a:spcAft>
                <a:spcPts val="0"/>
              </a:spcAft>
              <a:buClr>
                <a:schemeClr val="dk1"/>
              </a:buClr>
              <a:buSzPts val="2590"/>
              <a:buChar char="•"/>
            </a:pPr>
            <a:r>
              <a:rPr lang="fr-FR" sz="2590" dirty="0"/>
              <a:t>Les données sur la survivante et l’incident doivent être recueillies de manière à </a:t>
            </a:r>
            <a:r>
              <a:rPr lang="fr-FR" sz="2590" b="1" dirty="0">
                <a:solidFill>
                  <a:srgbClr val="7030A0"/>
                </a:solidFill>
              </a:rPr>
              <a:t>limiter les risques d’identification</a:t>
            </a:r>
            <a:r>
              <a:rPr lang="fr-FR" sz="2590" dirty="0">
                <a:solidFill>
                  <a:srgbClr val="7030A0"/>
                </a:solidFill>
              </a:rPr>
              <a:t> </a:t>
            </a:r>
            <a:r>
              <a:rPr lang="fr-FR" sz="2590" dirty="0"/>
              <a:t>et, si ces données sont partagées à des fins d’analyse et de signalement, elles </a:t>
            </a:r>
            <a:r>
              <a:rPr lang="fr-FR" sz="2590" b="1" dirty="0">
                <a:solidFill>
                  <a:srgbClr val="7030A0"/>
                </a:solidFill>
              </a:rPr>
              <a:t>doivent être non identifiables</a:t>
            </a:r>
            <a:r>
              <a:rPr lang="fr-FR" sz="2590" dirty="0"/>
              <a:t>.</a:t>
            </a:r>
          </a:p>
          <a:p>
            <a:pPr marL="228600" lvl="0" indent="-228600" algn="l" rtl="0">
              <a:lnSpc>
                <a:spcPct val="70000"/>
              </a:lnSpc>
              <a:spcBef>
                <a:spcPts val="1000"/>
              </a:spcBef>
              <a:spcAft>
                <a:spcPts val="0"/>
              </a:spcAft>
              <a:buClr>
                <a:schemeClr val="dk1"/>
              </a:buClr>
              <a:buSzPts val="2590"/>
              <a:buChar char="•"/>
            </a:pPr>
            <a:r>
              <a:rPr lang="fr-FR" sz="2590" dirty="0"/>
              <a:t>Les données sur la survivante/l’incident ne peuvent être partagées qu’avec le </a:t>
            </a:r>
            <a:r>
              <a:rPr lang="fr-FR" sz="2590" b="1" dirty="0">
                <a:solidFill>
                  <a:srgbClr val="7030A0"/>
                </a:solidFill>
              </a:rPr>
              <a:t>consentement éclairé</a:t>
            </a:r>
            <a:r>
              <a:rPr lang="fr-FR" sz="2590" dirty="0">
                <a:solidFill>
                  <a:srgbClr val="7030A0"/>
                </a:solidFill>
              </a:rPr>
              <a:t> </a:t>
            </a:r>
            <a:r>
              <a:rPr lang="fr-FR" sz="2590" dirty="0"/>
              <a:t>de la survivante. </a:t>
            </a:r>
          </a:p>
          <a:p>
            <a:pPr marL="228600" lvl="0" indent="-228600" algn="l" rtl="0">
              <a:lnSpc>
                <a:spcPct val="70000"/>
              </a:lnSpc>
              <a:spcBef>
                <a:spcPts val="1000"/>
              </a:spcBef>
              <a:spcAft>
                <a:spcPts val="0"/>
              </a:spcAft>
              <a:buClr>
                <a:schemeClr val="dk1"/>
              </a:buClr>
              <a:buSzPts val="2590"/>
              <a:buChar char="•"/>
            </a:pPr>
            <a:r>
              <a:rPr lang="fr-FR" sz="2590" dirty="0"/>
              <a:t>Les informations sur des affaires identifiables (p. ex. formulaires d’orientation ou, en cas de renvoi d’une affaire, les sections sensibles du dossier de l’affaire) </a:t>
            </a:r>
            <a:r>
              <a:rPr lang="fr-FR" sz="2590" b="1" dirty="0">
                <a:solidFill>
                  <a:srgbClr val="7030A0"/>
                </a:solidFill>
              </a:rPr>
              <a:t>ne sont partagées qu’à des fins d’orientation et avec l’accord de la survivante</a:t>
            </a:r>
            <a:r>
              <a:rPr lang="fr-FR" sz="2590" dirty="0"/>
              <a:t>.</a:t>
            </a:r>
          </a:p>
          <a:p>
            <a:pPr marL="228600" lvl="0" indent="-228600" algn="l" rtl="0">
              <a:lnSpc>
                <a:spcPct val="70000"/>
              </a:lnSpc>
              <a:spcBef>
                <a:spcPts val="1000"/>
              </a:spcBef>
              <a:spcAft>
                <a:spcPts val="0"/>
              </a:spcAft>
              <a:buClr>
                <a:schemeClr val="dk1"/>
              </a:buClr>
              <a:buSzPts val="2590"/>
              <a:buChar char="•"/>
            </a:pPr>
            <a:r>
              <a:rPr lang="fr-FR" sz="2590" dirty="0"/>
              <a:t>Les données relatives à la survivante doivent être </a:t>
            </a:r>
            <a:r>
              <a:rPr lang="fr-FR" sz="2590" b="1" dirty="0">
                <a:solidFill>
                  <a:srgbClr val="7030A0"/>
                </a:solidFill>
              </a:rPr>
              <a:t>protégées en permanence</a:t>
            </a:r>
            <a:r>
              <a:rPr lang="fr-FR" sz="2590" dirty="0">
                <a:solidFill>
                  <a:srgbClr val="7030A0"/>
                </a:solidFill>
              </a:rPr>
              <a:t> </a:t>
            </a:r>
            <a:r>
              <a:rPr lang="fr-FR" sz="2590" dirty="0"/>
              <a:t>et n’être partagées qu’avec les personnes autorisées.</a:t>
            </a:r>
          </a:p>
          <a:p>
            <a:pPr marL="228600" lvl="0" indent="-228600" algn="l" rtl="0">
              <a:lnSpc>
                <a:spcPct val="70000"/>
              </a:lnSpc>
              <a:spcBef>
                <a:spcPts val="1000"/>
              </a:spcBef>
              <a:spcAft>
                <a:spcPts val="0"/>
              </a:spcAft>
              <a:buClr>
                <a:schemeClr val="dk1"/>
              </a:buClr>
              <a:buSzPts val="2590"/>
              <a:buChar char="•"/>
            </a:pPr>
            <a:r>
              <a:rPr lang="fr-FR" sz="2590" b="1" dirty="0">
                <a:solidFill>
                  <a:srgbClr val="7030A0"/>
                </a:solidFill>
              </a:rPr>
              <a:t>Avant de partager les données, un accord doit être conclu</a:t>
            </a:r>
            <a:r>
              <a:rPr lang="fr-FR" sz="2590" dirty="0">
                <a:solidFill>
                  <a:srgbClr val="7030A0"/>
                </a:solidFill>
              </a:rPr>
              <a:t> </a:t>
            </a:r>
            <a:r>
              <a:rPr lang="fr-FR" sz="2590" dirty="0"/>
              <a:t>en collaboration avec les prestataires de services afin de déterminer la manière dont les données seront partagées, protégées, utilisées et à quelle fin.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8"/>
          <p:cNvSpPr txBox="1">
            <a:spLocks noGrp="1"/>
          </p:cNvSpPr>
          <p:nvPr>
            <p:ph type="title"/>
            <p:custDataLst>
              <p:tags r:id="rId1"/>
            </p:custDataLst>
          </p:nvPr>
        </p:nvSpPr>
        <p:spPr>
          <a:xfrm>
            <a:off x="353458" y="265974"/>
            <a:ext cx="10515600" cy="10557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7030A0"/>
              </a:buClr>
              <a:buSzPts val="3500"/>
              <a:buFont typeface="Calibri"/>
              <a:buNone/>
            </a:pPr>
            <a:r>
              <a:rPr lang="fr-FR" sz="4800" b="1" dirty="0">
                <a:solidFill>
                  <a:srgbClr val="267CB4"/>
                </a:solidFill>
              </a:rPr>
              <a:t>Consentement et assentiment éclairés</a:t>
            </a:r>
          </a:p>
        </p:txBody>
      </p:sp>
      <p:sp>
        <p:nvSpPr>
          <p:cNvPr id="155" name="Google Shape;155;p8"/>
          <p:cNvSpPr txBox="1">
            <a:spLocks noGrp="1"/>
          </p:cNvSpPr>
          <p:nvPr>
            <p:ph type="body" idx="1"/>
            <p:custDataLst>
              <p:tags r:id="rId2"/>
            </p:custDataLst>
          </p:nvPr>
        </p:nvSpPr>
        <p:spPr>
          <a:xfrm>
            <a:off x="838200" y="1448975"/>
            <a:ext cx="10515600" cy="4400680"/>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120000"/>
              </a:lnSpc>
              <a:spcBef>
                <a:spcPts val="0"/>
              </a:spcBef>
              <a:spcAft>
                <a:spcPts val="0"/>
              </a:spcAft>
              <a:buClr>
                <a:schemeClr val="dk1"/>
              </a:buClr>
              <a:buSzPts val="2800"/>
              <a:buChar char="•"/>
            </a:pPr>
            <a:r>
              <a:rPr lang="fr-FR" sz="2400" dirty="0">
                <a:solidFill>
                  <a:srgbClr val="7030A0"/>
                </a:solidFill>
              </a:rPr>
              <a:t>Les survivantes ont </a:t>
            </a:r>
            <a:r>
              <a:rPr lang="fr-FR" sz="2400" b="1" dirty="0">
                <a:solidFill>
                  <a:srgbClr val="7030A0"/>
                </a:solidFill>
              </a:rPr>
              <a:t>le droit de savoir</a:t>
            </a:r>
            <a:r>
              <a:rPr lang="fr-FR" sz="2400" dirty="0">
                <a:solidFill>
                  <a:srgbClr val="7030A0"/>
                </a:solidFill>
              </a:rPr>
              <a:t> quelles données sont recueillies et l’usage qui en sera fait. </a:t>
            </a:r>
          </a:p>
          <a:p>
            <a:pPr marL="228600" lvl="0" indent="-228600" algn="l" rtl="0">
              <a:lnSpc>
                <a:spcPct val="120000"/>
              </a:lnSpc>
              <a:spcBef>
                <a:spcPts val="0"/>
              </a:spcBef>
              <a:spcAft>
                <a:spcPts val="0"/>
              </a:spcAft>
              <a:buClr>
                <a:schemeClr val="dk1"/>
              </a:buClr>
              <a:buSzPts val="2800"/>
              <a:buChar char="•"/>
            </a:pPr>
            <a:r>
              <a:rPr lang="fr-FR" sz="2400" dirty="0">
                <a:solidFill>
                  <a:srgbClr val="7030A0"/>
                </a:solidFill>
              </a:rPr>
              <a:t>Les données ne devraient être recueillies qu’avec le </a:t>
            </a:r>
            <a:r>
              <a:rPr lang="fr-FR" sz="2400" b="1" dirty="0">
                <a:solidFill>
                  <a:srgbClr val="7030A0"/>
                </a:solidFill>
              </a:rPr>
              <a:t>consentement éclairé</a:t>
            </a:r>
            <a:r>
              <a:rPr lang="fr-FR" sz="2400" dirty="0">
                <a:solidFill>
                  <a:srgbClr val="7030A0"/>
                </a:solidFill>
              </a:rPr>
              <a:t> des survivantes.</a:t>
            </a:r>
            <a:r>
              <a:rPr lang="fr-FR" sz="2400" b="1" dirty="0">
                <a:solidFill>
                  <a:srgbClr val="7030A0"/>
                </a:solidFill>
              </a:rPr>
              <a:t> </a:t>
            </a:r>
          </a:p>
          <a:p>
            <a:pPr marL="228600" lvl="0" indent="-228600" algn="l" rtl="0">
              <a:lnSpc>
                <a:spcPct val="120000"/>
              </a:lnSpc>
              <a:spcBef>
                <a:spcPts val="0"/>
              </a:spcBef>
              <a:spcAft>
                <a:spcPts val="0"/>
              </a:spcAft>
              <a:buClr>
                <a:schemeClr val="dk1"/>
              </a:buClr>
              <a:buSzPts val="2800"/>
              <a:buChar char="•"/>
            </a:pPr>
            <a:r>
              <a:rPr lang="fr-FR" sz="2400" dirty="0">
                <a:solidFill>
                  <a:srgbClr val="7030A0"/>
                </a:solidFill>
              </a:rPr>
              <a:t>Les prestataires de services doivent toujours </a:t>
            </a:r>
            <a:r>
              <a:rPr lang="fr-FR" sz="2400" b="1" dirty="0">
                <a:solidFill>
                  <a:srgbClr val="7030A0"/>
                </a:solidFill>
              </a:rPr>
              <a:t>évaluer si les avantages de la collecte de données l’emportent sur les risques</a:t>
            </a:r>
            <a:r>
              <a:rPr lang="fr-FR" sz="2400" dirty="0">
                <a:solidFill>
                  <a:srgbClr val="7030A0"/>
                </a:solidFill>
              </a:rPr>
              <a:t>.</a:t>
            </a:r>
          </a:p>
          <a:p>
            <a:pPr marL="228600" lvl="0" indent="-228600" algn="l" rtl="0">
              <a:lnSpc>
                <a:spcPct val="120000"/>
              </a:lnSpc>
              <a:spcBef>
                <a:spcPts val="0"/>
              </a:spcBef>
              <a:spcAft>
                <a:spcPts val="0"/>
              </a:spcAft>
              <a:buClr>
                <a:schemeClr val="dk1"/>
              </a:buClr>
              <a:buSzPts val="2800"/>
              <a:buChar char="•"/>
            </a:pPr>
            <a:endParaRPr lang="en-SG" sz="1600" b="1" dirty="0">
              <a:solidFill>
                <a:srgbClr val="7030A0"/>
              </a:solidFill>
            </a:endParaRPr>
          </a:p>
          <a:p>
            <a:pPr marL="0" lvl="0" indent="0" algn="l" rtl="0">
              <a:lnSpc>
                <a:spcPct val="120000"/>
              </a:lnSpc>
              <a:spcBef>
                <a:spcPts val="0"/>
              </a:spcBef>
              <a:spcAft>
                <a:spcPts val="0"/>
              </a:spcAft>
              <a:buClr>
                <a:schemeClr val="dk1"/>
              </a:buClr>
              <a:buSzPts val="2800"/>
              <a:buNone/>
            </a:pPr>
            <a:r>
              <a:rPr lang="fr-FR" sz="1600" b="1" u="sng" dirty="0">
                <a:solidFill>
                  <a:srgbClr val="7030A0"/>
                </a:solidFill>
              </a:rPr>
              <a:t>Assentiment éclairé</a:t>
            </a:r>
            <a:r>
              <a:rPr lang="fr-FR" sz="1600" dirty="0">
                <a:solidFill>
                  <a:srgbClr val="7030A0"/>
                </a:solidFill>
              </a:rPr>
              <a:t> </a:t>
            </a:r>
            <a:r>
              <a:rPr lang="fr-FR" sz="1600" dirty="0"/>
              <a:t>: En vertu du droit international, les enfants de moins de 18 ans ne sont pas autorisés à donner leur consentement.</a:t>
            </a:r>
          </a:p>
          <a:p>
            <a:pPr marL="0" lvl="0" indent="0" algn="l" rtl="0">
              <a:lnSpc>
                <a:spcPct val="120000"/>
              </a:lnSpc>
              <a:spcBef>
                <a:spcPts val="0"/>
              </a:spcBef>
              <a:spcAft>
                <a:spcPts val="0"/>
              </a:spcAft>
              <a:buClr>
                <a:schemeClr val="dk1"/>
              </a:buClr>
              <a:buSzPts val="2800"/>
              <a:buNone/>
            </a:pPr>
            <a:endParaRPr lang="en-US" sz="1600" dirty="0"/>
          </a:p>
          <a:p>
            <a:pPr marL="0" lvl="0" indent="0" algn="l" rtl="0">
              <a:lnSpc>
                <a:spcPct val="120000"/>
              </a:lnSpc>
              <a:spcBef>
                <a:spcPts val="0"/>
              </a:spcBef>
              <a:spcAft>
                <a:spcPts val="0"/>
              </a:spcAft>
              <a:buClr>
                <a:schemeClr val="dk1"/>
              </a:buClr>
              <a:buSzPts val="2800"/>
              <a:buNone/>
            </a:pPr>
            <a:r>
              <a:rPr lang="fr-FR" sz="1600" b="1" dirty="0">
                <a:solidFill>
                  <a:srgbClr val="7030A0"/>
                </a:solidFill>
              </a:rPr>
              <a:t>Les enfants ne peuvent donner qu’un « consentement éclairé »</a:t>
            </a:r>
            <a:r>
              <a:rPr lang="fr-FR" sz="1600" dirty="0">
                <a:solidFill>
                  <a:srgbClr val="7030A0"/>
                </a:solidFill>
              </a:rPr>
              <a:t>, </a:t>
            </a:r>
            <a:r>
              <a:rPr lang="fr-FR" sz="1600" dirty="0"/>
              <a:t>défini comme suit : « l’expression de la volonté de prendre part à des services ».</a:t>
            </a:r>
          </a:p>
          <a:p>
            <a:pPr marL="0" lvl="0" indent="0" algn="l" rtl="0">
              <a:lnSpc>
                <a:spcPct val="120000"/>
              </a:lnSpc>
              <a:spcBef>
                <a:spcPts val="0"/>
              </a:spcBef>
              <a:spcAft>
                <a:spcPts val="0"/>
              </a:spcAft>
              <a:buClr>
                <a:schemeClr val="dk1"/>
              </a:buClr>
              <a:buSzPts val="2800"/>
              <a:buNone/>
            </a:pPr>
            <a:endParaRPr lang="en-US" sz="1600" dirty="0"/>
          </a:p>
          <a:p>
            <a:pPr marL="0" lvl="0" indent="0" algn="l" rtl="0">
              <a:lnSpc>
                <a:spcPct val="120000"/>
              </a:lnSpc>
              <a:spcBef>
                <a:spcPts val="0"/>
              </a:spcBef>
              <a:spcAft>
                <a:spcPts val="0"/>
              </a:spcAft>
              <a:buClr>
                <a:schemeClr val="dk1"/>
              </a:buClr>
              <a:buSzPts val="2800"/>
              <a:buNone/>
            </a:pPr>
            <a:r>
              <a:rPr lang="fr-FR" sz="1600" dirty="0"/>
              <a:t>Pour les enfants plus jeunes, qui sont par définition trop jeunes pour donner un consentement éclairé mais suffisamment âgés pour comprendre la situation et accepter de participer aux services, l’« assentiment éclairé » de l’enfant est recherché.</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7"/>
          <p:cNvSpPr txBox="1">
            <a:spLocks noGrp="1"/>
          </p:cNvSpPr>
          <p:nvPr>
            <p:ph type="title"/>
            <p:custDataLst>
              <p:tags r:id="rId1"/>
            </p:custDataLst>
          </p:nvPr>
        </p:nvSpPr>
        <p:spPr>
          <a:xfrm>
            <a:off x="365876" y="100315"/>
            <a:ext cx="11442301" cy="94033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7030A0"/>
              </a:buClr>
              <a:buSzPts val="3000"/>
              <a:buFont typeface="Calibri"/>
              <a:buNone/>
            </a:pPr>
            <a:r>
              <a:rPr lang="fr-FR" sz="3200" b="1" dirty="0">
                <a:solidFill>
                  <a:srgbClr val="267CB4"/>
                </a:solidFill>
              </a:rPr>
              <a:t>Gestion des données des survivantes de </a:t>
            </a:r>
            <a:r>
              <a:rPr lang="fr-FR" sz="3200" b="1" dirty="0" err="1">
                <a:solidFill>
                  <a:srgbClr val="267CB4"/>
                </a:solidFill>
              </a:rPr>
              <a:t>VBG</a:t>
            </a:r>
            <a:r>
              <a:rPr lang="fr-FR" sz="3200" b="1" dirty="0">
                <a:solidFill>
                  <a:srgbClr val="267CB4"/>
                </a:solidFill>
              </a:rPr>
              <a:t> : </a:t>
            </a:r>
            <a:r>
              <a:rPr lang="fr-FR" sz="3200" b="1" u="sng" dirty="0">
                <a:solidFill>
                  <a:srgbClr val="267CB4"/>
                </a:solidFill>
              </a:rPr>
              <a:t>cinq activités clés</a:t>
            </a:r>
          </a:p>
        </p:txBody>
      </p:sp>
      <p:grpSp>
        <p:nvGrpSpPr>
          <p:cNvPr id="130" name="Google Shape;130;p7"/>
          <p:cNvGrpSpPr>
            <a:grpSpLocks noChangeAspect="1"/>
          </p:cNvGrpSpPr>
          <p:nvPr>
            <p:custDataLst>
              <p:tags r:id="rId2"/>
            </p:custDataLst>
          </p:nvPr>
        </p:nvGrpSpPr>
        <p:grpSpPr>
          <a:xfrm>
            <a:off x="3034236" y="1008875"/>
            <a:ext cx="5673975" cy="5673974"/>
            <a:chOff x="1227012" y="-127654"/>
            <a:chExt cx="5673975" cy="5673974"/>
          </a:xfrm>
        </p:grpSpPr>
        <p:sp>
          <p:nvSpPr>
            <p:cNvPr id="131" name="Google Shape;131;p7"/>
            <p:cNvSpPr/>
            <p:nvPr/>
          </p:nvSpPr>
          <p:spPr>
            <a:xfrm>
              <a:off x="3170683" y="1816017"/>
              <a:ext cx="1786632" cy="1786632"/>
            </a:xfrm>
            <a:prstGeom prst="ellipse">
              <a:avLst/>
            </a:prstGeom>
            <a:solidFill>
              <a:srgbClr val="7030A0"/>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132;p7"/>
            <p:cNvSpPr txBox="1"/>
            <p:nvPr/>
          </p:nvSpPr>
          <p:spPr>
            <a:xfrm>
              <a:off x="3170682" y="2077663"/>
              <a:ext cx="1786632" cy="1263340"/>
            </a:xfrm>
            <a:prstGeom prst="rect">
              <a:avLst/>
            </a:prstGeom>
            <a:noFill/>
            <a:ln>
              <a:noFill/>
            </a:ln>
          </p:spPr>
          <p:txBody>
            <a:bodyPr spcFirstLastPara="1" wrap="square" lIns="15875" tIns="15875" rIns="15875" bIns="15875" anchor="ctr" anchorCtr="0">
              <a:noAutofit/>
            </a:bodyPr>
            <a:lstStyle/>
            <a:p>
              <a:pPr marL="0" marR="0" lvl="0" indent="0" algn="ctr" rtl="0">
                <a:lnSpc>
                  <a:spcPct val="90000"/>
                </a:lnSpc>
                <a:spcBef>
                  <a:spcPts val="0"/>
                </a:spcBef>
                <a:spcAft>
                  <a:spcPts val="0"/>
                </a:spcAft>
                <a:buClr>
                  <a:schemeClr val="lt1"/>
                </a:buClr>
                <a:buSzPts val="2500"/>
                <a:buFont typeface="Calibri"/>
                <a:buNone/>
              </a:pPr>
              <a:r>
                <a:rPr lang="fr-FR" sz="2000" b="0" i="0" u="none" strike="noStrike" cap="none" dirty="0">
                  <a:solidFill>
                    <a:schemeClr val="lt1"/>
                  </a:solidFill>
                  <a:latin typeface="Calibri"/>
                  <a:ea typeface="Calibri"/>
                  <a:cs typeface="Calibri"/>
                  <a:sym typeface="Calibri"/>
                </a:rPr>
                <a:t>Consentement éclairé</a:t>
              </a:r>
            </a:p>
          </p:txBody>
        </p:sp>
        <p:sp>
          <p:nvSpPr>
            <p:cNvPr id="133" name="Google Shape;133;p7"/>
            <p:cNvSpPr/>
            <p:nvPr/>
          </p:nvSpPr>
          <p:spPr>
            <a:xfrm rot="-5400000">
              <a:off x="3985480" y="1720972"/>
              <a:ext cx="157038" cy="33050"/>
            </a:xfrm>
            <a:custGeom>
              <a:avLst/>
              <a:gdLst/>
              <a:ahLst/>
              <a:cxnLst/>
              <a:rect l="l" t="t" r="r" b="b"/>
              <a:pathLst>
                <a:path w="120000" h="120000" extrusionOk="0">
                  <a:moveTo>
                    <a:pt x="0" y="60000"/>
                  </a:moveTo>
                  <a:lnTo>
                    <a:pt x="120000" y="60000"/>
                  </a:lnTo>
                </a:path>
              </a:pathLst>
            </a:custGeom>
            <a:noFill/>
            <a:ln w="12700" cap="flat" cmpd="sng">
              <a:solidFill>
                <a:srgbClr val="345A99"/>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 name="Google Shape;134;p7"/>
            <p:cNvSpPr txBox="1"/>
            <p:nvPr/>
          </p:nvSpPr>
          <p:spPr>
            <a:xfrm rot="-5400000">
              <a:off x="4060074" y="1733571"/>
              <a:ext cx="7851" cy="785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dirty="0">
                <a:solidFill>
                  <a:schemeClr val="dk1"/>
                </a:solidFill>
                <a:latin typeface="Calibri"/>
                <a:ea typeface="Calibri"/>
                <a:cs typeface="Calibri"/>
                <a:sym typeface="Calibri"/>
              </a:endParaRPr>
            </a:p>
          </p:txBody>
        </p:sp>
        <p:sp>
          <p:nvSpPr>
            <p:cNvPr id="135" name="Google Shape;135;p7"/>
            <p:cNvSpPr/>
            <p:nvPr/>
          </p:nvSpPr>
          <p:spPr>
            <a:xfrm>
              <a:off x="3170683" y="-127654"/>
              <a:ext cx="1786632" cy="1786632"/>
            </a:xfrm>
            <a:prstGeom prst="ellipse">
              <a:avLst/>
            </a:prstGeom>
            <a:solidFill>
              <a:srgbClr val="267CB4"/>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 name="Google Shape;136;p7"/>
            <p:cNvSpPr txBox="1"/>
            <p:nvPr/>
          </p:nvSpPr>
          <p:spPr>
            <a:xfrm>
              <a:off x="3432329" y="133992"/>
              <a:ext cx="1263340" cy="1263340"/>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fr-FR" sz="1800" b="0" i="0" u="none" strike="noStrike" cap="none">
                  <a:solidFill>
                    <a:schemeClr val="lt1"/>
                  </a:solidFill>
                  <a:latin typeface="Calibri"/>
                  <a:ea typeface="Calibri"/>
                  <a:cs typeface="Calibri"/>
                  <a:sym typeface="Calibri"/>
                </a:rPr>
                <a:t>COLLECTE des données</a:t>
              </a:r>
            </a:p>
          </p:txBody>
        </p:sp>
        <p:sp>
          <p:nvSpPr>
            <p:cNvPr id="137" name="Google Shape;137;p7"/>
            <p:cNvSpPr/>
            <p:nvPr/>
          </p:nvSpPr>
          <p:spPr>
            <a:xfrm>
              <a:off x="4957316" y="2692808"/>
              <a:ext cx="157038" cy="33050"/>
            </a:xfrm>
            <a:custGeom>
              <a:avLst/>
              <a:gdLst/>
              <a:ahLst/>
              <a:cxnLst/>
              <a:rect l="l" t="t" r="r" b="b"/>
              <a:pathLst>
                <a:path w="120000" h="120000" extrusionOk="0">
                  <a:moveTo>
                    <a:pt x="0" y="60000"/>
                  </a:moveTo>
                  <a:lnTo>
                    <a:pt x="120000" y="60000"/>
                  </a:lnTo>
                </a:path>
              </a:pathLst>
            </a:custGeom>
            <a:noFill/>
            <a:ln w="12700" cap="flat" cmpd="sng">
              <a:solidFill>
                <a:srgbClr val="345A99"/>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138;p7"/>
            <p:cNvSpPr txBox="1"/>
            <p:nvPr/>
          </p:nvSpPr>
          <p:spPr>
            <a:xfrm>
              <a:off x="5031909" y="2705407"/>
              <a:ext cx="7851" cy="785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dirty="0">
                <a:solidFill>
                  <a:schemeClr val="dk1"/>
                </a:solidFill>
                <a:latin typeface="Calibri"/>
                <a:ea typeface="Calibri"/>
                <a:cs typeface="Calibri"/>
                <a:sym typeface="Calibri"/>
              </a:endParaRPr>
            </a:p>
          </p:txBody>
        </p:sp>
        <p:sp>
          <p:nvSpPr>
            <p:cNvPr id="139" name="Google Shape;139;p7"/>
            <p:cNvSpPr/>
            <p:nvPr/>
          </p:nvSpPr>
          <p:spPr>
            <a:xfrm>
              <a:off x="5114355" y="1816017"/>
              <a:ext cx="1786632" cy="1786632"/>
            </a:xfrm>
            <a:prstGeom prst="ellipse">
              <a:avLst/>
            </a:prstGeom>
            <a:solidFill>
              <a:srgbClr val="267CB4"/>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140;p7"/>
            <p:cNvSpPr txBox="1"/>
            <p:nvPr/>
          </p:nvSpPr>
          <p:spPr>
            <a:xfrm>
              <a:off x="5376001" y="2077663"/>
              <a:ext cx="1263340" cy="1263340"/>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fr-FR" sz="1800" b="0" i="0" u="none" strike="noStrike" cap="none">
                  <a:solidFill>
                    <a:schemeClr val="lt1"/>
                  </a:solidFill>
                  <a:latin typeface="Calibri"/>
                  <a:ea typeface="Calibri"/>
                  <a:cs typeface="Calibri"/>
                  <a:sym typeface="Calibri"/>
                </a:rPr>
                <a:t>STOCKAGE des données</a:t>
              </a:r>
            </a:p>
          </p:txBody>
        </p:sp>
        <p:sp>
          <p:nvSpPr>
            <p:cNvPr id="141" name="Google Shape;141;p7"/>
            <p:cNvSpPr/>
            <p:nvPr/>
          </p:nvSpPr>
          <p:spPr>
            <a:xfrm rot="5400000">
              <a:off x="3985480" y="3664644"/>
              <a:ext cx="157038" cy="33050"/>
            </a:xfrm>
            <a:custGeom>
              <a:avLst/>
              <a:gdLst/>
              <a:ahLst/>
              <a:cxnLst/>
              <a:rect l="l" t="t" r="r" b="b"/>
              <a:pathLst>
                <a:path w="120000" h="120000" extrusionOk="0">
                  <a:moveTo>
                    <a:pt x="0" y="60000"/>
                  </a:moveTo>
                  <a:lnTo>
                    <a:pt x="120000" y="60000"/>
                  </a:lnTo>
                </a:path>
              </a:pathLst>
            </a:custGeom>
            <a:noFill/>
            <a:ln w="12700" cap="flat" cmpd="sng">
              <a:solidFill>
                <a:srgbClr val="345A99"/>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142;p7"/>
            <p:cNvSpPr txBox="1"/>
            <p:nvPr/>
          </p:nvSpPr>
          <p:spPr>
            <a:xfrm rot="5400000">
              <a:off x="4060074" y="3677243"/>
              <a:ext cx="7851" cy="785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dirty="0">
                <a:solidFill>
                  <a:schemeClr val="dk1"/>
                </a:solidFill>
                <a:latin typeface="Calibri"/>
                <a:ea typeface="Calibri"/>
                <a:cs typeface="Calibri"/>
                <a:sym typeface="Calibri"/>
              </a:endParaRPr>
            </a:p>
          </p:txBody>
        </p:sp>
        <p:sp>
          <p:nvSpPr>
            <p:cNvPr id="143" name="Google Shape;143;p7"/>
            <p:cNvSpPr/>
            <p:nvPr/>
          </p:nvSpPr>
          <p:spPr>
            <a:xfrm>
              <a:off x="3170683" y="3759688"/>
              <a:ext cx="1786632" cy="1786632"/>
            </a:xfrm>
            <a:prstGeom prst="ellipse">
              <a:avLst/>
            </a:prstGeom>
            <a:solidFill>
              <a:srgbClr val="267CB4"/>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144;p7"/>
            <p:cNvSpPr txBox="1"/>
            <p:nvPr/>
          </p:nvSpPr>
          <p:spPr>
            <a:xfrm>
              <a:off x="3432329" y="4021334"/>
              <a:ext cx="1263340" cy="1263340"/>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fr-FR" sz="1800" b="0" i="0" u="none" strike="noStrike" cap="none">
                  <a:solidFill>
                    <a:schemeClr val="lt1"/>
                  </a:solidFill>
                  <a:latin typeface="Calibri"/>
                  <a:ea typeface="Calibri"/>
                  <a:cs typeface="Calibri"/>
                  <a:sym typeface="Calibri"/>
                </a:rPr>
                <a:t>PARTAGE des données</a:t>
              </a:r>
            </a:p>
          </p:txBody>
        </p:sp>
        <p:sp>
          <p:nvSpPr>
            <p:cNvPr id="145" name="Google Shape;145;p7"/>
            <p:cNvSpPr/>
            <p:nvPr/>
          </p:nvSpPr>
          <p:spPr>
            <a:xfrm rot="10800000">
              <a:off x="3013644" y="2692808"/>
              <a:ext cx="157038" cy="33050"/>
            </a:xfrm>
            <a:custGeom>
              <a:avLst/>
              <a:gdLst/>
              <a:ahLst/>
              <a:cxnLst/>
              <a:rect l="l" t="t" r="r" b="b"/>
              <a:pathLst>
                <a:path w="120000" h="120000" extrusionOk="0">
                  <a:moveTo>
                    <a:pt x="0" y="60000"/>
                  </a:moveTo>
                  <a:lnTo>
                    <a:pt x="120000" y="60000"/>
                  </a:lnTo>
                </a:path>
              </a:pathLst>
            </a:custGeom>
            <a:noFill/>
            <a:ln w="12700" cap="flat" cmpd="sng">
              <a:solidFill>
                <a:srgbClr val="345A99"/>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146;p7"/>
            <p:cNvSpPr txBox="1"/>
            <p:nvPr/>
          </p:nvSpPr>
          <p:spPr>
            <a:xfrm>
              <a:off x="3088238" y="2705407"/>
              <a:ext cx="7851" cy="785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dirty="0">
                <a:solidFill>
                  <a:schemeClr val="dk1"/>
                </a:solidFill>
                <a:latin typeface="Calibri"/>
                <a:ea typeface="Calibri"/>
                <a:cs typeface="Calibri"/>
                <a:sym typeface="Calibri"/>
              </a:endParaRPr>
            </a:p>
          </p:txBody>
        </p:sp>
        <p:sp>
          <p:nvSpPr>
            <p:cNvPr id="147" name="Google Shape;147;p7"/>
            <p:cNvSpPr/>
            <p:nvPr/>
          </p:nvSpPr>
          <p:spPr>
            <a:xfrm>
              <a:off x="1227012" y="1816017"/>
              <a:ext cx="1786632" cy="1786632"/>
            </a:xfrm>
            <a:prstGeom prst="ellipse">
              <a:avLst/>
            </a:prstGeom>
            <a:solidFill>
              <a:srgbClr val="267CB4"/>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148;p7"/>
            <p:cNvSpPr txBox="1"/>
            <p:nvPr/>
          </p:nvSpPr>
          <p:spPr>
            <a:xfrm>
              <a:off x="1488658" y="2077663"/>
              <a:ext cx="1263340" cy="1263340"/>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fr-FR" sz="1800" b="0" i="0" u="none" strike="noStrike" cap="none" dirty="0">
                  <a:solidFill>
                    <a:schemeClr val="lt1"/>
                  </a:solidFill>
                  <a:latin typeface="Calibri"/>
                  <a:ea typeface="Calibri"/>
                  <a:cs typeface="Calibri"/>
                  <a:sym typeface="Calibri"/>
                </a:rPr>
                <a:t>ANALYSE des données</a:t>
              </a:r>
            </a:p>
          </p:txBody>
        </p:sp>
      </p:grpSp>
      <p:sp>
        <p:nvSpPr>
          <p:cNvPr id="2" name="TextBox 1">
            <a:extLst>
              <a:ext uri="{FF2B5EF4-FFF2-40B4-BE49-F238E27FC236}">
                <a16:creationId xmlns:a16="http://schemas.microsoft.com/office/drawing/2014/main" id="{4272EB8B-9FFB-458B-A6DC-CCC497C4D24E}"/>
              </a:ext>
            </a:extLst>
          </p:cNvPr>
          <p:cNvSpPr txBox="1"/>
          <p:nvPr>
            <p:custDataLst>
              <p:tags r:id="rId3"/>
            </p:custDataLst>
          </p:nvPr>
        </p:nvSpPr>
        <p:spPr>
          <a:xfrm>
            <a:off x="6764538" y="1243273"/>
            <a:ext cx="1577795" cy="954107"/>
          </a:xfrm>
          <a:prstGeom prst="rect">
            <a:avLst/>
          </a:prstGeom>
          <a:noFill/>
        </p:spPr>
        <p:txBody>
          <a:bodyPr wrap="square" rtlCol="0">
            <a:spAutoFit/>
          </a:bodyPr>
          <a:lstStyle/>
          <a:p>
            <a:r>
              <a:rPr lang="fr-FR" b="1">
                <a:latin typeface="Calibri" panose="020F0502020204030204" pitchFamily="34" charset="0"/>
                <a:cs typeface="Calibri" panose="020F0502020204030204" pitchFamily="34" charset="0"/>
              </a:rPr>
              <a:t>Processus</a:t>
            </a:r>
            <a:r>
              <a:rPr lang="fr-FR">
                <a:latin typeface="Calibri" panose="020F0502020204030204" pitchFamily="34" charset="0"/>
                <a:cs typeface="Calibri" panose="020F0502020204030204" pitchFamily="34" charset="0"/>
              </a:rPr>
              <a:t> permettant de recueillir ou d’obtenir des données. </a:t>
            </a:r>
          </a:p>
        </p:txBody>
      </p:sp>
      <p:sp>
        <p:nvSpPr>
          <p:cNvPr id="3" name="TextBox 2">
            <a:extLst>
              <a:ext uri="{FF2B5EF4-FFF2-40B4-BE49-F238E27FC236}">
                <a16:creationId xmlns:a16="http://schemas.microsoft.com/office/drawing/2014/main" id="{CF1DA7E6-B173-4220-BEA7-B28EE7F24815}"/>
              </a:ext>
            </a:extLst>
          </p:cNvPr>
          <p:cNvSpPr txBox="1"/>
          <p:nvPr>
            <p:custDataLst>
              <p:tags r:id="rId4"/>
            </p:custDataLst>
          </p:nvPr>
        </p:nvSpPr>
        <p:spPr>
          <a:xfrm>
            <a:off x="8708211" y="3075014"/>
            <a:ext cx="1565754" cy="1169551"/>
          </a:xfrm>
          <a:prstGeom prst="rect">
            <a:avLst/>
          </a:prstGeom>
          <a:noFill/>
        </p:spPr>
        <p:txBody>
          <a:bodyPr wrap="square" rtlCol="0">
            <a:spAutoFit/>
          </a:bodyPr>
          <a:lstStyle/>
          <a:p>
            <a:r>
              <a:rPr lang="fr-FR">
                <a:latin typeface="Calibri" panose="020F0502020204030204" pitchFamily="34" charset="0"/>
                <a:cs typeface="Calibri" panose="020F0502020204030204" pitchFamily="34" charset="0"/>
              </a:rPr>
              <a:t>Toutes les données doivent être </a:t>
            </a:r>
            <a:r>
              <a:rPr lang="fr-FR" b="1">
                <a:latin typeface="Calibri" panose="020F0502020204030204" pitchFamily="34" charset="0"/>
                <a:cs typeface="Calibri" panose="020F0502020204030204" pitchFamily="34" charset="0"/>
              </a:rPr>
              <a:t>stockées de manière sûre et confidentielle</a:t>
            </a:r>
            <a:r>
              <a:rPr lang="fr-FR">
                <a:latin typeface="Calibri" panose="020F0502020204030204" pitchFamily="34" charset="0"/>
                <a:cs typeface="Calibri" panose="020F0502020204030204" pitchFamily="34" charset="0"/>
              </a:rPr>
              <a:t>, que ce soit sur papier ou sous forme électronique. </a:t>
            </a:r>
          </a:p>
        </p:txBody>
      </p:sp>
      <p:sp>
        <p:nvSpPr>
          <p:cNvPr id="4" name="TextBox 3">
            <a:extLst>
              <a:ext uri="{FF2B5EF4-FFF2-40B4-BE49-F238E27FC236}">
                <a16:creationId xmlns:a16="http://schemas.microsoft.com/office/drawing/2014/main" id="{68969D15-2FCD-446B-BBD1-4806E0260798}"/>
              </a:ext>
            </a:extLst>
          </p:cNvPr>
          <p:cNvSpPr txBox="1"/>
          <p:nvPr>
            <p:custDataLst>
              <p:tags r:id="rId5"/>
            </p:custDataLst>
          </p:nvPr>
        </p:nvSpPr>
        <p:spPr>
          <a:xfrm>
            <a:off x="458464" y="3075014"/>
            <a:ext cx="2542721" cy="2677656"/>
          </a:xfrm>
          <a:prstGeom prst="rect">
            <a:avLst/>
          </a:prstGeom>
          <a:noFill/>
        </p:spPr>
        <p:txBody>
          <a:bodyPr wrap="square" rtlCol="0">
            <a:spAutoFit/>
          </a:bodyPr>
          <a:lstStyle/>
          <a:p>
            <a:r>
              <a:rPr lang="fr-FR" b="1">
                <a:latin typeface="Calibri" panose="020F0502020204030204" pitchFamily="34" charset="0"/>
                <a:cs typeface="Calibri" panose="020F0502020204030204" pitchFamily="34" charset="0"/>
              </a:rPr>
              <a:t>Une analyse de données de qualité sur la VBG peut aider à :</a:t>
            </a:r>
          </a:p>
          <a:p>
            <a:pPr marL="285750" indent="-285750">
              <a:buFontTx/>
              <a:buChar char="-"/>
            </a:pPr>
            <a:r>
              <a:rPr lang="fr-FR">
                <a:latin typeface="Calibri" panose="020F0502020204030204" pitchFamily="34" charset="0"/>
                <a:cs typeface="Calibri" panose="020F0502020204030204" pitchFamily="34" charset="0"/>
              </a:rPr>
              <a:t>comprendre les tendances et les caractéristiques des incidents signalés ;</a:t>
            </a:r>
          </a:p>
          <a:p>
            <a:pPr marL="285750" indent="-285750">
              <a:buFontTx/>
              <a:buChar char="-"/>
            </a:pPr>
            <a:r>
              <a:rPr lang="fr-FR">
                <a:latin typeface="Calibri" panose="020F0502020204030204" pitchFamily="34" charset="0"/>
                <a:cs typeface="Calibri" panose="020F0502020204030204" pitchFamily="34" charset="0"/>
              </a:rPr>
              <a:t>prendre des décisions éclairées concernant les interventions ;</a:t>
            </a:r>
          </a:p>
          <a:p>
            <a:pPr marL="285750" indent="-285750">
              <a:buFontTx/>
              <a:buChar char="-"/>
            </a:pPr>
            <a:r>
              <a:rPr lang="fr-FR">
                <a:latin typeface="Calibri" panose="020F0502020204030204" pitchFamily="34" charset="0"/>
                <a:cs typeface="Calibri" panose="020F0502020204030204" pitchFamily="34" charset="0"/>
              </a:rPr>
              <a:t>planifier les mesures à prendre ;</a:t>
            </a:r>
          </a:p>
          <a:p>
            <a:pPr marL="285750" indent="-285750">
              <a:buFontTx/>
              <a:buChar char="-"/>
            </a:pPr>
            <a:r>
              <a:rPr lang="fr-FR">
                <a:latin typeface="Calibri" panose="020F0502020204030204" pitchFamily="34" charset="0"/>
                <a:cs typeface="Calibri" panose="020F0502020204030204" pitchFamily="34" charset="0"/>
              </a:rPr>
              <a:t>améliorer l’efficacité générale de la prestation de services et de l’ensemble des programmes VBG.</a:t>
            </a:r>
          </a:p>
        </p:txBody>
      </p:sp>
      <p:sp>
        <p:nvSpPr>
          <p:cNvPr id="5" name="TextBox 4">
            <a:extLst>
              <a:ext uri="{FF2B5EF4-FFF2-40B4-BE49-F238E27FC236}">
                <a16:creationId xmlns:a16="http://schemas.microsoft.com/office/drawing/2014/main" id="{D95E91F0-4868-4AA6-B88C-73513801B80C}"/>
              </a:ext>
            </a:extLst>
          </p:cNvPr>
          <p:cNvSpPr txBox="1"/>
          <p:nvPr>
            <p:custDataLst>
              <p:tags r:id="rId6"/>
            </p:custDataLst>
          </p:nvPr>
        </p:nvSpPr>
        <p:spPr>
          <a:xfrm>
            <a:off x="6764539" y="5059599"/>
            <a:ext cx="4283901" cy="1600438"/>
          </a:xfrm>
          <a:prstGeom prst="rect">
            <a:avLst/>
          </a:prstGeom>
          <a:noFill/>
        </p:spPr>
        <p:txBody>
          <a:bodyPr wrap="square" rtlCol="0">
            <a:spAutoFit/>
          </a:bodyPr>
          <a:lstStyle/>
          <a:p>
            <a:r>
              <a:rPr lang="fr-FR" b="1">
                <a:latin typeface="Calibri" panose="020F0502020204030204" pitchFamily="34" charset="0"/>
                <a:cs typeface="Calibri" panose="020F0502020204030204" pitchFamily="34" charset="0"/>
              </a:rPr>
              <a:t>Deux types de partage de données</a:t>
            </a:r>
            <a:r>
              <a:rPr lang="fr-FR">
                <a:latin typeface="Calibri" panose="020F0502020204030204" pitchFamily="34" charset="0"/>
                <a:cs typeface="Calibri" panose="020F0502020204030204" pitchFamily="34" charset="0"/>
              </a:rPr>
              <a:t> :</a:t>
            </a:r>
          </a:p>
          <a:p>
            <a:pPr marL="285750" indent="-285750">
              <a:buFontTx/>
              <a:buChar char="-"/>
            </a:pPr>
            <a:r>
              <a:rPr lang="fr-FR">
                <a:latin typeface="Calibri" panose="020F0502020204030204" pitchFamily="34" charset="0"/>
                <a:cs typeface="Calibri" panose="020F0502020204030204" pitchFamily="34" charset="0"/>
              </a:rPr>
              <a:t>Données individuelles identifiables qui sont partagées par des agents du programme VBG à des fins d’orientation vers d’autres services ;</a:t>
            </a:r>
          </a:p>
          <a:p>
            <a:pPr marL="285750" indent="-285750">
              <a:buFontTx/>
              <a:buChar char="-"/>
            </a:pPr>
            <a:r>
              <a:rPr lang="fr-FR">
                <a:latin typeface="Calibri" panose="020F0502020204030204" pitchFamily="34" charset="0"/>
                <a:cs typeface="Calibri" panose="020F0502020204030204" pitchFamily="34" charset="0"/>
              </a:rPr>
              <a:t>Données globales non identifiables qui sont partagées pour établir des rapports d’ensemble qui étayent les activités de programmation et de plaidoyer.</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5"/>
</p:tagLst>
</file>

<file path=ppt/tags/tag27.xml><?xml version="1.0" encoding="utf-8"?>
<p:tagLst xmlns:a="http://schemas.openxmlformats.org/drawingml/2006/main" xmlns:r="http://schemas.openxmlformats.org/officeDocument/2006/relationships" xmlns:p="http://schemas.openxmlformats.org/presentationml/2006/main">
  <p:tag name="NUM" val="6"/>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26637</TotalTime>
  <Words>2802</Words>
  <Application>Microsoft Office PowerPoint</Application>
  <PresentationFormat>Szélesvásznú</PresentationFormat>
  <Paragraphs>167</Paragraphs>
  <Slides>17</Slides>
  <Notes>17</Notes>
  <HiddenSlides>0</HiddenSlides>
  <MMClips>0</MMClips>
  <ScaleCrop>false</ScaleCrop>
  <HeadingPairs>
    <vt:vector size="6" baseType="variant">
      <vt:variant>
        <vt:lpstr>Használt betűtípusok</vt:lpstr>
      </vt:variant>
      <vt:variant>
        <vt:i4>3</vt:i4>
      </vt:variant>
      <vt:variant>
        <vt:lpstr>Téma</vt:lpstr>
      </vt:variant>
      <vt:variant>
        <vt:i4>3</vt:i4>
      </vt:variant>
      <vt:variant>
        <vt:lpstr>Diacímek</vt:lpstr>
      </vt:variant>
      <vt:variant>
        <vt:i4>17</vt:i4>
      </vt:variant>
    </vt:vector>
  </HeadingPairs>
  <TitlesOfParts>
    <vt:vector size="23" baseType="lpstr">
      <vt:lpstr>Arial</vt:lpstr>
      <vt:lpstr>Calibri</vt:lpstr>
      <vt:lpstr>Calibri Light</vt:lpstr>
      <vt:lpstr>Office Theme</vt:lpstr>
      <vt:lpstr>1_Office Theme</vt:lpstr>
      <vt:lpstr>3_Office Theme</vt:lpstr>
      <vt:lpstr>  Normes minimales interorganisations pour la programmation d’actions de lutte contre la violence basée sur le genre dans les situations d’urgence   </vt:lpstr>
      <vt:lpstr>Norme 14 :</vt:lpstr>
      <vt:lpstr>Normes opérationnelles</vt:lpstr>
      <vt:lpstr>Norme 14 : Collecte et utilisation des données sur les survivantes</vt:lpstr>
      <vt:lpstr>Cette Norme minimale est axée sur les données relatives aux survivantes.  </vt:lpstr>
      <vt:lpstr>Prestation de services de qualité
avant la collecte de données ! </vt:lpstr>
      <vt:lpstr>Exigences minimales pour 
la gestion des données sur la VBG</vt:lpstr>
      <vt:lpstr>Consentement et assentiment éclairés</vt:lpstr>
      <vt:lpstr>Gestion des données des survivantes de VBG : cinq activités clés</vt:lpstr>
      <vt:lpstr>Protocole de partage de l’information</vt:lpstr>
      <vt:lpstr>PowerPoint-bemutató</vt:lpstr>
      <vt:lpstr>PowerPoint-bemutató</vt:lpstr>
      <vt:lpstr>PowerPoint-bemutató</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14:</dc:title>
  <dc:creator>Inbal Sansani</dc:creator>
  <cp:lastModifiedBy>VN00LW01</cp:lastModifiedBy>
  <cp:revision>22</cp:revision>
  <dcterms:created xsi:type="dcterms:W3CDTF">2020-05-05T03:10:12Z</dcterms:created>
  <dcterms:modified xsi:type="dcterms:W3CDTF">2021-12-14T07:33:33Z</dcterms:modified>
</cp:coreProperties>
</file>