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1.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2.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3.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notesSlides/notesSlide4.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notesSlides/notesSlide5.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6.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notesSlides/notesSlide7.xml" ContentType="application/vnd.openxmlformats-officedocument.presentationml.notesSlide+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notesSlides/notesSlide8.xml" ContentType="application/vnd.openxmlformats-officedocument.presentationml.notesSlide+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notesSlides/notesSlide9.xml" ContentType="application/vnd.openxmlformats-officedocument.presentationml.notesSlide+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notesSlides/notesSlide10.xml" ContentType="application/vnd.openxmlformats-officedocument.presentationml.notesSlide+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notesSlides/notesSlide11.xml" ContentType="application/vnd.openxmlformats-officedocument.presentationml.notesSlide+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notesSlides/notesSlide12.xml" ContentType="application/vnd.openxmlformats-officedocument.presentationml.notesSlide+xml"/>
  <Override PartName="/ppt/tags/tag38.xml" ContentType="application/vnd.openxmlformats-officedocument.presentationml.tags+xml"/>
  <Override PartName="/ppt/tags/tag39.xml" ContentType="application/vnd.openxmlformats-officedocument.presentationml.tags+xml"/>
  <Override PartName="/ppt/notesSlides/notesSlide13.xml" ContentType="application/vnd.openxmlformats-officedocument.presentationml.notesSlide+xml"/>
  <Override PartName="/ppt/tags/tag40.xml" ContentType="application/vnd.openxmlformats-officedocument.presentationml.tags+xml"/>
  <Override PartName="/ppt/tags/tag41.xml" ContentType="application/vnd.openxmlformats-officedocument.presentationml.tags+xml"/>
  <Override PartName="/ppt/notesSlides/notesSlide14.xml" ContentType="application/vnd.openxmlformats-officedocument.presentationml.notesSlide+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notesSlides/notesSlide15.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7"/>
  </p:notesMasterIdLst>
  <p:sldIdLst>
    <p:sldId id="318" r:id="rId2"/>
    <p:sldId id="288" r:id="rId3"/>
    <p:sldId id="262" r:id="rId4"/>
    <p:sldId id="263" r:id="rId5"/>
    <p:sldId id="337" r:id="rId6"/>
    <p:sldId id="338" r:id="rId7"/>
    <p:sldId id="348" r:id="rId8"/>
    <p:sldId id="373" r:id="rId9"/>
    <p:sldId id="347" r:id="rId10"/>
    <p:sldId id="359" r:id="rId11"/>
    <p:sldId id="374" r:id="rId12"/>
    <p:sldId id="375" r:id="rId13"/>
    <p:sldId id="358" r:id="rId14"/>
    <p:sldId id="333" r:id="rId15"/>
    <p:sldId id="334"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F2E0EDC-09C0-2ECA-43CE-0B9964F2FEA7}" name="Strategic Agenda" initials="SA" userId="Strategic Agenda" providerId="Non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67CB4"/>
    <a:srgbClr val="7030A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33465" autoAdjust="0"/>
  </p:normalViewPr>
  <p:slideViewPr>
    <p:cSldViewPr snapToGrid="0" snapToObjects="1">
      <p:cViewPr varScale="1">
        <p:scale>
          <a:sx n="38" d="100"/>
          <a:sy n="38" d="100"/>
        </p:scale>
        <p:origin x="3354" y="48"/>
      </p:cViewPr>
      <p:guideLst>
        <p:guide orient="horz" pos="2160"/>
        <p:guide pos="3840"/>
      </p:guideLst>
    </p:cSldViewPr>
  </p:slideViewPr>
  <p:notesTextViewPr>
    <p:cViewPr>
      <p:scale>
        <a:sx n="1" d="1"/>
        <a:sy n="1" d="1"/>
      </p:scale>
      <p:origin x="0" y="0"/>
    </p:cViewPr>
  </p:notesTextViewPr>
  <p:notesViewPr>
    <p:cSldViewPr snapToGrid="0" snapToObjects="1">
      <p:cViewPr varScale="1">
        <p:scale>
          <a:sx n="48" d="100"/>
          <a:sy n="48" d="100"/>
        </p:scale>
        <p:origin x="2684" y="4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8/10/relationships/authors" Targe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D4D79F5-6A48-644D-9D4C-04B51EE067E8}" type="datetimeFigureOut">
              <a:rPr lang="en-US" smtClean="0"/>
              <a:pPr/>
              <a:t>12/14/2021</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6F16881-453C-574A-B206-FF4726648DA2}" type="slidenum">
              <a:rPr lang="en-US" smtClean="0"/>
              <a:pPr/>
              <a:t>‹#›</a:t>
            </a:fld>
            <a:endParaRPr lang="en-US" dirty="0"/>
          </a:p>
        </p:txBody>
      </p:sp>
    </p:spTree>
    <p:extLst>
      <p:ext uri="{BB962C8B-B14F-4D97-AF65-F5344CB8AC3E}">
        <p14:creationId xmlns:p14="http://schemas.microsoft.com/office/powerpoint/2010/main" val="14332379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pPr defTabSz="465887">
              <a:defRPr/>
            </a:pPr>
            <a:r>
              <a:rPr lang="fr-FR" b="0" dirty="0">
                <a:solidFill>
                  <a:srgbClr val="FF0000"/>
                </a:solidFill>
              </a:rPr>
              <a:t>L’élaboration des Normes minimales </a:t>
            </a:r>
            <a:r>
              <a:rPr lang="fr-FR" b="0" dirty="0">
                <a:solidFill>
                  <a:srgbClr val="FF0000"/>
                </a:solidFill>
                <a:highlight>
                  <a:srgbClr val="FFFF00"/>
                </a:highlight>
              </a:rPr>
              <a:t>est le fruit </a:t>
            </a:r>
            <a:r>
              <a:rPr lang="fr-FR" b="0" dirty="0">
                <a:solidFill>
                  <a:srgbClr val="FF0000"/>
                </a:solidFill>
              </a:rPr>
              <a:t>d’u</a:t>
            </a:r>
            <a:r>
              <a:rPr lang="fr-FR" b="0" dirty="0">
                <a:solidFill>
                  <a:srgbClr val="FF0000"/>
                </a:solidFill>
                <a:highlight>
                  <a:srgbClr val="FFFF00"/>
                </a:highlight>
              </a:rPr>
              <a:t>n processus hautement consultatif mené sur une période de 18 mois avec une équipe spéciale dirigée par le Fonds des Nations Unies pour la population (</a:t>
            </a:r>
            <a:r>
              <a:rPr lang="fr-FR" b="0" dirty="0" err="1">
                <a:solidFill>
                  <a:srgbClr val="FF0000"/>
                </a:solidFill>
                <a:highlight>
                  <a:srgbClr val="FFFF00"/>
                </a:highlight>
              </a:rPr>
              <a:t>UNFPA</a:t>
            </a:r>
            <a:r>
              <a:rPr lang="fr-FR" b="0" dirty="0">
                <a:solidFill>
                  <a:srgbClr val="FF0000"/>
                </a:solidFill>
                <a:highlight>
                  <a:srgbClr val="FFFF00"/>
                </a:highlight>
              </a:rPr>
              <a:t>), le Fonds des Nations Unies pour  l’enfance </a:t>
            </a:r>
            <a:r>
              <a:rPr lang="fr-FR" b="0" dirty="0">
                <a:solidFill>
                  <a:srgbClr val="FF0000"/>
                </a:solidFill>
              </a:rPr>
              <a:t>(UNICEF) et le Comité international de secours (</a:t>
            </a:r>
            <a:r>
              <a:rPr lang="fr-FR" b="0" dirty="0" err="1">
                <a:solidFill>
                  <a:srgbClr val="FF0000"/>
                </a:solidFill>
              </a:rPr>
              <a:t>IRC</a:t>
            </a:r>
            <a:r>
              <a:rPr lang="fr-FR" b="0" dirty="0">
                <a:solidFill>
                  <a:srgbClr val="FF0000"/>
                </a:solidFill>
              </a:rPr>
              <a:t>). </a:t>
            </a:r>
          </a:p>
          <a:p>
            <a:pPr defTabSz="465887">
              <a:defRPr/>
            </a:pPr>
            <a:endParaRPr lang="en-US" b="0" dirty="0">
              <a:solidFill>
                <a:srgbClr val="FF0000"/>
              </a:solidFill>
            </a:endParaRPr>
          </a:p>
          <a:p>
            <a:pPr defTabSz="465887">
              <a:defRPr/>
            </a:pPr>
            <a:r>
              <a:rPr lang="fr-FR" b="0" dirty="0">
                <a:solidFill>
                  <a:srgbClr val="FF0000"/>
                </a:solidFill>
              </a:rPr>
              <a:t>En tant que membre de l’équipe spéciale, le HCR a guidé le processus dès le début. </a:t>
            </a:r>
          </a:p>
          <a:p>
            <a:pPr defTabSz="465887">
              <a:defRPr/>
            </a:pPr>
            <a:endParaRPr lang="en-US" b="0" dirty="0">
              <a:solidFill>
                <a:srgbClr val="FF0000"/>
              </a:solidFill>
            </a:endParaRPr>
          </a:p>
          <a:p>
            <a:pPr defTabSz="465887">
              <a:defRPr/>
            </a:pPr>
            <a:r>
              <a:rPr lang="fr-FR" b="0" dirty="0">
                <a:solidFill>
                  <a:srgbClr val="FF0000"/>
                </a:solidFill>
              </a:rPr>
              <a:t>Au total, 24 consultations de terrain ont été conduites (dont 10 dans le cadre du diagnostic). </a:t>
            </a:r>
          </a:p>
          <a:p>
            <a:pPr defTabSz="465887">
              <a:defRPr/>
            </a:pPr>
            <a:endParaRPr lang="en-US" b="1" dirty="0">
              <a:solidFill>
                <a:srgbClr val="FF0000"/>
              </a:solidFill>
            </a:endParaRPr>
          </a:p>
          <a:p>
            <a:pPr defTabSz="465887">
              <a:defRPr/>
            </a:pPr>
            <a:endParaRPr lang="en-US" b="1" dirty="0">
              <a:solidFill>
                <a:srgbClr val="FF0000"/>
              </a:solidFill>
            </a:endParaRPr>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27CA449-976E-014A-9459-5E563CA90AD1}"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8471870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27CA449-976E-014A-9459-5E563CA90AD1}"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7507177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a:t>À souligner :</a:t>
            </a:r>
          </a:p>
          <a:p>
            <a:endParaRPr lang="en-US" dirty="0"/>
          </a:p>
          <a:p>
            <a:r>
              <a:rPr lang="fr-FR" sz="1200"/>
              <a:t>Les programmes relatifs aux moyens de subsistance doivent aborder la question des obstacles que rencontrent souvent les femmes et les adolescentes en raison du travail non rémunéré qu’elles assument au sein des ménages et dans la communauté, ce qui se traduit par un manque de temps et d’espace pour s’occuper de soi. </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27CA449-976E-014A-9459-5E563CA90AD1}"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9367554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À souligner :</a:t>
            </a:r>
          </a:p>
          <a:p>
            <a:endParaRPr lang="en-US" dirty="0"/>
          </a:p>
          <a:p>
            <a:r>
              <a:rPr lang="fr-FR" dirty="0"/>
              <a:t>Les interventions portant sur les moyens de subsistance doivent tenir compte des risques pour les femmes et les adolescentes plus âgées avant, pendant et après le programme afin d’en atténuer les risques potentiels pour les participantes.</a:t>
            </a:r>
          </a:p>
          <a:p>
            <a:endParaRPr lang="en-SG" dirty="0"/>
          </a:p>
          <a:p>
            <a:r>
              <a:rPr lang="fr-FR" dirty="0"/>
              <a:t>Par ailleurs, étant donné que les situations d’urgence sont caractérisées par une aggravation de l’insécurité, de la violence sexuelle, ainsi que de l’exploitation et des abus sexuels, les agents humanitaires pourraient sans le vouloir contribuer à accroître l’exposition à ces dangers en ne planifiant pas suffisamment bien leurs interventions dans ce domaine.</a:t>
            </a:r>
          </a:p>
          <a:p>
            <a:endParaRPr lang="en-US" dirty="0"/>
          </a:p>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27CA449-976E-014A-9459-5E563CA90AD1}"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458890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6F16881-453C-574A-B206-FF4726648DA2}" type="slidenum">
              <a:rPr lang="en-US" smtClean="0"/>
              <a:pPr/>
              <a:t>13</a:t>
            </a:fld>
            <a:endParaRPr lang="en-US"/>
          </a:p>
        </p:txBody>
      </p:sp>
    </p:spTree>
    <p:extLst>
      <p:ext uri="{BB962C8B-B14F-4D97-AF65-F5344CB8AC3E}">
        <p14:creationId xmlns:p14="http://schemas.microsoft.com/office/powerpoint/2010/main" val="20653044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27CA449-976E-014A-9459-5E563CA90AD1}"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2022179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highlight>
                <a:srgbClr val="FFFF00"/>
              </a:highlight>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CEAA1F8-5525-48B8-AB42-B44A5E068F8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610817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highlight>
                <a:srgbClr val="FFFF00"/>
              </a:highlight>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CEAA1F8-5525-48B8-AB42-B44A5E068F8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24637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La Norme 12, Autonomisation économique et moyens de subsistance, est une Norme de programme dans les Normes minimales ; les deux autres catégories des Normes minimales sont les « Normes de base » et les « Normes opérationnelles ».</a:t>
            </a:r>
          </a:p>
          <a:p>
            <a:endParaRPr lang="en-US" dirty="0"/>
          </a:p>
          <a:p>
            <a:r>
              <a:rPr lang="fr-FR" dirty="0"/>
              <a:t>Les dix Normes de programme fournissent des indications pour répondre à la VBG, en atténuer les risques ou la prévenir dans une situation d’urgence ; elles reflètent </a:t>
            </a:r>
            <a:r>
              <a:rPr lang="fr-FR" b="1" dirty="0"/>
              <a:t>les éléments de base de la programmation visant la VBG</a:t>
            </a:r>
            <a:r>
              <a:rPr lang="fr-FR" dirty="0"/>
              <a:t>.</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CEAA1F8-5525-48B8-AB42-B44A5E068F8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275108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a:t>Demander : Quels mots ou expressions clés attirent votre attention dans cette description de la Norme 12 ?</a:t>
            </a:r>
          </a:p>
          <a:p>
            <a:pPr marL="171450" indent="-171450">
              <a:buFontTx/>
              <a:buChar char="-"/>
            </a:pPr>
            <a:r>
              <a:rPr lang="fr-FR"/>
              <a:t>Les femmes</a:t>
            </a:r>
          </a:p>
          <a:p>
            <a:pPr marL="171450" indent="-171450">
              <a:buFontTx/>
              <a:buChar char="-"/>
            </a:pPr>
            <a:r>
              <a:rPr lang="fr-FR"/>
              <a:t>Les adolescentes</a:t>
            </a:r>
          </a:p>
          <a:p>
            <a:pPr marL="171450" indent="-171450">
              <a:buFontTx/>
              <a:buChar char="-"/>
            </a:pPr>
            <a:r>
              <a:rPr lang="fr-FR"/>
              <a:t>Soutien économique</a:t>
            </a:r>
          </a:p>
          <a:p>
            <a:pPr marL="171450" indent="-171450">
              <a:buFontTx/>
              <a:buChar char="-"/>
            </a:pPr>
            <a:r>
              <a:rPr lang="fr-FR"/>
              <a:t>Dans le cadre d’une intervention multisectorielle</a:t>
            </a:r>
          </a:p>
          <a:p>
            <a:endParaRPr lang="en-US" dirty="0"/>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CEAA1F8-5525-48B8-AB42-B44A5E068F8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460245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 Autonomisation économique » = Soutenir l’accès des femmes et des filles au contrôle des ressources économiques.</a:t>
            </a:r>
          </a:p>
          <a:p>
            <a:endParaRPr lang="en-US" dirty="0"/>
          </a:p>
          <a:p>
            <a:r>
              <a:rPr lang="fr-FR" dirty="0"/>
              <a:t>Demander : Qu’entend-on par « moyens de subsistance » ? Réponse : L’expression « moyens de subsistance » désigne les capacités, les ressources et les stratégies que les personnes utilisent pour gagner leur vie. Les programmes relatifs aux moyens de subsistance englobent toute une gamme d’activités, y compris mais pas exclusivement la remise en état des avoirs productifs (bétail et outillage, accès et/ou occupation des terres, par exemple), des programmes de formation et des stages, la mise en place d’activités économiques à l’intérieur des camps, l’organisation d’activités génératrices de revenu, et les associations villageoises d’épargne et de prêts.</a:t>
            </a:r>
          </a:p>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27CA449-976E-014A-9459-5E563CA90AD1}"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247022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fr-FR" sz="1200" dirty="0"/>
              <a:t>Une solution consiste à collaborer avec les communautés pour recenser les femmes et les adolescentes qui sont le plus fortement menacées par la violence. Les programmes peuvent cibler ces groupes et/ou les individus de manière à ne pas stigmatiser ou exposer les survivantes à d’autres dangers.</a:t>
            </a:r>
          </a:p>
          <a:p>
            <a:pPr marL="171450" indent="-171450">
              <a:buFontTx/>
              <a:buChar char="-"/>
            </a:pPr>
            <a:r>
              <a:rPr lang="fr-FR" sz="1200" dirty="0"/>
              <a:t>Les femmes chefs de famille peuvent être dans l’impossibilité de travailler en dehors de leur foyer si elles n’ont pas accès à des services de garde d’enfants ou si des membres de leur famille les empêchent de travailler. </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27CA449-976E-014A-9459-5E563CA90AD1}"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1312172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dirty="0"/>
              <a:t>Les interventions portant sur les moyens de subsistance peuvent </a:t>
            </a:r>
            <a:r>
              <a:rPr lang="fr-FR" sz="1200" b="1" dirty="0">
                <a:solidFill>
                  <a:srgbClr val="7030A0"/>
                </a:solidFill>
              </a:rPr>
              <a:t>alourdir les responsabilités domestiques des femmes et des filles</a:t>
            </a:r>
            <a:r>
              <a:rPr lang="fr-FR" sz="1200" dirty="0"/>
              <a:t>, aggravant ainsi le stress et la pression.</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27CA449-976E-014A-9459-5E563CA90AD1}"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9657428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27CA449-976E-014A-9459-5E563CA90AD1}"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3964563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À souligner :</a:t>
            </a:r>
          </a:p>
          <a:p>
            <a:endParaRPr lang="en-SG" dirty="0"/>
          </a:p>
          <a:p>
            <a:r>
              <a:rPr lang="fr-FR" dirty="0"/>
              <a:t>La conception des programmes d’autonomisation économique pour les femmes et les adolescentes plus âgées doit se fonder sur une solide connaissance de la situation d’urgence et des normes sociales, culturelles et de genre au sein de la communauté.</a:t>
            </a:r>
          </a:p>
          <a:p>
            <a:endParaRPr lang="en-SG" dirty="0"/>
          </a:p>
          <a:p>
            <a:r>
              <a:rPr lang="fr-FR" dirty="0"/>
              <a:t>Les programmes qui intègrent des dispositifs de protection qui permettent d’assurer le suivi des facteurs de risque potentiels et de les contrôler peuvent contribuer à réduire l’exposition des femmes et des adolescentes plus âgées à la violence et à l’exploitation, tout en leur permettant d’acquérir des compétences grâce à la formation, ainsi qu’un capital social et financier, ce qui leur confère plus d’autonomie.</a:t>
            </a:r>
          </a:p>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27CA449-976E-014A-9459-5E563CA90AD1}"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8817208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39D55A-DAC7-BA44-A912-8BF7C72D690C}"/>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0C316A2E-ACA2-4A43-B2AC-329E0A9EB22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5CE2DB74-9DAD-1F43-8FFE-59E084EEF938}"/>
              </a:ext>
            </a:extLst>
          </p:cNvPr>
          <p:cNvSpPr>
            <a:spLocks noGrp="1"/>
          </p:cNvSpPr>
          <p:nvPr>
            <p:ph type="dt" sz="half" idx="10"/>
          </p:nvPr>
        </p:nvSpPr>
        <p:spPr/>
        <p:txBody>
          <a:bodyPr/>
          <a:lstStyle/>
          <a:p>
            <a:fld id="{F28AD21D-8C09-D74F-B030-163C2730ACCD}" type="datetimeFigureOut">
              <a:rPr lang="en-US" smtClean="0"/>
              <a:pPr/>
              <a:t>12/14/2021</a:t>
            </a:fld>
            <a:endParaRPr lang="en-US" dirty="0"/>
          </a:p>
        </p:txBody>
      </p:sp>
      <p:sp>
        <p:nvSpPr>
          <p:cNvPr id="5" name="Footer Placeholder 4">
            <a:extLst>
              <a:ext uri="{FF2B5EF4-FFF2-40B4-BE49-F238E27FC236}">
                <a16:creationId xmlns:a16="http://schemas.microsoft.com/office/drawing/2014/main" id="{1DC81755-E2BF-B649-B7F4-D93DBC9C10DD}"/>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5A9C483A-1400-1542-B876-D097AD2F6D82}"/>
              </a:ext>
            </a:extLst>
          </p:cNvPr>
          <p:cNvSpPr>
            <a:spLocks noGrp="1"/>
          </p:cNvSpPr>
          <p:nvPr>
            <p:ph type="sldNum" sz="quarter" idx="12"/>
          </p:nvPr>
        </p:nvSpPr>
        <p:spPr/>
        <p:txBody>
          <a:bodyPr/>
          <a:lstStyle/>
          <a:p>
            <a:fld id="{454238C7-287C-9245-9660-F752F5A157DE}" type="slidenum">
              <a:rPr lang="en-US" smtClean="0"/>
              <a:pPr/>
              <a:t>‹#›</a:t>
            </a:fld>
            <a:endParaRPr lang="en-US" dirty="0"/>
          </a:p>
        </p:txBody>
      </p:sp>
      <p:sp>
        <p:nvSpPr>
          <p:cNvPr id="7" name="Slide Number Placeholder 5">
            <a:extLst>
              <a:ext uri="{FF2B5EF4-FFF2-40B4-BE49-F238E27FC236}">
                <a16:creationId xmlns:a16="http://schemas.microsoft.com/office/drawing/2014/main" id="{6B4FB1D9-8765-45B2-B657-90F7D1B538C1}"/>
              </a:ext>
            </a:extLst>
          </p:cNvPr>
          <p:cNvSpPr txBox="1">
            <a:spLocks/>
          </p:cNvSpPr>
          <p:nvPr userDrawn="1"/>
        </p:nvSpPr>
        <p:spPr>
          <a:xfrm>
            <a:off x="11936412" y="-7938"/>
            <a:ext cx="255588" cy="6865938"/>
          </a:xfrm>
          <a:prstGeom prst="rect">
            <a:avLst/>
          </a:prstGeom>
          <a:solidFill>
            <a:srgbClr val="56A0D3"/>
          </a:solidFill>
          <a:effectLst/>
        </p:spPr>
        <p:txBody>
          <a:bodyPr lIns="0" rIns="0" bIns="280800" anchor="b"/>
          <a:lstStyle>
            <a:lvl1pPr>
              <a:defRPr sz="2400">
                <a:solidFill>
                  <a:schemeClr val="tx1"/>
                </a:solidFill>
                <a:latin typeface="Calibri" panose="020F0502020204030204" pitchFamily="34" charset="0"/>
                <a:ea typeface="MS PGothic" panose="020B0600070205080204" pitchFamily="34" charset="-128"/>
              </a:defRPr>
            </a:lvl1pPr>
            <a:lvl2pPr marL="742950" indent="-285750">
              <a:defRPr sz="2400">
                <a:solidFill>
                  <a:schemeClr val="tx1"/>
                </a:solidFill>
                <a:latin typeface="Calibri" panose="020F0502020204030204" pitchFamily="34" charset="0"/>
                <a:ea typeface="MS PGothic" panose="020B0600070205080204" pitchFamily="34" charset="-128"/>
              </a:defRPr>
            </a:lvl2pPr>
            <a:lvl3pPr marL="1143000" indent="-228600">
              <a:defRPr sz="2400">
                <a:solidFill>
                  <a:schemeClr val="tx1"/>
                </a:solidFill>
                <a:latin typeface="Calibri" panose="020F0502020204030204" pitchFamily="34" charset="0"/>
                <a:ea typeface="MS PGothic" panose="020B0600070205080204" pitchFamily="34" charset="-128"/>
              </a:defRPr>
            </a:lvl3pPr>
            <a:lvl4pPr marL="1600200" indent="-228600">
              <a:defRPr sz="2400">
                <a:solidFill>
                  <a:schemeClr val="tx1"/>
                </a:solidFill>
                <a:latin typeface="Calibri" panose="020F0502020204030204" pitchFamily="34" charset="0"/>
                <a:ea typeface="MS PGothic" panose="020B0600070205080204" pitchFamily="34" charset="-128"/>
              </a:defRPr>
            </a:lvl4pPr>
            <a:lvl5pPr marL="2057400" indent="-228600">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a:buClr>
                <a:srgbClr val="E94643"/>
              </a:buClr>
            </a:pPr>
            <a:fld id="{0635978E-3B7E-4B8A-880D-559DBD762B05}" type="slidenum">
              <a:rPr lang="en-US" altLang="hu-HU" sz="1200">
                <a:solidFill>
                  <a:srgbClr val="505150"/>
                </a:solidFill>
              </a:rPr>
              <a:pPr algn="ctr">
                <a:buClr>
                  <a:srgbClr val="E94643"/>
                </a:buClr>
              </a:pPr>
              <a:t>‹#›</a:t>
            </a:fld>
            <a:endParaRPr lang="en-US" altLang="hu-HU" sz="1200">
              <a:solidFill>
                <a:srgbClr val="505150"/>
              </a:solidFill>
            </a:endParaRPr>
          </a:p>
        </p:txBody>
      </p:sp>
    </p:spTree>
    <p:extLst>
      <p:ext uri="{BB962C8B-B14F-4D97-AF65-F5344CB8AC3E}">
        <p14:creationId xmlns:p14="http://schemas.microsoft.com/office/powerpoint/2010/main" val="15082146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6634ED-BDA5-F647-83FE-0CB628D34E60}"/>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B90E6C3F-AD19-DE4E-AF74-7F379067CC24}"/>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28141B54-E181-334D-9B22-8527F34820F5}"/>
              </a:ext>
            </a:extLst>
          </p:cNvPr>
          <p:cNvSpPr>
            <a:spLocks noGrp="1"/>
          </p:cNvSpPr>
          <p:nvPr>
            <p:ph type="dt" sz="half" idx="10"/>
          </p:nvPr>
        </p:nvSpPr>
        <p:spPr/>
        <p:txBody>
          <a:bodyPr/>
          <a:lstStyle/>
          <a:p>
            <a:fld id="{F28AD21D-8C09-D74F-B030-163C2730ACCD}" type="datetimeFigureOut">
              <a:rPr lang="en-US" smtClean="0"/>
              <a:pPr/>
              <a:t>12/14/2021</a:t>
            </a:fld>
            <a:endParaRPr lang="en-US" dirty="0"/>
          </a:p>
        </p:txBody>
      </p:sp>
      <p:sp>
        <p:nvSpPr>
          <p:cNvPr id="5" name="Footer Placeholder 4">
            <a:extLst>
              <a:ext uri="{FF2B5EF4-FFF2-40B4-BE49-F238E27FC236}">
                <a16:creationId xmlns:a16="http://schemas.microsoft.com/office/drawing/2014/main" id="{32EC1179-2F35-4344-89A6-5BFCB8F4A2F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374D1109-C03A-8948-8291-410FA33BB207}"/>
              </a:ext>
            </a:extLst>
          </p:cNvPr>
          <p:cNvSpPr>
            <a:spLocks noGrp="1"/>
          </p:cNvSpPr>
          <p:nvPr>
            <p:ph type="sldNum" sz="quarter" idx="12"/>
          </p:nvPr>
        </p:nvSpPr>
        <p:spPr/>
        <p:txBody>
          <a:bodyPr/>
          <a:lstStyle/>
          <a:p>
            <a:fld id="{454238C7-287C-9245-9660-F752F5A157DE}" type="slidenum">
              <a:rPr lang="en-US" smtClean="0"/>
              <a:pPr/>
              <a:t>‹#›</a:t>
            </a:fld>
            <a:endParaRPr lang="en-US" dirty="0"/>
          </a:p>
        </p:txBody>
      </p:sp>
    </p:spTree>
    <p:extLst>
      <p:ext uri="{BB962C8B-B14F-4D97-AF65-F5344CB8AC3E}">
        <p14:creationId xmlns:p14="http://schemas.microsoft.com/office/powerpoint/2010/main" val="41130717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09B8957-B608-5843-A044-BD7A9875959D}"/>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4E77A374-B559-D942-824B-999AC551B82A}"/>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BF3599C0-058F-AF40-A781-CA33560F866F}"/>
              </a:ext>
            </a:extLst>
          </p:cNvPr>
          <p:cNvSpPr>
            <a:spLocks noGrp="1"/>
          </p:cNvSpPr>
          <p:nvPr>
            <p:ph type="dt" sz="half" idx="10"/>
          </p:nvPr>
        </p:nvSpPr>
        <p:spPr/>
        <p:txBody>
          <a:bodyPr/>
          <a:lstStyle/>
          <a:p>
            <a:fld id="{F28AD21D-8C09-D74F-B030-163C2730ACCD}" type="datetimeFigureOut">
              <a:rPr lang="en-US" smtClean="0"/>
              <a:pPr/>
              <a:t>12/14/2021</a:t>
            </a:fld>
            <a:endParaRPr lang="en-US" dirty="0"/>
          </a:p>
        </p:txBody>
      </p:sp>
      <p:sp>
        <p:nvSpPr>
          <p:cNvPr id="5" name="Footer Placeholder 4">
            <a:extLst>
              <a:ext uri="{FF2B5EF4-FFF2-40B4-BE49-F238E27FC236}">
                <a16:creationId xmlns:a16="http://schemas.microsoft.com/office/drawing/2014/main" id="{42141D92-C16C-F54A-B827-58ED85EB5799}"/>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038B62CC-CC09-8849-8773-E0D28966C160}"/>
              </a:ext>
            </a:extLst>
          </p:cNvPr>
          <p:cNvSpPr>
            <a:spLocks noGrp="1"/>
          </p:cNvSpPr>
          <p:nvPr>
            <p:ph type="sldNum" sz="quarter" idx="12"/>
          </p:nvPr>
        </p:nvSpPr>
        <p:spPr/>
        <p:txBody>
          <a:bodyPr/>
          <a:lstStyle/>
          <a:p>
            <a:fld id="{454238C7-287C-9245-9660-F752F5A157DE}" type="slidenum">
              <a:rPr lang="en-US" smtClean="0"/>
              <a:pPr/>
              <a:t>‹#›</a:t>
            </a:fld>
            <a:endParaRPr lang="en-US" dirty="0"/>
          </a:p>
        </p:txBody>
      </p:sp>
    </p:spTree>
    <p:extLst>
      <p:ext uri="{BB962C8B-B14F-4D97-AF65-F5344CB8AC3E}">
        <p14:creationId xmlns:p14="http://schemas.microsoft.com/office/powerpoint/2010/main" val="23008185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82"/>
        <p:cNvGrpSpPr/>
        <p:nvPr/>
      </p:nvGrpSpPr>
      <p:grpSpPr>
        <a:xfrm>
          <a:off x="0" y="0"/>
          <a:ext cx="0" cy="0"/>
          <a:chOff x="0" y="0"/>
          <a:chExt cx="0" cy="0"/>
        </a:xfrm>
      </p:grpSpPr>
      <p:sp>
        <p:nvSpPr>
          <p:cNvPr id="83" name="Shape 83"/>
          <p:cNvSpPr txBox="1">
            <a:spLocks noGrp="1"/>
          </p:cNvSpPr>
          <p:nvPr>
            <p:ph type="title"/>
          </p:nvPr>
        </p:nvSpPr>
        <p:spPr>
          <a:xfrm>
            <a:off x="415600" y="593367"/>
            <a:ext cx="11360800" cy="763500"/>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84" name="Shape 84"/>
          <p:cNvSpPr txBox="1">
            <a:spLocks noGrp="1"/>
          </p:cNvSpPr>
          <p:nvPr>
            <p:ph type="body" idx="1"/>
          </p:nvPr>
        </p:nvSpPr>
        <p:spPr>
          <a:xfrm>
            <a:off x="415600" y="1536633"/>
            <a:ext cx="11360800" cy="4555200"/>
          </a:xfrm>
          <a:prstGeom prst="rect">
            <a:avLst/>
          </a:prstGeom>
          <a:noFill/>
          <a:ln>
            <a:noFill/>
          </a:ln>
        </p:spPr>
        <p:txBody>
          <a:bodyPr spcFirstLastPara="1" wrap="square" lIns="91425" tIns="91425" rIns="91425" bIns="91425" anchor="t" anchorCtr="0"/>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85" name="Shape 85"/>
          <p:cNvSpPr txBox="1">
            <a:spLocks noGrp="1"/>
          </p:cNvSpPr>
          <p:nvPr>
            <p:ph type="sldNum" idx="12"/>
          </p:nvPr>
        </p:nvSpPr>
        <p:spPr>
          <a:xfrm>
            <a:off x="11296611" y="6217622"/>
            <a:ext cx="731600" cy="5247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fld id="{00000000-1234-1234-1234-123412341234}" type="slidenum">
              <a:rPr lang="en">
                <a:solidFill>
                  <a:srgbClr val="595959"/>
                </a:solidFill>
              </a:rPr>
              <a:pPr/>
              <a:t>‹#›</a:t>
            </a:fld>
            <a:endParaRPr dirty="0">
              <a:solidFill>
                <a:srgbClr val="595959"/>
              </a:solidFill>
            </a:endParaRPr>
          </a:p>
        </p:txBody>
      </p:sp>
    </p:spTree>
    <p:extLst>
      <p:ext uri="{BB962C8B-B14F-4D97-AF65-F5344CB8AC3E}">
        <p14:creationId xmlns:p14="http://schemas.microsoft.com/office/powerpoint/2010/main" val="11731742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4E8C69-B065-9A4E-9980-D172FCA2674B}"/>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1624DA6D-303D-584C-B20F-34C3C0B29BDD}"/>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280A4E1C-74D5-A543-8BF1-25D8E4D86469}"/>
              </a:ext>
            </a:extLst>
          </p:cNvPr>
          <p:cNvSpPr>
            <a:spLocks noGrp="1"/>
          </p:cNvSpPr>
          <p:nvPr>
            <p:ph type="dt" sz="half" idx="10"/>
          </p:nvPr>
        </p:nvSpPr>
        <p:spPr/>
        <p:txBody>
          <a:bodyPr/>
          <a:lstStyle/>
          <a:p>
            <a:fld id="{F28AD21D-8C09-D74F-B030-163C2730ACCD}" type="datetimeFigureOut">
              <a:rPr lang="en-US" smtClean="0"/>
              <a:pPr/>
              <a:t>12/14/2021</a:t>
            </a:fld>
            <a:endParaRPr lang="en-US" dirty="0"/>
          </a:p>
        </p:txBody>
      </p:sp>
      <p:sp>
        <p:nvSpPr>
          <p:cNvPr id="5" name="Footer Placeholder 4">
            <a:extLst>
              <a:ext uri="{FF2B5EF4-FFF2-40B4-BE49-F238E27FC236}">
                <a16:creationId xmlns:a16="http://schemas.microsoft.com/office/drawing/2014/main" id="{088F8431-96D0-1942-9387-CA41DD1C7A0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FF94380B-6A59-7544-96EB-1D3C6D3A1845}"/>
              </a:ext>
            </a:extLst>
          </p:cNvPr>
          <p:cNvSpPr>
            <a:spLocks noGrp="1"/>
          </p:cNvSpPr>
          <p:nvPr>
            <p:ph type="sldNum" sz="quarter" idx="12"/>
          </p:nvPr>
        </p:nvSpPr>
        <p:spPr/>
        <p:txBody>
          <a:bodyPr/>
          <a:lstStyle/>
          <a:p>
            <a:fld id="{454238C7-287C-9245-9660-F752F5A157DE}" type="slidenum">
              <a:rPr lang="en-US" smtClean="0"/>
              <a:pPr/>
              <a:t>‹#›</a:t>
            </a:fld>
            <a:endParaRPr lang="en-US" dirty="0"/>
          </a:p>
        </p:txBody>
      </p:sp>
    </p:spTree>
    <p:extLst>
      <p:ext uri="{BB962C8B-B14F-4D97-AF65-F5344CB8AC3E}">
        <p14:creationId xmlns:p14="http://schemas.microsoft.com/office/powerpoint/2010/main" val="40121020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042E3C-B130-5F45-A23E-B56B311335C0}"/>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4DB8AB20-1EE0-EE48-8CC5-3BCC49E6EB4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F54DB179-EADA-D143-88B5-A07EE51FF4B2}"/>
              </a:ext>
            </a:extLst>
          </p:cNvPr>
          <p:cNvSpPr>
            <a:spLocks noGrp="1"/>
          </p:cNvSpPr>
          <p:nvPr>
            <p:ph type="dt" sz="half" idx="10"/>
          </p:nvPr>
        </p:nvSpPr>
        <p:spPr/>
        <p:txBody>
          <a:bodyPr/>
          <a:lstStyle/>
          <a:p>
            <a:fld id="{F28AD21D-8C09-D74F-B030-163C2730ACCD}" type="datetimeFigureOut">
              <a:rPr lang="en-US" smtClean="0"/>
              <a:pPr/>
              <a:t>12/14/2021</a:t>
            </a:fld>
            <a:endParaRPr lang="en-US" dirty="0"/>
          </a:p>
        </p:txBody>
      </p:sp>
      <p:sp>
        <p:nvSpPr>
          <p:cNvPr id="5" name="Footer Placeholder 4">
            <a:extLst>
              <a:ext uri="{FF2B5EF4-FFF2-40B4-BE49-F238E27FC236}">
                <a16:creationId xmlns:a16="http://schemas.microsoft.com/office/drawing/2014/main" id="{9C8F66CD-587A-CF42-91B5-6F80AD931C8B}"/>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7513674-23B3-0D4E-896A-586733F4092B}"/>
              </a:ext>
            </a:extLst>
          </p:cNvPr>
          <p:cNvSpPr>
            <a:spLocks noGrp="1"/>
          </p:cNvSpPr>
          <p:nvPr>
            <p:ph type="sldNum" sz="quarter" idx="12"/>
          </p:nvPr>
        </p:nvSpPr>
        <p:spPr/>
        <p:txBody>
          <a:bodyPr/>
          <a:lstStyle/>
          <a:p>
            <a:fld id="{454238C7-287C-9245-9660-F752F5A157DE}" type="slidenum">
              <a:rPr lang="en-US" smtClean="0"/>
              <a:pPr/>
              <a:t>‹#›</a:t>
            </a:fld>
            <a:endParaRPr lang="en-US" dirty="0"/>
          </a:p>
        </p:txBody>
      </p:sp>
    </p:spTree>
    <p:extLst>
      <p:ext uri="{BB962C8B-B14F-4D97-AF65-F5344CB8AC3E}">
        <p14:creationId xmlns:p14="http://schemas.microsoft.com/office/powerpoint/2010/main" val="39239217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3E26A0-061A-834C-BBFD-871D29F5CD11}"/>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3EC232C-6E95-3F49-A7F1-B50A8324287E}"/>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68705975-6DD4-0C43-9C71-620FD9ECB5B6}"/>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2E70C863-C601-0349-BB32-9EC14B46374B}"/>
              </a:ext>
            </a:extLst>
          </p:cNvPr>
          <p:cNvSpPr>
            <a:spLocks noGrp="1"/>
          </p:cNvSpPr>
          <p:nvPr>
            <p:ph type="dt" sz="half" idx="10"/>
          </p:nvPr>
        </p:nvSpPr>
        <p:spPr/>
        <p:txBody>
          <a:bodyPr/>
          <a:lstStyle/>
          <a:p>
            <a:fld id="{F28AD21D-8C09-D74F-B030-163C2730ACCD}" type="datetimeFigureOut">
              <a:rPr lang="en-US" smtClean="0"/>
              <a:pPr/>
              <a:t>12/14/2021</a:t>
            </a:fld>
            <a:endParaRPr lang="en-US" dirty="0"/>
          </a:p>
        </p:txBody>
      </p:sp>
      <p:sp>
        <p:nvSpPr>
          <p:cNvPr id="6" name="Footer Placeholder 5">
            <a:extLst>
              <a:ext uri="{FF2B5EF4-FFF2-40B4-BE49-F238E27FC236}">
                <a16:creationId xmlns:a16="http://schemas.microsoft.com/office/drawing/2014/main" id="{96B1690C-8BD0-5E49-B170-AD219EE32E32}"/>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39D5BCF1-74EB-6242-9CA7-96EAF79E1A4F}"/>
              </a:ext>
            </a:extLst>
          </p:cNvPr>
          <p:cNvSpPr>
            <a:spLocks noGrp="1"/>
          </p:cNvSpPr>
          <p:nvPr>
            <p:ph type="sldNum" sz="quarter" idx="12"/>
          </p:nvPr>
        </p:nvSpPr>
        <p:spPr/>
        <p:txBody>
          <a:bodyPr/>
          <a:lstStyle/>
          <a:p>
            <a:fld id="{454238C7-287C-9245-9660-F752F5A157DE}" type="slidenum">
              <a:rPr lang="en-US" smtClean="0"/>
              <a:pPr/>
              <a:t>‹#›</a:t>
            </a:fld>
            <a:endParaRPr lang="en-US" dirty="0"/>
          </a:p>
        </p:txBody>
      </p:sp>
    </p:spTree>
    <p:extLst>
      <p:ext uri="{BB962C8B-B14F-4D97-AF65-F5344CB8AC3E}">
        <p14:creationId xmlns:p14="http://schemas.microsoft.com/office/powerpoint/2010/main" val="30104847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5BB9FD-03F0-134C-8254-B17C938E8E7F}"/>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DDC7D792-BE24-4D49-AEE9-B2C8EC76529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3A6A8C35-5AB5-FF4C-8ACE-AEC37178B02F}"/>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03D669D9-ECB7-314B-B151-3D3B1BCB4E8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A37C208A-C6B9-B549-8655-9491C9125213}"/>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FA2848E4-791C-5747-99B1-3DC9124DEF7F}"/>
              </a:ext>
            </a:extLst>
          </p:cNvPr>
          <p:cNvSpPr>
            <a:spLocks noGrp="1"/>
          </p:cNvSpPr>
          <p:nvPr>
            <p:ph type="dt" sz="half" idx="10"/>
          </p:nvPr>
        </p:nvSpPr>
        <p:spPr/>
        <p:txBody>
          <a:bodyPr/>
          <a:lstStyle/>
          <a:p>
            <a:fld id="{F28AD21D-8C09-D74F-B030-163C2730ACCD}" type="datetimeFigureOut">
              <a:rPr lang="en-US" smtClean="0"/>
              <a:pPr/>
              <a:t>12/14/2021</a:t>
            </a:fld>
            <a:endParaRPr lang="en-US" dirty="0"/>
          </a:p>
        </p:txBody>
      </p:sp>
      <p:sp>
        <p:nvSpPr>
          <p:cNvPr id="8" name="Footer Placeholder 7">
            <a:extLst>
              <a:ext uri="{FF2B5EF4-FFF2-40B4-BE49-F238E27FC236}">
                <a16:creationId xmlns:a16="http://schemas.microsoft.com/office/drawing/2014/main" id="{BA7B48A0-2AB6-D044-B1F3-E0F26E3DE20B}"/>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8FEDF1DA-30B5-BE4F-96E9-68419617E84E}"/>
              </a:ext>
            </a:extLst>
          </p:cNvPr>
          <p:cNvSpPr>
            <a:spLocks noGrp="1"/>
          </p:cNvSpPr>
          <p:nvPr>
            <p:ph type="sldNum" sz="quarter" idx="12"/>
          </p:nvPr>
        </p:nvSpPr>
        <p:spPr/>
        <p:txBody>
          <a:bodyPr/>
          <a:lstStyle/>
          <a:p>
            <a:fld id="{454238C7-287C-9245-9660-F752F5A157DE}" type="slidenum">
              <a:rPr lang="en-US" smtClean="0"/>
              <a:pPr/>
              <a:t>‹#›</a:t>
            </a:fld>
            <a:endParaRPr lang="en-US" dirty="0"/>
          </a:p>
        </p:txBody>
      </p:sp>
    </p:spTree>
    <p:extLst>
      <p:ext uri="{BB962C8B-B14F-4D97-AF65-F5344CB8AC3E}">
        <p14:creationId xmlns:p14="http://schemas.microsoft.com/office/powerpoint/2010/main" val="35385503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43CA0C-0A0E-5B43-A40D-8F19C09BEA14}"/>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6C12B704-2BA6-664F-9B87-436C69C59A7E}"/>
              </a:ext>
            </a:extLst>
          </p:cNvPr>
          <p:cNvSpPr>
            <a:spLocks noGrp="1"/>
          </p:cNvSpPr>
          <p:nvPr>
            <p:ph type="dt" sz="half" idx="10"/>
          </p:nvPr>
        </p:nvSpPr>
        <p:spPr/>
        <p:txBody>
          <a:bodyPr/>
          <a:lstStyle/>
          <a:p>
            <a:fld id="{F28AD21D-8C09-D74F-B030-163C2730ACCD}" type="datetimeFigureOut">
              <a:rPr lang="en-US" smtClean="0"/>
              <a:pPr/>
              <a:t>12/14/2021</a:t>
            </a:fld>
            <a:endParaRPr lang="en-US" dirty="0"/>
          </a:p>
        </p:txBody>
      </p:sp>
      <p:sp>
        <p:nvSpPr>
          <p:cNvPr id="4" name="Footer Placeholder 3">
            <a:extLst>
              <a:ext uri="{FF2B5EF4-FFF2-40B4-BE49-F238E27FC236}">
                <a16:creationId xmlns:a16="http://schemas.microsoft.com/office/drawing/2014/main" id="{C80C01CB-3E58-A542-91B8-340EBCFE1B9D}"/>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C89C0F14-4F6A-6547-80DE-B21A6C8276B8}"/>
              </a:ext>
            </a:extLst>
          </p:cNvPr>
          <p:cNvSpPr>
            <a:spLocks noGrp="1"/>
          </p:cNvSpPr>
          <p:nvPr>
            <p:ph type="sldNum" sz="quarter" idx="12"/>
          </p:nvPr>
        </p:nvSpPr>
        <p:spPr/>
        <p:txBody>
          <a:bodyPr/>
          <a:lstStyle/>
          <a:p>
            <a:fld id="{454238C7-287C-9245-9660-F752F5A157DE}" type="slidenum">
              <a:rPr lang="en-US" smtClean="0"/>
              <a:pPr/>
              <a:t>‹#›</a:t>
            </a:fld>
            <a:endParaRPr lang="en-US" dirty="0"/>
          </a:p>
        </p:txBody>
      </p:sp>
    </p:spTree>
    <p:extLst>
      <p:ext uri="{BB962C8B-B14F-4D97-AF65-F5344CB8AC3E}">
        <p14:creationId xmlns:p14="http://schemas.microsoft.com/office/powerpoint/2010/main" val="4448492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B1B30AB-E907-304C-A391-EA2CF9A37929}"/>
              </a:ext>
            </a:extLst>
          </p:cNvPr>
          <p:cNvSpPr>
            <a:spLocks noGrp="1"/>
          </p:cNvSpPr>
          <p:nvPr>
            <p:ph type="dt" sz="half" idx="10"/>
          </p:nvPr>
        </p:nvSpPr>
        <p:spPr/>
        <p:txBody>
          <a:bodyPr/>
          <a:lstStyle/>
          <a:p>
            <a:fld id="{F28AD21D-8C09-D74F-B030-163C2730ACCD}" type="datetimeFigureOut">
              <a:rPr lang="en-US" smtClean="0"/>
              <a:pPr/>
              <a:t>12/14/2021</a:t>
            </a:fld>
            <a:endParaRPr lang="en-US" dirty="0"/>
          </a:p>
        </p:txBody>
      </p:sp>
      <p:sp>
        <p:nvSpPr>
          <p:cNvPr id="3" name="Footer Placeholder 2">
            <a:extLst>
              <a:ext uri="{FF2B5EF4-FFF2-40B4-BE49-F238E27FC236}">
                <a16:creationId xmlns:a16="http://schemas.microsoft.com/office/drawing/2014/main" id="{8760E1D5-3D36-E142-A23A-E6B60F1AB4B8}"/>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DC555C6F-D103-2B48-935F-A76DF2023BFE}"/>
              </a:ext>
            </a:extLst>
          </p:cNvPr>
          <p:cNvSpPr>
            <a:spLocks noGrp="1"/>
          </p:cNvSpPr>
          <p:nvPr>
            <p:ph type="sldNum" sz="quarter" idx="12"/>
          </p:nvPr>
        </p:nvSpPr>
        <p:spPr/>
        <p:txBody>
          <a:bodyPr/>
          <a:lstStyle/>
          <a:p>
            <a:fld id="{454238C7-287C-9245-9660-F752F5A157DE}" type="slidenum">
              <a:rPr lang="en-US" smtClean="0"/>
              <a:pPr/>
              <a:t>‹#›</a:t>
            </a:fld>
            <a:endParaRPr lang="en-US" dirty="0"/>
          </a:p>
        </p:txBody>
      </p:sp>
    </p:spTree>
    <p:extLst>
      <p:ext uri="{BB962C8B-B14F-4D97-AF65-F5344CB8AC3E}">
        <p14:creationId xmlns:p14="http://schemas.microsoft.com/office/powerpoint/2010/main" val="36669497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6BBF7F-A3B3-004C-A08F-B0D030E2370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7B2257B5-4F51-694E-8ABE-13B2E966318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1370EB0A-0E16-E042-BFC0-B2A3180A276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33A949C0-BA5C-ED43-8F50-7BDFD1CBC8F9}"/>
              </a:ext>
            </a:extLst>
          </p:cNvPr>
          <p:cNvSpPr>
            <a:spLocks noGrp="1"/>
          </p:cNvSpPr>
          <p:nvPr>
            <p:ph type="dt" sz="half" idx="10"/>
          </p:nvPr>
        </p:nvSpPr>
        <p:spPr/>
        <p:txBody>
          <a:bodyPr/>
          <a:lstStyle/>
          <a:p>
            <a:fld id="{F28AD21D-8C09-D74F-B030-163C2730ACCD}" type="datetimeFigureOut">
              <a:rPr lang="en-US" smtClean="0"/>
              <a:pPr/>
              <a:t>12/14/2021</a:t>
            </a:fld>
            <a:endParaRPr lang="en-US" dirty="0"/>
          </a:p>
        </p:txBody>
      </p:sp>
      <p:sp>
        <p:nvSpPr>
          <p:cNvPr id="6" name="Footer Placeholder 5">
            <a:extLst>
              <a:ext uri="{FF2B5EF4-FFF2-40B4-BE49-F238E27FC236}">
                <a16:creationId xmlns:a16="http://schemas.microsoft.com/office/drawing/2014/main" id="{08784202-A6BE-4748-A7E7-B55F8E555006}"/>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C14FF948-D539-7E48-847C-97F70079E0D4}"/>
              </a:ext>
            </a:extLst>
          </p:cNvPr>
          <p:cNvSpPr>
            <a:spLocks noGrp="1"/>
          </p:cNvSpPr>
          <p:nvPr>
            <p:ph type="sldNum" sz="quarter" idx="12"/>
          </p:nvPr>
        </p:nvSpPr>
        <p:spPr/>
        <p:txBody>
          <a:bodyPr/>
          <a:lstStyle/>
          <a:p>
            <a:fld id="{454238C7-287C-9245-9660-F752F5A157DE}" type="slidenum">
              <a:rPr lang="en-US" smtClean="0"/>
              <a:pPr/>
              <a:t>‹#›</a:t>
            </a:fld>
            <a:endParaRPr lang="en-US" dirty="0"/>
          </a:p>
        </p:txBody>
      </p:sp>
    </p:spTree>
    <p:extLst>
      <p:ext uri="{BB962C8B-B14F-4D97-AF65-F5344CB8AC3E}">
        <p14:creationId xmlns:p14="http://schemas.microsoft.com/office/powerpoint/2010/main" val="30170013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36C693-CA83-8544-B1D5-B94BA3B1BFC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04B26415-3F96-484F-92F6-A38F371F3A0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D455DE85-1201-0C41-8171-5347EE1DAC9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8E40A44D-0100-4C4B-B049-C7DFCB9BB3B6}"/>
              </a:ext>
            </a:extLst>
          </p:cNvPr>
          <p:cNvSpPr>
            <a:spLocks noGrp="1"/>
          </p:cNvSpPr>
          <p:nvPr>
            <p:ph type="dt" sz="half" idx="10"/>
          </p:nvPr>
        </p:nvSpPr>
        <p:spPr/>
        <p:txBody>
          <a:bodyPr/>
          <a:lstStyle/>
          <a:p>
            <a:fld id="{F28AD21D-8C09-D74F-B030-163C2730ACCD}" type="datetimeFigureOut">
              <a:rPr lang="en-US" smtClean="0"/>
              <a:pPr/>
              <a:t>12/14/2021</a:t>
            </a:fld>
            <a:endParaRPr lang="en-US" dirty="0"/>
          </a:p>
        </p:txBody>
      </p:sp>
      <p:sp>
        <p:nvSpPr>
          <p:cNvPr id="6" name="Footer Placeholder 5">
            <a:extLst>
              <a:ext uri="{FF2B5EF4-FFF2-40B4-BE49-F238E27FC236}">
                <a16:creationId xmlns:a16="http://schemas.microsoft.com/office/drawing/2014/main" id="{957B0B7D-E575-964B-920B-3CF39809402A}"/>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2DCE1E08-3F03-5948-8B79-503BDE3962C0}"/>
              </a:ext>
            </a:extLst>
          </p:cNvPr>
          <p:cNvSpPr>
            <a:spLocks noGrp="1"/>
          </p:cNvSpPr>
          <p:nvPr>
            <p:ph type="sldNum" sz="quarter" idx="12"/>
          </p:nvPr>
        </p:nvSpPr>
        <p:spPr/>
        <p:txBody>
          <a:bodyPr/>
          <a:lstStyle/>
          <a:p>
            <a:fld id="{454238C7-287C-9245-9660-F752F5A157DE}" type="slidenum">
              <a:rPr lang="en-US" smtClean="0"/>
              <a:pPr/>
              <a:t>‹#›</a:t>
            </a:fld>
            <a:endParaRPr lang="en-US" dirty="0"/>
          </a:p>
        </p:txBody>
      </p:sp>
    </p:spTree>
    <p:extLst>
      <p:ext uri="{BB962C8B-B14F-4D97-AF65-F5344CB8AC3E}">
        <p14:creationId xmlns:p14="http://schemas.microsoft.com/office/powerpoint/2010/main" val="2502521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E31ECBA-BDB4-8F4E-948F-542BA3790BF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C2663F14-5F70-E341-8846-5710D9179E9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229C3D23-51CA-3540-BACB-279477F5675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8AD21D-8C09-D74F-B030-163C2730ACCD}" type="datetimeFigureOut">
              <a:rPr lang="en-US" smtClean="0"/>
              <a:pPr/>
              <a:t>12/14/2021</a:t>
            </a:fld>
            <a:endParaRPr lang="en-US" dirty="0"/>
          </a:p>
        </p:txBody>
      </p:sp>
      <p:sp>
        <p:nvSpPr>
          <p:cNvPr id="5" name="Footer Placeholder 4">
            <a:extLst>
              <a:ext uri="{FF2B5EF4-FFF2-40B4-BE49-F238E27FC236}">
                <a16:creationId xmlns:a16="http://schemas.microsoft.com/office/drawing/2014/main" id="{0ADA68FB-7981-9441-97FD-93713516127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4EBEC357-B215-D944-ACBF-40FC7F16A2E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54238C7-287C-9245-9660-F752F5A157DE}" type="slidenum">
              <a:rPr lang="en-US" smtClean="0"/>
              <a:pPr/>
              <a:t>‹#›</a:t>
            </a:fld>
            <a:endParaRPr lang="en-US" dirty="0"/>
          </a:p>
        </p:txBody>
      </p:sp>
      <p:sp>
        <p:nvSpPr>
          <p:cNvPr id="7" name="Slide Number Placeholder 5">
            <a:extLst>
              <a:ext uri="{FF2B5EF4-FFF2-40B4-BE49-F238E27FC236}">
                <a16:creationId xmlns:a16="http://schemas.microsoft.com/office/drawing/2014/main" id="{9F2677A9-073C-44AC-B86C-045BFFD1BFDE}"/>
              </a:ext>
            </a:extLst>
          </p:cNvPr>
          <p:cNvSpPr txBox="1">
            <a:spLocks/>
          </p:cNvSpPr>
          <p:nvPr userDrawn="1"/>
        </p:nvSpPr>
        <p:spPr>
          <a:xfrm>
            <a:off x="11936412" y="-7938"/>
            <a:ext cx="255588" cy="6865938"/>
          </a:xfrm>
          <a:prstGeom prst="rect">
            <a:avLst/>
          </a:prstGeom>
          <a:solidFill>
            <a:srgbClr val="56A0D3"/>
          </a:solidFill>
          <a:effectLst/>
        </p:spPr>
        <p:txBody>
          <a:bodyPr lIns="0" rIns="0" bIns="280800" anchor="b"/>
          <a:lstStyle>
            <a:lvl1pPr>
              <a:defRPr sz="2400">
                <a:solidFill>
                  <a:schemeClr val="tx1"/>
                </a:solidFill>
                <a:latin typeface="Calibri" panose="020F0502020204030204" pitchFamily="34" charset="0"/>
                <a:ea typeface="MS PGothic" panose="020B0600070205080204" pitchFamily="34" charset="-128"/>
              </a:defRPr>
            </a:lvl1pPr>
            <a:lvl2pPr marL="742950" indent="-285750">
              <a:defRPr sz="2400">
                <a:solidFill>
                  <a:schemeClr val="tx1"/>
                </a:solidFill>
                <a:latin typeface="Calibri" panose="020F0502020204030204" pitchFamily="34" charset="0"/>
                <a:ea typeface="MS PGothic" panose="020B0600070205080204" pitchFamily="34" charset="-128"/>
              </a:defRPr>
            </a:lvl2pPr>
            <a:lvl3pPr marL="1143000" indent="-228600">
              <a:defRPr sz="2400">
                <a:solidFill>
                  <a:schemeClr val="tx1"/>
                </a:solidFill>
                <a:latin typeface="Calibri" panose="020F0502020204030204" pitchFamily="34" charset="0"/>
                <a:ea typeface="MS PGothic" panose="020B0600070205080204" pitchFamily="34" charset="-128"/>
              </a:defRPr>
            </a:lvl3pPr>
            <a:lvl4pPr marL="1600200" indent="-228600">
              <a:defRPr sz="2400">
                <a:solidFill>
                  <a:schemeClr val="tx1"/>
                </a:solidFill>
                <a:latin typeface="Calibri" panose="020F0502020204030204" pitchFamily="34" charset="0"/>
                <a:ea typeface="MS PGothic" panose="020B0600070205080204" pitchFamily="34" charset="-128"/>
              </a:defRPr>
            </a:lvl4pPr>
            <a:lvl5pPr marL="2057400" indent="-228600">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a:buClr>
                <a:srgbClr val="E94643"/>
              </a:buClr>
            </a:pPr>
            <a:fld id="{0635978E-3B7E-4B8A-880D-559DBD762B05}" type="slidenum">
              <a:rPr lang="en-US" altLang="hu-HU" sz="1200">
                <a:solidFill>
                  <a:srgbClr val="505150"/>
                </a:solidFill>
              </a:rPr>
              <a:pPr algn="ctr">
                <a:buClr>
                  <a:srgbClr val="E94643"/>
                </a:buClr>
              </a:pPr>
              <a:t>‹#›</a:t>
            </a:fld>
            <a:endParaRPr lang="en-US" altLang="hu-HU" sz="1200">
              <a:solidFill>
                <a:srgbClr val="505150"/>
              </a:solidFill>
            </a:endParaRPr>
          </a:p>
        </p:txBody>
      </p:sp>
    </p:spTree>
    <p:extLst>
      <p:ext uri="{BB962C8B-B14F-4D97-AF65-F5344CB8AC3E}">
        <p14:creationId xmlns:p14="http://schemas.microsoft.com/office/powerpoint/2010/main" val="19176088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tags" Target="../tags/tag3.xml"/><Relationship Id="rId7" Type="http://schemas.openxmlformats.org/officeDocument/2006/relationships/image" Target="../media/image1.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notesSlide" Target="../notesSlides/notesSlide1.xml"/><Relationship Id="rId5" Type="http://schemas.openxmlformats.org/officeDocument/2006/relationships/slideLayout" Target="../slideLayouts/slideLayout1.xml"/><Relationship Id="rId4" Type="http://schemas.openxmlformats.org/officeDocument/2006/relationships/tags" Target="../tags/tag4.xml"/></Relationships>
</file>

<file path=ppt/slides/_rels/slide10.xml.rels><?xml version="1.0" encoding="UTF-8" standalone="yes"?>
<Relationships xmlns="http://schemas.openxmlformats.org/package/2006/relationships"><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tags" Target="../tags/tag29.xml"/><Relationship Id="rId5" Type="http://schemas.openxmlformats.org/officeDocument/2006/relationships/notesSlide" Target="../notesSlides/notesSlide10.xml"/><Relationship Id="rId4"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tags" Target="../tags/tag34.xml"/><Relationship Id="rId2" Type="http://schemas.openxmlformats.org/officeDocument/2006/relationships/tags" Target="../tags/tag33.xml"/><Relationship Id="rId1" Type="http://schemas.openxmlformats.org/officeDocument/2006/relationships/tags" Target="../tags/tag32.xml"/><Relationship Id="rId5" Type="http://schemas.openxmlformats.org/officeDocument/2006/relationships/notesSlide" Target="../notesSlides/notesSlide11.xml"/><Relationship Id="rId4"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tags" Target="../tags/tag37.xml"/><Relationship Id="rId2" Type="http://schemas.openxmlformats.org/officeDocument/2006/relationships/tags" Target="../tags/tag36.xml"/><Relationship Id="rId1" Type="http://schemas.openxmlformats.org/officeDocument/2006/relationships/tags" Target="../tags/tag35.xml"/><Relationship Id="rId5" Type="http://schemas.openxmlformats.org/officeDocument/2006/relationships/notesSlide" Target="../notesSlides/notesSlide12.xml"/><Relationship Id="rId4"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9.xml"/><Relationship Id="rId1" Type="http://schemas.openxmlformats.org/officeDocument/2006/relationships/tags" Target="../tags/tag38.xml"/><Relationship Id="rId5" Type="http://schemas.openxmlformats.org/officeDocument/2006/relationships/image" Target="../media/image7.JPG"/><Relationship Id="rId4"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41.xml"/><Relationship Id="rId1" Type="http://schemas.openxmlformats.org/officeDocument/2006/relationships/tags" Target="../tags/tag40.xml"/><Relationship Id="rId5" Type="http://schemas.openxmlformats.org/officeDocument/2006/relationships/image" Target="../media/image8.JPG"/><Relationship Id="rId4"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tags" Target="../tags/tag44.xml"/><Relationship Id="rId7" Type="http://schemas.openxmlformats.org/officeDocument/2006/relationships/image" Target="../media/image4.png"/><Relationship Id="rId2" Type="http://schemas.openxmlformats.org/officeDocument/2006/relationships/tags" Target="../tags/tag43.xml"/><Relationship Id="rId1" Type="http://schemas.openxmlformats.org/officeDocument/2006/relationships/tags" Target="../tags/tag42.xml"/><Relationship Id="rId6" Type="http://schemas.openxmlformats.org/officeDocument/2006/relationships/image" Target="../media/image3.png"/><Relationship Id="rId5" Type="http://schemas.openxmlformats.org/officeDocument/2006/relationships/notesSlide" Target="../notesSlides/notesSlide15.xml"/><Relationship Id="rId4"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tags" Target="../tags/tag7.xml"/><Relationship Id="rId7" Type="http://schemas.openxmlformats.org/officeDocument/2006/relationships/image" Target="../media/image3.png"/><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notesSlide" Target="../notesSlides/notesSlide2.xml"/><Relationship Id="rId5" Type="http://schemas.openxmlformats.org/officeDocument/2006/relationships/slideLayout" Target="../slideLayouts/slideLayout1.xml"/><Relationship Id="rId4" Type="http://schemas.openxmlformats.org/officeDocument/2006/relationships/tags" Target="../tags/tag8.xml"/></Relationships>
</file>

<file path=ppt/slides/_rels/slide3.xml.rels><?xml version="1.0" encoding="UTF-8" standalone="yes"?>
<Relationships xmlns="http://schemas.openxmlformats.org/package/2006/relationships"><Relationship Id="rId3" Type="http://schemas.openxmlformats.org/officeDocument/2006/relationships/tags" Target="../tags/tag11.xml"/><Relationship Id="rId7" Type="http://schemas.openxmlformats.org/officeDocument/2006/relationships/image" Target="../media/image6.JPG"/><Relationship Id="rId2" Type="http://schemas.openxmlformats.org/officeDocument/2006/relationships/tags" Target="../tags/tag10.xml"/><Relationship Id="rId1" Type="http://schemas.openxmlformats.org/officeDocument/2006/relationships/tags" Target="../tags/tag9.xml"/><Relationship Id="rId6" Type="http://schemas.openxmlformats.org/officeDocument/2006/relationships/image" Target="../media/image5.JPG"/><Relationship Id="rId5" Type="http://schemas.openxmlformats.org/officeDocument/2006/relationships/notesSlide" Target="../notesSlides/notesSlide3.xml"/><Relationship Id="rId4"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3.xml"/><Relationship Id="rId1" Type="http://schemas.openxmlformats.org/officeDocument/2006/relationships/tags" Target="../tags/tag12.xml"/><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tags" Target="../tags/tag16.xml"/><Relationship Id="rId2" Type="http://schemas.openxmlformats.org/officeDocument/2006/relationships/tags" Target="../tags/tag15.xml"/><Relationship Id="rId1" Type="http://schemas.openxmlformats.org/officeDocument/2006/relationships/tags" Target="../tags/tag14.xml"/><Relationship Id="rId5" Type="http://schemas.openxmlformats.org/officeDocument/2006/relationships/notesSlide" Target="../notesSlides/notesSlide5.xml"/><Relationship Id="rId4"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tags" Target="../tags/tag19.xml"/><Relationship Id="rId2" Type="http://schemas.openxmlformats.org/officeDocument/2006/relationships/tags" Target="../tags/tag18.xml"/><Relationship Id="rId1" Type="http://schemas.openxmlformats.org/officeDocument/2006/relationships/tags" Target="../tags/tag17.xml"/><Relationship Id="rId5" Type="http://schemas.openxmlformats.org/officeDocument/2006/relationships/notesSlide" Target="../notesSlides/notesSlide6.xml"/><Relationship Id="rId4"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tags" Target="../tags/tag22.xml"/><Relationship Id="rId2" Type="http://schemas.openxmlformats.org/officeDocument/2006/relationships/tags" Target="../tags/tag21.xml"/><Relationship Id="rId1" Type="http://schemas.openxmlformats.org/officeDocument/2006/relationships/tags" Target="../tags/tag20.xml"/><Relationship Id="rId5" Type="http://schemas.openxmlformats.org/officeDocument/2006/relationships/notesSlide" Target="../notesSlides/notesSlide7.xml"/><Relationship Id="rId4"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tags" Target="../tags/tag25.xml"/><Relationship Id="rId2" Type="http://schemas.openxmlformats.org/officeDocument/2006/relationships/tags" Target="../tags/tag24.xml"/><Relationship Id="rId1" Type="http://schemas.openxmlformats.org/officeDocument/2006/relationships/tags" Target="../tags/tag23.xml"/><Relationship Id="rId5" Type="http://schemas.openxmlformats.org/officeDocument/2006/relationships/notesSlide" Target="../notesSlides/notesSlide8.xml"/><Relationship Id="rId4"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tags" Target="../tags/tag28.xml"/><Relationship Id="rId2" Type="http://schemas.openxmlformats.org/officeDocument/2006/relationships/tags" Target="../tags/tag27.xml"/><Relationship Id="rId1" Type="http://schemas.openxmlformats.org/officeDocument/2006/relationships/tags" Target="../tags/tag26.xml"/><Relationship Id="rId5" Type="http://schemas.openxmlformats.org/officeDocument/2006/relationships/notesSlide" Target="../notesSlides/notesSlide9.xml"/><Relationship Id="rId4"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a:xfrm>
            <a:off x="5299114" y="1250502"/>
            <a:ext cx="6235546" cy="3987663"/>
          </a:xfrm>
        </p:spPr>
        <p:txBody>
          <a:bodyPr>
            <a:noAutofit/>
          </a:bodyPr>
          <a:lstStyle/>
          <a:p>
            <a:br>
              <a:rPr lang="fr-FR" sz="4000" dirty="0">
                <a:solidFill>
                  <a:srgbClr val="E47823"/>
                </a:solidFill>
                <a:latin typeface="+mn-lt"/>
                <a:cs typeface="Century Gothic"/>
              </a:rPr>
            </a:br>
            <a:br>
              <a:rPr lang="fr-FR" sz="4000" dirty="0">
                <a:solidFill>
                  <a:srgbClr val="E47823"/>
                </a:solidFill>
                <a:latin typeface="+mn-lt"/>
                <a:cs typeface="Century Gothic"/>
              </a:rPr>
            </a:br>
            <a:r>
              <a:rPr lang="fr-FR" sz="4000" b="1" dirty="0">
                <a:solidFill>
                  <a:srgbClr val="267CB4"/>
                </a:solidFill>
                <a:latin typeface="+mn-lt"/>
                <a:cs typeface="Century Gothic"/>
              </a:rPr>
              <a:t>Normes minimales </a:t>
            </a:r>
            <a:r>
              <a:rPr lang="fr-FR" sz="4000" b="1" dirty="0" err="1">
                <a:solidFill>
                  <a:srgbClr val="267CB4"/>
                </a:solidFill>
                <a:latin typeface="+mn-lt"/>
                <a:cs typeface="Century Gothic"/>
              </a:rPr>
              <a:t>interorganisations</a:t>
            </a:r>
            <a:r>
              <a:rPr lang="fr-FR" sz="4000" b="1" dirty="0">
                <a:solidFill>
                  <a:srgbClr val="267CB4"/>
                </a:solidFill>
                <a:latin typeface="+mn-lt"/>
                <a:cs typeface="Century Gothic"/>
              </a:rPr>
              <a:t> pour la programmation d’actions de lutte contre la violence basée sur le genre dans les situations d’urgence </a:t>
            </a:r>
            <a:br>
              <a:rPr lang="fr-FR" sz="4000" dirty="0">
                <a:solidFill>
                  <a:srgbClr val="E47823"/>
                </a:solidFill>
                <a:latin typeface="+mn-lt"/>
                <a:cs typeface="Century Gothic"/>
              </a:rPr>
            </a:br>
            <a:br>
              <a:rPr lang="fr-FR" sz="4000" dirty="0">
                <a:solidFill>
                  <a:srgbClr val="E47823"/>
                </a:solidFill>
                <a:latin typeface="+mn-lt"/>
                <a:cs typeface="Century Gothic"/>
              </a:rPr>
            </a:br>
            <a:endParaRPr lang="fr-FR" sz="4000" dirty="0">
              <a:solidFill>
                <a:srgbClr val="E47823"/>
              </a:solidFill>
              <a:latin typeface="+mn-lt"/>
              <a:cs typeface="Century Gothic"/>
            </a:endParaRPr>
          </a:p>
        </p:txBody>
      </p:sp>
      <p:pic>
        <p:nvPicPr>
          <p:cNvPr id="1026" name="Picture 2" descr="https://lh5.googleusercontent.com/uT3AMfOCOHndEF8_qyDUlgjLfYBDbwxAzl4BehNqfjYqLpBTVW2Zh1LJ9IArPR1LD2CzD7TwnGPuRBLjXTh4xRoKQ0u9mcBtaHHth-qY5pW-gxN5CjS5JGVzCpYRohiVrSKZ0BISUoQ"/>
          <p:cNvPicPr>
            <a:picLocks noChangeAspect="1" noChangeArrowheads="1"/>
          </p:cNvPicPr>
          <p:nvPr>
            <p:custDataLst>
              <p:tags r:id="rId2"/>
            </p:custDataLst>
          </p:nvPr>
        </p:nvPicPr>
        <p:blipFill>
          <a:blip r:embed="rId7" cstate="email">
            <a:extLst>
              <a:ext uri="{28A0092B-C50C-407E-A947-70E740481C1C}">
                <a14:useLocalDpi xmlns:a14="http://schemas.microsoft.com/office/drawing/2010/main"/>
              </a:ext>
            </a:extLst>
          </a:blip>
          <a:srcRect/>
          <a:stretch>
            <a:fillRect/>
          </a:stretch>
        </p:blipFill>
        <p:spPr bwMode="auto">
          <a:xfrm>
            <a:off x="7340667" y="4754880"/>
            <a:ext cx="2265245" cy="146304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custDataLst>
              <p:tags r:id="rId3"/>
            </p:custDataLst>
          </p:nvPr>
        </p:nvSpPr>
        <p:spPr>
          <a:xfrm>
            <a:off x="5977217" y="3244334"/>
            <a:ext cx="237566" cy="369332"/>
          </a:xfrm>
          <a:prstGeom prst="rect">
            <a:avLst/>
          </a:prstGeom>
        </p:spPr>
        <p:txBody>
          <a:bodyPr wrap="non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800" b="0" i="0" u="none" strike="noStrike" cap="none" normalizeH="0" baseline="0" noProof="0">
                <a:ln>
                  <a:noFill/>
                </a:ln>
                <a:solidFill>
                  <a:prstClr val="black"/>
                </a:solidFill>
                <a:uLnTx/>
                <a:uFillTx/>
                <a:latin typeface="Calibri"/>
                <a:ea typeface="+mn-ea"/>
                <a:cs typeface="+mn-cs"/>
              </a:rPr>
              <a:t> </a:t>
            </a:r>
          </a:p>
        </p:txBody>
      </p:sp>
      <p:pic>
        <p:nvPicPr>
          <p:cNvPr id="5" name="Picture 4"/>
          <p:cNvPicPr>
            <a:picLocks noChangeAspect="1"/>
          </p:cNvPicPr>
          <p:nvPr>
            <p:custDataLst>
              <p:tags r:id="rId4"/>
            </p:custDataLst>
          </p:nvPr>
        </p:nvPicPr>
        <p:blipFill>
          <a:blip r:embed="rId8">
            <a:extLst>
              <a:ext uri="{28A0092B-C50C-407E-A947-70E740481C1C}">
                <a14:useLocalDpi xmlns:a14="http://schemas.microsoft.com/office/drawing/2010/main"/>
              </a:ext>
            </a:extLst>
          </a:blip>
          <a:stretch>
            <a:fillRect/>
          </a:stretch>
        </p:blipFill>
        <p:spPr>
          <a:xfrm>
            <a:off x="640067" y="640080"/>
            <a:ext cx="4211268" cy="5577840"/>
          </a:xfrm>
          <a:prstGeom prst="rect">
            <a:avLst/>
          </a:prstGeom>
        </p:spPr>
      </p:pic>
    </p:spTree>
    <p:extLst>
      <p:ext uri="{BB962C8B-B14F-4D97-AF65-F5344CB8AC3E}">
        <p14:creationId xmlns:p14="http://schemas.microsoft.com/office/powerpoint/2010/main" val="42566548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6024CB-286C-4BB2-87F3-672FA8EE43CF}"/>
              </a:ext>
            </a:extLst>
          </p:cNvPr>
          <p:cNvSpPr>
            <a:spLocks noGrp="1"/>
          </p:cNvSpPr>
          <p:nvPr>
            <p:ph type="title"/>
            <p:custDataLst>
              <p:tags r:id="rId1"/>
            </p:custDataLst>
          </p:nvPr>
        </p:nvSpPr>
        <p:spPr>
          <a:xfrm>
            <a:off x="296562" y="490787"/>
            <a:ext cx="11627708" cy="1143000"/>
          </a:xfrm>
        </p:spPr>
        <p:txBody>
          <a:bodyPr>
            <a:noAutofit/>
          </a:bodyPr>
          <a:lstStyle/>
          <a:p>
            <a:r>
              <a:rPr lang="fr-FR" sz="4000" b="1">
                <a:solidFill>
                  <a:srgbClr val="267CB4"/>
                </a:solidFill>
                <a:latin typeface="+mn-lt"/>
              </a:rPr>
              <a:t>Comprendre et définir quels sont, pour les femmes et les adolescentes plus âgées, les débouchés sûrs et axés sur les marchés</a:t>
            </a:r>
          </a:p>
        </p:txBody>
      </p:sp>
      <p:sp>
        <p:nvSpPr>
          <p:cNvPr id="3" name="Content Placeholder 2">
            <a:extLst>
              <a:ext uri="{FF2B5EF4-FFF2-40B4-BE49-F238E27FC236}">
                <a16:creationId xmlns:a16="http://schemas.microsoft.com/office/drawing/2014/main" id="{A764EDA0-C1F8-49F7-934C-39CF59D2C51C}"/>
              </a:ext>
            </a:extLst>
          </p:cNvPr>
          <p:cNvSpPr>
            <a:spLocks noGrp="1"/>
          </p:cNvSpPr>
          <p:nvPr>
            <p:ph idx="1"/>
            <p:custDataLst>
              <p:tags r:id="rId2"/>
            </p:custDataLst>
          </p:nvPr>
        </p:nvSpPr>
        <p:spPr>
          <a:xfrm>
            <a:off x="609599" y="2389491"/>
            <a:ext cx="11167431" cy="3346340"/>
          </a:xfrm>
        </p:spPr>
        <p:txBody>
          <a:bodyPr>
            <a:noAutofit/>
          </a:bodyPr>
          <a:lstStyle/>
          <a:p>
            <a:r>
              <a:rPr lang="fr-FR" sz="3200" dirty="0"/>
              <a:t>Les programmes d’autonomisation économique </a:t>
            </a:r>
            <a:r>
              <a:rPr lang="fr-FR" sz="3200" b="1" u="sng" dirty="0">
                <a:solidFill>
                  <a:srgbClr val="7030A0"/>
                </a:solidFill>
              </a:rPr>
              <a:t>doivent</a:t>
            </a:r>
            <a:r>
              <a:rPr lang="fr-FR" sz="3200" b="1" dirty="0">
                <a:solidFill>
                  <a:srgbClr val="7030A0"/>
                </a:solidFill>
              </a:rPr>
              <a:t> reposer sur une évaluation du marché</a:t>
            </a:r>
            <a:r>
              <a:rPr lang="fr-FR" sz="3200" dirty="0"/>
              <a:t> qui tienne compte des questions de genre et qui recense des possibilités d’emploi sûres et viables pour les femmes et les adolescentes plus âgées. </a:t>
            </a:r>
          </a:p>
          <a:p>
            <a:r>
              <a:rPr lang="fr-FR" sz="3200" dirty="0"/>
              <a:t>Les activités visant à améliorer les connaissances et développer les compétences devraient être </a:t>
            </a:r>
            <a:r>
              <a:rPr lang="fr-FR" sz="3200" b="1" dirty="0">
                <a:solidFill>
                  <a:srgbClr val="7030A0"/>
                </a:solidFill>
              </a:rPr>
              <a:t>adaptées à partir d’informations à jour sur la situation du marché </a:t>
            </a:r>
            <a:r>
              <a:rPr lang="fr-FR" sz="3200" dirty="0"/>
              <a:t>afin de garantir des moyens de subsistance durables et rentables.</a:t>
            </a:r>
          </a:p>
        </p:txBody>
      </p:sp>
      <p:sp>
        <p:nvSpPr>
          <p:cNvPr id="4" name="Slide Number Placeholder 3">
            <a:extLst>
              <a:ext uri="{FF2B5EF4-FFF2-40B4-BE49-F238E27FC236}">
                <a16:creationId xmlns:a16="http://schemas.microsoft.com/office/drawing/2014/main" id="{F624153F-B682-4EE7-B6FD-3B7FADB7B87E}"/>
              </a:ext>
            </a:extLst>
          </p:cNvPr>
          <p:cNvSpPr>
            <a:spLocks noGrp="1"/>
          </p:cNvSpPr>
          <p:nvPr>
            <p:ph type="sldNum" sz="quarter" idx="12"/>
            <p:custDataLst>
              <p:tags r:id="rId3"/>
            </p:custDataLst>
          </p:nvPr>
        </p:nvSpPr>
        <p:spPr/>
        <p:txBody>
          <a:bodyPr/>
          <a:lstStyle/>
          <a:p>
            <a:pPr defTabSz="457200">
              <a:buSzPct val="25000"/>
            </a:pPr>
            <a:fld id="{00000000-1234-1234-1234-123412341234}" type="slidenum">
              <a:rPr lang="en-US" b="1">
                <a:solidFill>
                  <a:srgbClr val="FFFFFF"/>
                </a:solidFill>
                <a:latin typeface="Calibri"/>
                <a:ea typeface="Calibri"/>
                <a:cs typeface="Calibri"/>
                <a:sym typeface="Calibri"/>
              </a:rPr>
              <a:pPr defTabSz="457200">
                <a:buSzPct val="25000"/>
              </a:pPr>
              <a:t>10</a:t>
            </a:fld>
            <a:endParaRPr lang="en-US" b="1">
              <a:solidFill>
                <a:srgbClr val="FFFFFF"/>
              </a:solidFill>
              <a:latin typeface="Calibri"/>
              <a:ea typeface="Calibri"/>
              <a:cs typeface="Calibri"/>
              <a:sym typeface="Calibri"/>
            </a:endParaRPr>
          </a:p>
        </p:txBody>
      </p:sp>
    </p:spTree>
    <p:extLst>
      <p:ext uri="{BB962C8B-B14F-4D97-AF65-F5344CB8AC3E}">
        <p14:creationId xmlns:p14="http://schemas.microsoft.com/office/powerpoint/2010/main" val="28518665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6024CB-286C-4BB2-87F3-672FA8EE43CF}"/>
              </a:ext>
            </a:extLst>
          </p:cNvPr>
          <p:cNvSpPr>
            <a:spLocks noGrp="1"/>
          </p:cNvSpPr>
          <p:nvPr>
            <p:ph type="title"/>
            <p:custDataLst>
              <p:tags r:id="rId1"/>
            </p:custDataLst>
          </p:nvPr>
        </p:nvSpPr>
        <p:spPr>
          <a:xfrm>
            <a:off x="381000" y="350938"/>
            <a:ext cx="10972800" cy="1143000"/>
          </a:xfrm>
        </p:spPr>
        <p:txBody>
          <a:bodyPr>
            <a:noAutofit/>
          </a:bodyPr>
          <a:lstStyle/>
          <a:p>
            <a:r>
              <a:rPr lang="fr-FR" b="1">
                <a:solidFill>
                  <a:srgbClr val="267CB4"/>
                </a:solidFill>
                <a:latin typeface="+mn-lt"/>
              </a:rPr>
              <a:t>Lutter contre le travail non rémunéré dans tous les programmes relatifs aux moyens de subsistance</a:t>
            </a:r>
          </a:p>
        </p:txBody>
      </p:sp>
      <p:sp>
        <p:nvSpPr>
          <p:cNvPr id="3" name="Content Placeholder 2">
            <a:extLst>
              <a:ext uri="{FF2B5EF4-FFF2-40B4-BE49-F238E27FC236}">
                <a16:creationId xmlns:a16="http://schemas.microsoft.com/office/drawing/2014/main" id="{A764EDA0-C1F8-49F7-934C-39CF59D2C51C}"/>
              </a:ext>
            </a:extLst>
          </p:cNvPr>
          <p:cNvSpPr>
            <a:spLocks noGrp="1"/>
          </p:cNvSpPr>
          <p:nvPr>
            <p:ph idx="1"/>
            <p:custDataLst>
              <p:tags r:id="rId2"/>
            </p:custDataLst>
          </p:nvPr>
        </p:nvSpPr>
        <p:spPr>
          <a:xfrm>
            <a:off x="609600" y="1845593"/>
            <a:ext cx="10972800" cy="3346340"/>
          </a:xfrm>
        </p:spPr>
        <p:txBody>
          <a:bodyPr>
            <a:noAutofit/>
          </a:bodyPr>
          <a:lstStyle/>
          <a:p>
            <a:r>
              <a:rPr lang="fr-FR" dirty="0"/>
              <a:t>Les programmes devraient être adaptés afin de </a:t>
            </a:r>
            <a:r>
              <a:rPr lang="fr-FR" b="1" dirty="0">
                <a:solidFill>
                  <a:srgbClr val="7030A0"/>
                </a:solidFill>
              </a:rPr>
              <a:t>répondre à l’emploi du temps et aux responsabilités des femmes </a:t>
            </a:r>
            <a:r>
              <a:rPr lang="fr-FR" dirty="0"/>
              <a:t>en </a:t>
            </a:r>
            <a:r>
              <a:rPr lang="fr-FR" b="1" dirty="0">
                <a:solidFill>
                  <a:srgbClr val="267CB4"/>
                </a:solidFill>
              </a:rPr>
              <a:t>les consultant</a:t>
            </a:r>
            <a:r>
              <a:rPr lang="fr-FR" dirty="0">
                <a:solidFill>
                  <a:srgbClr val="267CB4"/>
                </a:solidFill>
              </a:rPr>
              <a:t> </a:t>
            </a:r>
            <a:r>
              <a:rPr lang="fr-FR" dirty="0"/>
              <a:t>sur les créneaux horaires, durées et lieux de prestation des services optimaux, </a:t>
            </a:r>
            <a:r>
              <a:rPr lang="fr-FR" dirty="0">
                <a:solidFill>
                  <a:srgbClr val="267CB4"/>
                </a:solidFill>
              </a:rPr>
              <a:t>en </a:t>
            </a:r>
            <a:r>
              <a:rPr lang="fr-FR" b="1" dirty="0">
                <a:solidFill>
                  <a:srgbClr val="267CB4"/>
                </a:solidFill>
              </a:rPr>
              <a:t>leur offrant des moyens de transport et des indemnités</a:t>
            </a:r>
            <a:r>
              <a:rPr lang="fr-FR" dirty="0">
                <a:solidFill>
                  <a:srgbClr val="267CB4"/>
                </a:solidFill>
              </a:rPr>
              <a:t> </a:t>
            </a:r>
            <a:r>
              <a:rPr lang="fr-FR" dirty="0"/>
              <a:t>le cas échéant, et en </a:t>
            </a:r>
            <a:r>
              <a:rPr lang="fr-FR" b="1" dirty="0">
                <a:solidFill>
                  <a:srgbClr val="267CB4"/>
                </a:solidFill>
              </a:rPr>
              <a:t>mettant à leur disposition des services de garderie sur place ou à proximité</a:t>
            </a:r>
            <a:r>
              <a:rPr lang="fr-FR" dirty="0"/>
              <a:t>.</a:t>
            </a:r>
          </a:p>
          <a:p>
            <a:r>
              <a:rPr lang="fr-FR" dirty="0"/>
              <a:t>Pour avoir des effets plus tangibles, les programmes devraient </a:t>
            </a:r>
            <a:r>
              <a:rPr lang="fr-FR" b="1" dirty="0">
                <a:solidFill>
                  <a:srgbClr val="7030A0"/>
                </a:solidFill>
              </a:rPr>
              <a:t>associer des parties prenantes de premier plan</a:t>
            </a:r>
            <a:r>
              <a:rPr lang="fr-FR" dirty="0"/>
              <a:t>, notamment les responsables locaux, les décideurs, les employeurs du secteur privé et les membres masculins des ménages, aux discussions sur </a:t>
            </a:r>
            <a:r>
              <a:rPr lang="fr-FR" dirty="0">
                <a:solidFill>
                  <a:srgbClr val="267CB4"/>
                </a:solidFill>
              </a:rPr>
              <a:t>le </a:t>
            </a:r>
            <a:r>
              <a:rPr lang="fr-FR" b="1" dirty="0">
                <a:solidFill>
                  <a:srgbClr val="267CB4"/>
                </a:solidFill>
              </a:rPr>
              <a:t>travail non rémunéré </a:t>
            </a:r>
            <a:r>
              <a:rPr lang="fr-FR" dirty="0"/>
              <a:t>et les </a:t>
            </a:r>
            <a:r>
              <a:rPr lang="fr-FR" b="1" dirty="0">
                <a:solidFill>
                  <a:srgbClr val="267CB4"/>
                </a:solidFill>
              </a:rPr>
              <a:t>normes préjudiciables à l’égalité hommes-femmes</a:t>
            </a:r>
            <a:r>
              <a:rPr lang="fr-FR" dirty="0"/>
              <a:t>, afin de</a:t>
            </a:r>
            <a:r>
              <a:rPr lang="fr-FR" dirty="0">
                <a:solidFill>
                  <a:srgbClr val="FFC000"/>
                </a:solidFill>
              </a:rPr>
              <a:t> </a:t>
            </a:r>
            <a:r>
              <a:rPr lang="fr-FR" b="1" dirty="0">
                <a:solidFill>
                  <a:srgbClr val="267CB4"/>
                </a:solidFill>
              </a:rPr>
              <a:t>favoriser des politiques et des comportements plus équitables</a:t>
            </a:r>
            <a:r>
              <a:rPr lang="fr-FR" b="1" dirty="0">
                <a:solidFill>
                  <a:srgbClr val="7030A0"/>
                </a:solidFill>
              </a:rPr>
              <a:t>.</a:t>
            </a:r>
          </a:p>
        </p:txBody>
      </p:sp>
      <p:sp>
        <p:nvSpPr>
          <p:cNvPr id="4" name="Slide Number Placeholder 3">
            <a:extLst>
              <a:ext uri="{FF2B5EF4-FFF2-40B4-BE49-F238E27FC236}">
                <a16:creationId xmlns:a16="http://schemas.microsoft.com/office/drawing/2014/main" id="{F624153F-B682-4EE7-B6FD-3B7FADB7B87E}"/>
              </a:ext>
            </a:extLst>
          </p:cNvPr>
          <p:cNvSpPr>
            <a:spLocks noGrp="1"/>
          </p:cNvSpPr>
          <p:nvPr>
            <p:ph type="sldNum" sz="quarter" idx="12"/>
            <p:custDataLst>
              <p:tags r:id="rId3"/>
            </p:custDataLst>
          </p:nvPr>
        </p:nvSpPr>
        <p:spPr/>
        <p:txBody>
          <a:bodyPr/>
          <a:lstStyle/>
          <a:p>
            <a:pPr defTabSz="457200">
              <a:buSzPct val="25000"/>
            </a:pPr>
            <a:fld id="{00000000-1234-1234-1234-123412341234}" type="slidenum">
              <a:rPr lang="en-US" b="1">
                <a:solidFill>
                  <a:srgbClr val="FFFFFF"/>
                </a:solidFill>
                <a:latin typeface="Calibri"/>
                <a:ea typeface="Calibri"/>
                <a:cs typeface="Calibri"/>
                <a:sym typeface="Calibri"/>
              </a:rPr>
              <a:pPr defTabSz="457200">
                <a:buSzPct val="25000"/>
              </a:pPr>
              <a:t>11</a:t>
            </a:fld>
            <a:endParaRPr lang="en-US" b="1">
              <a:solidFill>
                <a:srgbClr val="FFFFFF"/>
              </a:solidFill>
              <a:latin typeface="Calibri"/>
              <a:ea typeface="Calibri"/>
              <a:cs typeface="Calibri"/>
              <a:sym typeface="Calibri"/>
            </a:endParaRPr>
          </a:p>
        </p:txBody>
      </p:sp>
    </p:spTree>
    <p:extLst>
      <p:ext uri="{BB962C8B-B14F-4D97-AF65-F5344CB8AC3E}">
        <p14:creationId xmlns:p14="http://schemas.microsoft.com/office/powerpoint/2010/main" val="7864884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6024CB-286C-4BB2-87F3-672FA8EE43CF}"/>
              </a:ext>
            </a:extLst>
          </p:cNvPr>
          <p:cNvSpPr>
            <a:spLocks noGrp="1"/>
          </p:cNvSpPr>
          <p:nvPr>
            <p:ph type="title"/>
            <p:custDataLst>
              <p:tags r:id="rId1"/>
            </p:custDataLst>
          </p:nvPr>
        </p:nvSpPr>
        <p:spPr>
          <a:xfrm>
            <a:off x="297629" y="136525"/>
            <a:ext cx="10972800" cy="1143000"/>
          </a:xfrm>
        </p:spPr>
        <p:txBody>
          <a:bodyPr>
            <a:noAutofit/>
          </a:bodyPr>
          <a:lstStyle/>
          <a:p>
            <a:r>
              <a:rPr lang="fr-FR" b="1">
                <a:solidFill>
                  <a:srgbClr val="267CB4"/>
                </a:solidFill>
                <a:latin typeface="+mn-lt"/>
              </a:rPr>
              <a:t>Atténuation des conséquences préjudiciables</a:t>
            </a:r>
          </a:p>
        </p:txBody>
      </p:sp>
      <p:sp>
        <p:nvSpPr>
          <p:cNvPr id="3" name="Content Placeholder 2">
            <a:extLst>
              <a:ext uri="{FF2B5EF4-FFF2-40B4-BE49-F238E27FC236}">
                <a16:creationId xmlns:a16="http://schemas.microsoft.com/office/drawing/2014/main" id="{A764EDA0-C1F8-49F7-934C-39CF59D2C51C}"/>
              </a:ext>
            </a:extLst>
          </p:cNvPr>
          <p:cNvSpPr>
            <a:spLocks noGrp="1"/>
          </p:cNvSpPr>
          <p:nvPr>
            <p:ph idx="1"/>
            <p:custDataLst>
              <p:tags r:id="rId2"/>
            </p:custDataLst>
          </p:nvPr>
        </p:nvSpPr>
        <p:spPr>
          <a:xfrm>
            <a:off x="609600" y="1279525"/>
            <a:ext cx="10972800" cy="3346340"/>
          </a:xfrm>
        </p:spPr>
        <p:txBody>
          <a:bodyPr>
            <a:noAutofit/>
          </a:bodyPr>
          <a:lstStyle/>
          <a:p>
            <a:r>
              <a:rPr lang="fr-FR" dirty="0"/>
              <a:t>Dès le tout début d’une opération d’urgence, il est essentiel de </a:t>
            </a:r>
            <a:r>
              <a:rPr lang="fr-FR" b="1" dirty="0">
                <a:solidFill>
                  <a:srgbClr val="7030A0"/>
                </a:solidFill>
              </a:rPr>
              <a:t>comprendre la dynamique de genre, d’évaluer les risques de VBG </a:t>
            </a:r>
            <a:r>
              <a:rPr lang="fr-FR" dirty="0"/>
              <a:t>et</a:t>
            </a:r>
            <a:r>
              <a:rPr lang="fr-FR" b="1" dirty="0">
                <a:solidFill>
                  <a:srgbClr val="7030A0"/>
                </a:solidFill>
              </a:rPr>
              <a:t> de prendre des mesures afin de réduire la vulnérabilité à la violence </a:t>
            </a:r>
            <a:r>
              <a:rPr lang="fr-FR" dirty="0"/>
              <a:t>à l’égard des femmes, des filles, des garçons et des hommes.</a:t>
            </a:r>
          </a:p>
          <a:p>
            <a:r>
              <a:rPr lang="fr-FR" dirty="0"/>
              <a:t>Les intervenants du programme relatif à la VBG doivent </a:t>
            </a:r>
            <a:r>
              <a:rPr lang="fr-FR" b="1" dirty="0">
                <a:solidFill>
                  <a:srgbClr val="7030A0"/>
                </a:solidFill>
              </a:rPr>
              <a:t>surveiller activement </a:t>
            </a:r>
            <a:r>
              <a:rPr lang="fr-FR" dirty="0"/>
              <a:t>les conséquences imprévues du programme, qu’elles soient positives ou négatives. </a:t>
            </a:r>
            <a:r>
              <a:rPr lang="fr-FR" i="1" dirty="0">
                <a:solidFill>
                  <a:srgbClr val="7030A0"/>
                </a:solidFill>
              </a:rPr>
              <a:t> </a:t>
            </a:r>
          </a:p>
          <a:p>
            <a:r>
              <a:rPr lang="fr-FR" dirty="0"/>
              <a:t>Lors des opérations d’urgence, les projets portant sur les activités génératrices de revenu doivent être </a:t>
            </a:r>
            <a:r>
              <a:rPr lang="fr-FR" b="1" dirty="0">
                <a:solidFill>
                  <a:srgbClr val="7030A0"/>
                </a:solidFill>
              </a:rPr>
              <a:t>intégrés dans des programmes de transition et des stratégies de financement par des donateurs à plus long terme </a:t>
            </a:r>
            <a:r>
              <a:rPr lang="fr-FR" dirty="0"/>
              <a:t>pour atténuer les risques liés à la protection dès le début de l’intervention d’urgence, et jusqu’à l’amorce du relèvement et du développement dans le but de trouver des solutions durables.</a:t>
            </a:r>
          </a:p>
        </p:txBody>
      </p:sp>
      <p:sp>
        <p:nvSpPr>
          <p:cNvPr id="4" name="Slide Number Placeholder 3">
            <a:extLst>
              <a:ext uri="{FF2B5EF4-FFF2-40B4-BE49-F238E27FC236}">
                <a16:creationId xmlns:a16="http://schemas.microsoft.com/office/drawing/2014/main" id="{F624153F-B682-4EE7-B6FD-3B7FADB7B87E}"/>
              </a:ext>
            </a:extLst>
          </p:cNvPr>
          <p:cNvSpPr>
            <a:spLocks noGrp="1"/>
          </p:cNvSpPr>
          <p:nvPr>
            <p:ph type="sldNum" sz="quarter" idx="12"/>
            <p:custDataLst>
              <p:tags r:id="rId3"/>
            </p:custDataLst>
          </p:nvPr>
        </p:nvSpPr>
        <p:spPr/>
        <p:txBody>
          <a:bodyPr/>
          <a:lstStyle/>
          <a:p>
            <a:pPr defTabSz="457200">
              <a:buSzPct val="25000"/>
            </a:pPr>
            <a:fld id="{00000000-1234-1234-1234-123412341234}" type="slidenum">
              <a:rPr lang="en-US" b="1">
                <a:solidFill>
                  <a:srgbClr val="FFFFFF"/>
                </a:solidFill>
                <a:latin typeface="Calibri"/>
                <a:ea typeface="Calibri"/>
                <a:cs typeface="Calibri"/>
                <a:sym typeface="Calibri"/>
              </a:rPr>
              <a:pPr defTabSz="457200">
                <a:buSzPct val="25000"/>
              </a:pPr>
              <a:t>12</a:t>
            </a:fld>
            <a:endParaRPr lang="en-US" b="1">
              <a:solidFill>
                <a:srgbClr val="FFFFFF"/>
              </a:solidFill>
              <a:latin typeface="Calibri"/>
              <a:ea typeface="Calibri"/>
              <a:cs typeface="Calibri"/>
              <a:sym typeface="Calibri"/>
            </a:endParaRPr>
          </a:p>
        </p:txBody>
      </p:sp>
    </p:spTree>
    <p:extLst>
      <p:ext uri="{BB962C8B-B14F-4D97-AF65-F5344CB8AC3E}">
        <p14:creationId xmlns:p14="http://schemas.microsoft.com/office/powerpoint/2010/main" val="766877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7D835F5-1D1C-4456-AE78-E6B2C9C20BC0}"/>
              </a:ext>
            </a:extLst>
          </p:cNvPr>
          <p:cNvSpPr txBox="1"/>
          <p:nvPr>
            <p:custDataLst>
              <p:tags r:id="rId1"/>
            </p:custDataLst>
          </p:nvPr>
        </p:nvSpPr>
        <p:spPr>
          <a:xfrm>
            <a:off x="1094095" y="0"/>
            <a:ext cx="10003809" cy="1077218"/>
          </a:xfrm>
          <a:prstGeom prst="rect">
            <a:avLst/>
          </a:prstGeom>
          <a:noFill/>
        </p:spPr>
        <p:txBody>
          <a:bodyPr wrap="square">
            <a:spAutoFit/>
          </a:bodyPr>
          <a:lstStyle/>
          <a:p>
            <a:pPr algn="ctr">
              <a:buClrTx/>
              <a:buFontTx/>
              <a:buNone/>
            </a:pPr>
            <a:r>
              <a:rPr lang="fr-FR" sz="3200" b="1" dirty="0">
                <a:solidFill>
                  <a:srgbClr val="7030A0"/>
                </a:solidFill>
                <a:latin typeface="Calibri"/>
                <a:ea typeface="+mn-ea"/>
                <a:cs typeface="+mn-cs"/>
              </a:rPr>
              <a:t>Actions clés pour l’autonomisation économique et les moyens de subsistance</a:t>
            </a:r>
          </a:p>
        </p:txBody>
      </p:sp>
      <p:pic>
        <p:nvPicPr>
          <p:cNvPr id="7" name="Content Placeholder 6" descr="Text&#10;&#10;Description automatically generated">
            <a:extLst>
              <a:ext uri="{FF2B5EF4-FFF2-40B4-BE49-F238E27FC236}">
                <a16:creationId xmlns:a16="http://schemas.microsoft.com/office/drawing/2014/main" id="{5B337CB0-924F-4F45-BF59-BF3C4648BD94}"/>
              </a:ext>
            </a:extLst>
          </p:cNvPr>
          <p:cNvPicPr>
            <a:picLocks noGrp="1" noChangeAspect="1"/>
          </p:cNvPicPr>
          <p:nvPr>
            <p:ph idx="1"/>
            <p:custDataLst>
              <p:tags r:id="rId2"/>
            </p:custDataLst>
          </p:nvPr>
        </p:nvPicPr>
        <p:blipFill>
          <a:blip r:embed="rId5"/>
          <a:stretch>
            <a:fillRect/>
          </a:stretch>
        </p:blipFill>
        <p:spPr>
          <a:xfrm>
            <a:off x="2731697" y="1169642"/>
            <a:ext cx="6728603" cy="5530632"/>
          </a:xfrm>
        </p:spPr>
      </p:pic>
    </p:spTree>
    <p:extLst>
      <p:ext uri="{BB962C8B-B14F-4D97-AF65-F5344CB8AC3E}">
        <p14:creationId xmlns:p14="http://schemas.microsoft.com/office/powerpoint/2010/main" val="32323115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custDataLst>
              <p:tags r:id="rId1"/>
            </p:custDataLst>
          </p:nvPr>
        </p:nvSpPr>
        <p:spPr/>
        <p:txBody>
          <a:bodyPr/>
          <a:lstStyle/>
          <a:p>
            <a:pPr marL="0" marR="0" lvl="0" indent="0" algn="r" defTabSz="457200" rtl="0" eaLnBrk="1" fontAlgn="auto" latinLnBrk="0" hangingPunct="1">
              <a:lnSpc>
                <a:spcPct val="100000"/>
              </a:lnSpc>
              <a:spcBef>
                <a:spcPts val="0"/>
              </a:spcBef>
              <a:spcAft>
                <a:spcPts val="0"/>
              </a:spcAft>
              <a:buClr>
                <a:srgbClr val="000000"/>
              </a:buClr>
              <a:buSzPts val="1000"/>
              <a:buFont typeface="Arial"/>
              <a:buNone/>
              <a:tabLst/>
              <a:defRPr/>
            </a:pPr>
            <a:fld id="{00000000-1234-1234-1234-123412341234}" type="slidenum">
              <a:rPr kumimoji="0" lang="en" sz="1000" b="0" i="0" u="none" strike="noStrike" kern="1200" cap="none" spc="0" normalizeH="0" baseline="0" noProof="0">
                <a:ln>
                  <a:noFill/>
                </a:ln>
                <a:solidFill>
                  <a:srgbClr val="595959"/>
                </a:solidFill>
                <a:effectLst/>
                <a:uLnTx/>
                <a:uFillTx/>
                <a:latin typeface="Arial"/>
                <a:cs typeface="Arial"/>
                <a:sym typeface="Arial"/>
              </a:rPr>
              <a:pPr marL="0" marR="0" lvl="0" indent="0" algn="r" defTabSz="457200" rtl="0" eaLnBrk="1" fontAlgn="auto" latinLnBrk="0" hangingPunct="1">
                <a:lnSpc>
                  <a:spcPct val="100000"/>
                </a:lnSpc>
                <a:spcBef>
                  <a:spcPts val="0"/>
                </a:spcBef>
                <a:spcAft>
                  <a:spcPts val="0"/>
                </a:spcAft>
                <a:buClr>
                  <a:srgbClr val="000000"/>
                </a:buClr>
                <a:buSzPts val="1000"/>
                <a:buFont typeface="Arial"/>
                <a:buNone/>
                <a:tabLst/>
                <a:defRPr/>
              </a:pPr>
              <a:t>14</a:t>
            </a:fld>
            <a:endParaRPr kumimoji="0" lang="en" sz="1000" b="0" i="0" u="none" strike="noStrike" kern="1200" cap="none" spc="0" normalizeH="0" baseline="0" noProof="0">
              <a:ln>
                <a:noFill/>
              </a:ln>
              <a:solidFill>
                <a:srgbClr val="595959"/>
              </a:solidFill>
              <a:effectLst/>
              <a:uLnTx/>
              <a:uFillTx/>
              <a:latin typeface="Arial"/>
              <a:cs typeface="Arial"/>
              <a:sym typeface="Arial"/>
            </a:endParaRPr>
          </a:p>
        </p:txBody>
      </p:sp>
      <p:pic>
        <p:nvPicPr>
          <p:cNvPr id="5" name="Picture 4" descr="Graphical user interface, text, application, Word&#10;&#10;Description automatically generated">
            <a:extLst>
              <a:ext uri="{FF2B5EF4-FFF2-40B4-BE49-F238E27FC236}">
                <a16:creationId xmlns:a16="http://schemas.microsoft.com/office/drawing/2014/main" id="{9C15124D-BE42-47E2-81C3-AD02F92BBA85}"/>
              </a:ext>
            </a:extLst>
          </p:cNvPr>
          <p:cNvPicPr>
            <a:picLocks noChangeAspect="1"/>
          </p:cNvPicPr>
          <p:nvPr>
            <p:custDataLst>
              <p:tags r:id="rId2"/>
            </p:custDataLst>
          </p:nvPr>
        </p:nvPicPr>
        <p:blipFill>
          <a:blip r:embed="rId5"/>
          <a:stretch>
            <a:fillRect/>
          </a:stretch>
        </p:blipFill>
        <p:spPr>
          <a:xfrm>
            <a:off x="3615706" y="48018"/>
            <a:ext cx="4960587" cy="6694304"/>
          </a:xfrm>
          <a:prstGeom prst="rect">
            <a:avLst/>
          </a:prstGeom>
        </p:spPr>
      </p:pic>
    </p:spTree>
    <p:extLst>
      <p:ext uri="{BB962C8B-B14F-4D97-AF65-F5344CB8AC3E}">
        <p14:creationId xmlns:p14="http://schemas.microsoft.com/office/powerpoint/2010/main" val="25823382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33B6BC12-CBB6-49DC-9F81-D703E9C526D3}"/>
              </a:ext>
            </a:extLst>
          </p:cNvPr>
          <p:cNvSpPr>
            <a:spLocks noGrp="1"/>
          </p:cNvSpPr>
          <p:nvPr>
            <p:ph type="subTitle" idx="1"/>
            <p:custDataLst>
              <p:tags r:id="rId1"/>
            </p:custDataLst>
          </p:nvPr>
        </p:nvSpPr>
        <p:spPr>
          <a:xfrm>
            <a:off x="441412" y="1859131"/>
            <a:ext cx="9457898" cy="1036231"/>
          </a:xfrm>
        </p:spPr>
        <p:txBody>
          <a:bodyPr>
            <a:normAutofit/>
          </a:bodyPr>
          <a:lstStyle/>
          <a:p>
            <a:pPr algn="l"/>
            <a:r>
              <a:rPr lang="fr-FR" sz="4800" b="1">
                <a:solidFill>
                  <a:srgbClr val="267CB4"/>
                </a:solidFill>
              </a:rPr>
              <a:t>Merci !</a:t>
            </a:r>
          </a:p>
        </p:txBody>
      </p:sp>
      <p:pic>
        <p:nvPicPr>
          <p:cNvPr id="4" name="Picture 2" descr="https://lh5.googleusercontent.com/uT3AMfOCOHndEF8_qyDUlgjLfYBDbwxAzl4BehNqfjYqLpBTVW2Zh1LJ9IArPR1LD2CzD7TwnGPuRBLjXTh4xRoKQ0u9mcBtaHHth-qY5pW-gxN5CjS5JGVzCpYRohiVrSKZ0BISUoQ">
            <a:extLst>
              <a:ext uri="{FF2B5EF4-FFF2-40B4-BE49-F238E27FC236}">
                <a16:creationId xmlns:a16="http://schemas.microsoft.com/office/drawing/2014/main" id="{F9B9B03E-A967-41B8-9627-47DBC4428D58}"/>
              </a:ext>
            </a:extLst>
          </p:cNvPr>
          <p:cNvPicPr>
            <a:picLocks noChangeAspect="1" noChangeArrowheads="1"/>
          </p:cNvPicPr>
          <p:nvPr>
            <p:custDataLst>
              <p:tags r:id="rId2"/>
            </p:custDataLst>
          </p:nvPr>
        </p:nvPicPr>
        <p:blipFill>
          <a:blip r:embed="rId6">
            <a:extLst>
              <a:ext uri="{28A0092B-C50C-407E-A947-70E740481C1C}">
                <a14:useLocalDpi xmlns:a14="http://schemas.microsoft.com/office/drawing/2010/main" val="0"/>
              </a:ext>
            </a:extLst>
          </a:blip>
          <a:srcRect/>
          <a:stretch>
            <a:fillRect/>
          </a:stretch>
        </p:blipFill>
        <p:spPr bwMode="auto">
          <a:xfrm>
            <a:off x="638640" y="4435966"/>
            <a:ext cx="2406824" cy="1554480"/>
          </a:xfrm>
          <a:prstGeom prst="rect">
            <a:avLst/>
          </a:prstGeom>
          <a:noFill/>
          <a:extLst>
            <a:ext uri="{909E8E84-426E-40DD-AFC4-6F175D3DCCD1}">
              <a14:hiddenFill xmlns:a14="http://schemas.microsoft.com/office/drawing/2010/main">
                <a:solidFill>
                  <a:srgbClr val="FFFFFF"/>
                </a:solidFill>
              </a14:hiddenFill>
            </a:ext>
          </a:extLst>
        </p:spPr>
      </p:pic>
      <p:pic>
        <p:nvPicPr>
          <p:cNvPr id="8" name="Kép 7">
            <a:extLst>
              <a:ext uri="{FF2B5EF4-FFF2-40B4-BE49-F238E27FC236}">
                <a16:creationId xmlns:a16="http://schemas.microsoft.com/office/drawing/2014/main" id="{85D482DE-9DB8-46A1-BBBC-213950649660}"/>
              </a:ext>
            </a:extLst>
          </p:cNvPr>
          <p:cNvPicPr>
            <a:picLocks noChangeAspect="1"/>
          </p:cNvPicPr>
          <p:nvPr>
            <p:custDataLst>
              <p:tags r:id="rId3"/>
            </p:custDataLst>
          </p:nvPr>
        </p:nvPicPr>
        <p:blipFill>
          <a:blip r:embed="rId7"/>
          <a:stretch>
            <a:fillRect/>
          </a:stretch>
        </p:blipFill>
        <p:spPr>
          <a:xfrm flipV="1">
            <a:off x="638640" y="3045154"/>
            <a:ext cx="7180143" cy="155246"/>
          </a:xfrm>
          <a:prstGeom prst="rect">
            <a:avLst/>
          </a:prstGeom>
        </p:spPr>
      </p:pic>
    </p:spTree>
    <p:extLst>
      <p:ext uri="{BB962C8B-B14F-4D97-AF65-F5344CB8AC3E}">
        <p14:creationId xmlns:p14="http://schemas.microsoft.com/office/powerpoint/2010/main" val="34957660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0B9F43-C407-41B6-9B9B-E71BD5933072}"/>
              </a:ext>
            </a:extLst>
          </p:cNvPr>
          <p:cNvSpPr>
            <a:spLocks noGrp="1"/>
          </p:cNvSpPr>
          <p:nvPr>
            <p:ph type="ctrTitle"/>
            <p:custDataLst>
              <p:tags r:id="rId1"/>
            </p:custDataLst>
          </p:nvPr>
        </p:nvSpPr>
        <p:spPr>
          <a:xfrm>
            <a:off x="441412" y="588878"/>
            <a:ext cx="6858000" cy="898404"/>
          </a:xfrm>
        </p:spPr>
        <p:txBody>
          <a:bodyPr>
            <a:normAutofit/>
          </a:bodyPr>
          <a:lstStyle/>
          <a:p>
            <a:pPr algn="l"/>
            <a:r>
              <a:rPr lang="fr-FR" sz="4800" b="1">
                <a:solidFill>
                  <a:srgbClr val="5B3289"/>
                </a:solidFill>
                <a:latin typeface="+mn-lt"/>
              </a:rPr>
              <a:t>Norme 12 :</a:t>
            </a:r>
          </a:p>
        </p:txBody>
      </p:sp>
      <p:sp>
        <p:nvSpPr>
          <p:cNvPr id="3" name="Subtitle 2">
            <a:extLst>
              <a:ext uri="{FF2B5EF4-FFF2-40B4-BE49-F238E27FC236}">
                <a16:creationId xmlns:a16="http://schemas.microsoft.com/office/drawing/2014/main" id="{33B6BC12-CBB6-49DC-9F81-D703E9C526D3}"/>
              </a:ext>
            </a:extLst>
          </p:cNvPr>
          <p:cNvSpPr>
            <a:spLocks noGrp="1"/>
          </p:cNvSpPr>
          <p:nvPr>
            <p:ph type="subTitle" idx="1"/>
            <p:custDataLst>
              <p:tags r:id="rId2"/>
            </p:custDataLst>
          </p:nvPr>
        </p:nvSpPr>
        <p:spPr>
          <a:xfrm>
            <a:off x="441412" y="1756737"/>
            <a:ext cx="10348508" cy="1341269"/>
          </a:xfrm>
        </p:spPr>
        <p:txBody>
          <a:bodyPr>
            <a:normAutofit lnSpcReduction="10000"/>
          </a:bodyPr>
          <a:lstStyle/>
          <a:p>
            <a:pPr algn="l"/>
            <a:r>
              <a:rPr lang="fr-FR" sz="4800" b="1" dirty="0">
                <a:solidFill>
                  <a:srgbClr val="267CB4"/>
                </a:solidFill>
              </a:rPr>
              <a:t>Autonomisation économique et moyens de subsistance</a:t>
            </a:r>
          </a:p>
        </p:txBody>
      </p:sp>
      <p:pic>
        <p:nvPicPr>
          <p:cNvPr id="4" name="Picture 2" descr="https://lh5.googleusercontent.com/uT3AMfOCOHndEF8_qyDUlgjLfYBDbwxAzl4BehNqfjYqLpBTVW2Zh1LJ9IArPR1LD2CzD7TwnGPuRBLjXTh4xRoKQ0u9mcBtaHHth-qY5pW-gxN5CjS5JGVzCpYRohiVrSKZ0BISUoQ">
            <a:extLst>
              <a:ext uri="{FF2B5EF4-FFF2-40B4-BE49-F238E27FC236}">
                <a16:creationId xmlns:a16="http://schemas.microsoft.com/office/drawing/2014/main" id="{F9B9B03E-A967-41B8-9627-47DBC4428D58}"/>
              </a:ext>
            </a:extLst>
          </p:cNvPr>
          <p:cNvPicPr>
            <a:picLocks noChangeAspect="1" noChangeArrowheads="1"/>
          </p:cNvPicPr>
          <p:nvPr>
            <p:custDataLst>
              <p:tags r:id="rId3"/>
            </p:custDataLst>
          </p:nvPr>
        </p:nvPicPr>
        <p:blipFill>
          <a:blip r:embed="rId7">
            <a:extLst>
              <a:ext uri="{28A0092B-C50C-407E-A947-70E740481C1C}">
                <a14:useLocalDpi xmlns:a14="http://schemas.microsoft.com/office/drawing/2010/main" val="0"/>
              </a:ext>
            </a:extLst>
          </a:blip>
          <a:srcRect/>
          <a:stretch>
            <a:fillRect/>
          </a:stretch>
        </p:blipFill>
        <p:spPr bwMode="auto">
          <a:xfrm>
            <a:off x="638640" y="4435966"/>
            <a:ext cx="2406824" cy="1554480"/>
          </a:xfrm>
          <a:prstGeom prst="rect">
            <a:avLst/>
          </a:prstGeom>
          <a:noFill/>
          <a:extLst>
            <a:ext uri="{909E8E84-426E-40DD-AFC4-6F175D3DCCD1}">
              <a14:hiddenFill xmlns:a14="http://schemas.microsoft.com/office/drawing/2010/main">
                <a:solidFill>
                  <a:srgbClr val="FFFFFF"/>
                </a:solidFill>
              </a14:hiddenFill>
            </a:ext>
          </a:extLst>
        </p:spPr>
      </p:pic>
      <p:pic>
        <p:nvPicPr>
          <p:cNvPr id="8" name="Kép 7">
            <a:extLst>
              <a:ext uri="{FF2B5EF4-FFF2-40B4-BE49-F238E27FC236}">
                <a16:creationId xmlns:a16="http://schemas.microsoft.com/office/drawing/2014/main" id="{85D482DE-9DB8-46A1-BBBC-213950649660}"/>
              </a:ext>
            </a:extLst>
          </p:cNvPr>
          <p:cNvPicPr>
            <a:picLocks noChangeAspect="1"/>
          </p:cNvPicPr>
          <p:nvPr>
            <p:custDataLst>
              <p:tags r:id="rId4"/>
            </p:custDataLst>
          </p:nvPr>
        </p:nvPicPr>
        <p:blipFill>
          <a:blip r:embed="rId8"/>
          <a:stretch>
            <a:fillRect/>
          </a:stretch>
        </p:blipFill>
        <p:spPr>
          <a:xfrm flipV="1">
            <a:off x="531063" y="3463396"/>
            <a:ext cx="7180143" cy="155246"/>
          </a:xfrm>
          <a:prstGeom prst="rect">
            <a:avLst/>
          </a:prstGeom>
        </p:spPr>
      </p:pic>
    </p:spTree>
    <p:extLst>
      <p:ext uri="{BB962C8B-B14F-4D97-AF65-F5344CB8AC3E}">
        <p14:creationId xmlns:p14="http://schemas.microsoft.com/office/powerpoint/2010/main" val="33356021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B5FABC-12C0-4917-A0DA-35AC2D1C71E1}"/>
              </a:ext>
            </a:extLst>
          </p:cNvPr>
          <p:cNvSpPr>
            <a:spLocks noGrp="1"/>
          </p:cNvSpPr>
          <p:nvPr>
            <p:ph type="title"/>
            <p:custDataLst>
              <p:tags r:id="rId1"/>
            </p:custDataLst>
          </p:nvPr>
        </p:nvSpPr>
        <p:spPr>
          <a:xfrm>
            <a:off x="109331" y="241675"/>
            <a:ext cx="10515600" cy="1039603"/>
          </a:xfrm>
        </p:spPr>
        <p:txBody>
          <a:bodyPr>
            <a:normAutofit/>
          </a:bodyPr>
          <a:lstStyle/>
          <a:p>
            <a:r>
              <a:rPr lang="fr-FR" sz="4800" b="1" dirty="0">
                <a:solidFill>
                  <a:srgbClr val="7030A0"/>
                </a:solidFill>
                <a:latin typeface="+mn-lt"/>
              </a:rPr>
              <a:t>Normes de programme</a:t>
            </a:r>
          </a:p>
        </p:txBody>
      </p:sp>
      <p:pic>
        <p:nvPicPr>
          <p:cNvPr id="7" name="Content Placeholder 7" descr="Text&#10;&#10;Description automatically generated with medium confidence">
            <a:extLst>
              <a:ext uri="{FF2B5EF4-FFF2-40B4-BE49-F238E27FC236}">
                <a16:creationId xmlns:a16="http://schemas.microsoft.com/office/drawing/2014/main" id="{ADB67C0E-EA22-4E0F-AEB2-14D0E3259E9F}"/>
              </a:ext>
            </a:extLst>
          </p:cNvPr>
          <p:cNvPicPr>
            <a:picLocks noChangeAspect="1"/>
          </p:cNvPicPr>
          <p:nvPr>
            <p:custDataLst>
              <p:tags r:id="rId2"/>
            </p:custDataLst>
          </p:nvPr>
        </p:nvPicPr>
        <p:blipFill>
          <a:blip r:embed="rId6"/>
          <a:stretch>
            <a:fillRect/>
          </a:stretch>
        </p:blipFill>
        <p:spPr>
          <a:xfrm>
            <a:off x="109331" y="1135024"/>
            <a:ext cx="4631634" cy="5636085"/>
          </a:xfrm>
          <a:prstGeom prst="rect">
            <a:avLst/>
          </a:prstGeom>
        </p:spPr>
      </p:pic>
      <p:pic>
        <p:nvPicPr>
          <p:cNvPr id="8" name="Content Placeholder 7" descr="Graphical user interface, text, application, email&#10;&#10;Description automatically generated">
            <a:extLst>
              <a:ext uri="{FF2B5EF4-FFF2-40B4-BE49-F238E27FC236}">
                <a16:creationId xmlns:a16="http://schemas.microsoft.com/office/drawing/2014/main" id="{4B89A229-5203-4E53-AB00-A97D36A25D32}"/>
              </a:ext>
            </a:extLst>
          </p:cNvPr>
          <p:cNvPicPr>
            <a:picLocks noGrp="1" noChangeAspect="1"/>
          </p:cNvPicPr>
          <p:nvPr>
            <p:ph idx="1"/>
            <p:custDataLst>
              <p:tags r:id="rId3"/>
            </p:custDataLst>
          </p:nvPr>
        </p:nvPicPr>
        <p:blipFill>
          <a:blip r:embed="rId7"/>
          <a:stretch>
            <a:fillRect/>
          </a:stretch>
        </p:blipFill>
        <p:spPr>
          <a:xfrm>
            <a:off x="4829158" y="1422387"/>
            <a:ext cx="6097926" cy="4441700"/>
          </a:xfrm>
          <a:prstGeom prst="rect">
            <a:avLst/>
          </a:prstGeom>
        </p:spPr>
      </p:pic>
    </p:spTree>
    <p:extLst>
      <p:ext uri="{BB962C8B-B14F-4D97-AF65-F5344CB8AC3E}">
        <p14:creationId xmlns:p14="http://schemas.microsoft.com/office/powerpoint/2010/main" val="6673207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B764A3-B489-4B8D-8F88-B87092A02E5A}"/>
              </a:ext>
            </a:extLst>
          </p:cNvPr>
          <p:cNvSpPr>
            <a:spLocks noGrp="1"/>
          </p:cNvSpPr>
          <p:nvPr>
            <p:ph type="title"/>
            <p:custDataLst>
              <p:tags r:id="rId1"/>
            </p:custDataLst>
          </p:nvPr>
        </p:nvSpPr>
        <p:spPr>
          <a:xfrm>
            <a:off x="332590" y="562703"/>
            <a:ext cx="10515600" cy="1545328"/>
          </a:xfrm>
        </p:spPr>
        <p:txBody>
          <a:bodyPr>
            <a:noAutofit/>
          </a:bodyPr>
          <a:lstStyle/>
          <a:p>
            <a:r>
              <a:rPr lang="fr-FR" sz="4400" b="1" dirty="0">
                <a:solidFill>
                  <a:srgbClr val="7030A0"/>
                </a:solidFill>
                <a:latin typeface="+mn-lt"/>
              </a:rPr>
              <a:t>Norme 12 :</a:t>
            </a:r>
            <a:br>
              <a:rPr lang="fr-FR" sz="4400" b="1" dirty="0">
                <a:solidFill>
                  <a:srgbClr val="7030A0"/>
                </a:solidFill>
                <a:latin typeface="+mn-lt"/>
              </a:rPr>
            </a:br>
            <a:r>
              <a:rPr lang="fr-FR" sz="4400" b="1" dirty="0">
                <a:solidFill>
                  <a:srgbClr val="7030A0"/>
                </a:solidFill>
                <a:latin typeface="+mn-lt"/>
              </a:rPr>
              <a:t>AUTONOMISATION ÉCONOMIQUE ET MOYENS DE SUBSISTANCE</a:t>
            </a:r>
          </a:p>
        </p:txBody>
      </p:sp>
      <p:sp>
        <p:nvSpPr>
          <p:cNvPr id="3" name="Content Placeholder 2">
            <a:extLst>
              <a:ext uri="{FF2B5EF4-FFF2-40B4-BE49-F238E27FC236}">
                <a16:creationId xmlns:a16="http://schemas.microsoft.com/office/drawing/2014/main" id="{C486EFB9-FB38-4517-9AB8-00A9C6D44670}"/>
              </a:ext>
            </a:extLst>
          </p:cNvPr>
          <p:cNvSpPr>
            <a:spLocks noGrp="1"/>
          </p:cNvSpPr>
          <p:nvPr>
            <p:ph idx="1"/>
            <p:custDataLst>
              <p:tags r:id="rId2"/>
            </p:custDataLst>
          </p:nvPr>
        </p:nvSpPr>
        <p:spPr>
          <a:xfrm>
            <a:off x="838200" y="3399183"/>
            <a:ext cx="10515600" cy="2492133"/>
          </a:xfrm>
        </p:spPr>
        <p:txBody>
          <a:bodyPr>
            <a:normAutofit/>
          </a:bodyPr>
          <a:lstStyle/>
          <a:p>
            <a:pPr marL="0" indent="0">
              <a:buNone/>
            </a:pPr>
            <a:r>
              <a:rPr lang="fr-FR" sz="4400" dirty="0"/>
              <a:t>Les femmes et les adolescentes accèdent au soutien économique dans le cadre d’une intervention multisectorielle.</a:t>
            </a:r>
          </a:p>
        </p:txBody>
      </p:sp>
    </p:spTree>
    <p:extLst>
      <p:ext uri="{BB962C8B-B14F-4D97-AF65-F5344CB8AC3E}">
        <p14:creationId xmlns:p14="http://schemas.microsoft.com/office/powerpoint/2010/main" val="8470318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E2FF1D-38E1-4D1C-A3A4-90BBAC5D9177}"/>
              </a:ext>
            </a:extLst>
          </p:cNvPr>
          <p:cNvSpPr>
            <a:spLocks noGrp="1"/>
          </p:cNvSpPr>
          <p:nvPr>
            <p:ph type="title"/>
            <p:custDataLst>
              <p:tags r:id="rId1"/>
            </p:custDataLst>
          </p:nvPr>
        </p:nvSpPr>
        <p:spPr>
          <a:xfrm>
            <a:off x="722243" y="1727035"/>
            <a:ext cx="10986052" cy="4679348"/>
          </a:xfrm>
        </p:spPr>
        <p:txBody>
          <a:bodyPr>
            <a:noAutofit/>
          </a:bodyPr>
          <a:lstStyle/>
          <a:p>
            <a:r>
              <a:rPr lang="fr-FR" sz="2400" dirty="0">
                <a:solidFill>
                  <a:srgbClr val="7030A0"/>
                </a:solidFill>
                <a:latin typeface="+mn-lt"/>
              </a:rPr>
              <a:t>Autonomisation économique et moyens de subsistance = Soutenir l’accès des femmes et des adolescentes aux ressources économiques et à leur contrôle.</a:t>
            </a:r>
            <a:br>
              <a:rPr lang="fr-FR" sz="2400" dirty="0">
                <a:solidFill>
                  <a:srgbClr val="7030A0"/>
                </a:solidFill>
                <a:latin typeface="+mn-lt"/>
              </a:rPr>
            </a:br>
            <a:br>
              <a:rPr lang="fr-FR" sz="2400" dirty="0">
                <a:solidFill>
                  <a:srgbClr val="7030A0"/>
                </a:solidFill>
                <a:latin typeface="+mn-lt"/>
              </a:rPr>
            </a:br>
            <a:r>
              <a:rPr lang="fr-FR" sz="2400" u="sng" dirty="0">
                <a:latin typeface="+mn-lt"/>
              </a:rPr>
              <a:t>Peut être un moyen efficace de</a:t>
            </a:r>
            <a:r>
              <a:rPr lang="fr-FR" sz="2400" dirty="0">
                <a:latin typeface="+mn-lt"/>
              </a:rPr>
              <a:t> :</a:t>
            </a:r>
            <a:br>
              <a:rPr lang="fr-FR" sz="2400" dirty="0">
                <a:latin typeface="+mn-lt"/>
              </a:rPr>
            </a:br>
            <a:r>
              <a:rPr lang="fr-FR" sz="2400" dirty="0">
                <a:latin typeface="+mn-lt"/>
              </a:rPr>
              <a:t>- renforcer la résilience ;
- réduire la vulnérabilité ;
- atténuer les risques de VBG dans les situations d’urgence ;
- contribuer à veiller à la satisfaction des besoins des femmes, des filles et des membres de leur famille ;
- faire évoluer les normes de genre et sociales négatives qui astreignent les femmes à la sphère domestique ;
- renforcer la présence et la participation des femmes à la vie publique ;
- améliorer le bien-être économique, physique et psychologique des individus, des familles et des communautés.</a:t>
            </a:r>
            <a:br>
              <a:rPr lang="fr-FR" sz="2400" dirty="0">
                <a:latin typeface="+mn-lt"/>
              </a:rPr>
            </a:br>
            <a:br>
              <a:rPr lang="fr-FR" sz="2400" dirty="0">
                <a:latin typeface="+mn-lt"/>
              </a:rPr>
            </a:br>
            <a:r>
              <a:rPr lang="fr-FR" sz="2400" b="1" dirty="0">
                <a:solidFill>
                  <a:srgbClr val="267CB4"/>
                </a:solidFill>
                <a:latin typeface="+mn-lt"/>
              </a:rPr>
              <a:t>L’accès à l’éducation, à la formation professionnelle et au développement des compétences peut promouvoir l’autosuffisance, l’autonomisation et la résilience.</a:t>
            </a:r>
            <a:r>
              <a:rPr lang="fr-FR" sz="2400" b="1" dirty="0">
                <a:solidFill>
                  <a:srgbClr val="FFC000"/>
                </a:solidFill>
                <a:latin typeface="+mn-lt"/>
              </a:rPr>
              <a:t> </a:t>
            </a:r>
          </a:p>
        </p:txBody>
      </p:sp>
      <p:sp>
        <p:nvSpPr>
          <p:cNvPr id="4" name="Slide Number Placeholder 3">
            <a:extLst>
              <a:ext uri="{FF2B5EF4-FFF2-40B4-BE49-F238E27FC236}">
                <a16:creationId xmlns:a16="http://schemas.microsoft.com/office/drawing/2014/main" id="{280A91A1-307D-4BD0-BE7A-F5A9C8BF4238}"/>
              </a:ext>
            </a:extLst>
          </p:cNvPr>
          <p:cNvSpPr>
            <a:spLocks noGrp="1"/>
          </p:cNvSpPr>
          <p:nvPr>
            <p:ph type="sldNum" sz="quarter" idx="12"/>
            <p:custDataLst>
              <p:tags r:id="rId2"/>
            </p:custDataLst>
          </p:nvPr>
        </p:nvSpPr>
        <p:spPr/>
        <p:txBody>
          <a:bodyPr/>
          <a:lstStyle/>
          <a:p>
            <a:pPr defTabSz="457200">
              <a:buSzPct val="25000"/>
            </a:pPr>
            <a:fld id="{00000000-1234-1234-1234-123412341234}" type="slidenum">
              <a:rPr lang="en-US" b="1">
                <a:solidFill>
                  <a:srgbClr val="FFFFFF"/>
                </a:solidFill>
                <a:latin typeface="Calibri"/>
                <a:ea typeface="Calibri"/>
                <a:cs typeface="Calibri"/>
                <a:sym typeface="Calibri"/>
              </a:rPr>
              <a:pPr defTabSz="457200">
                <a:buSzPct val="25000"/>
              </a:pPr>
              <a:t>5</a:t>
            </a:fld>
            <a:endParaRPr lang="en-US" b="1" dirty="0">
              <a:solidFill>
                <a:srgbClr val="FFFFFF"/>
              </a:solidFill>
              <a:latin typeface="Calibri"/>
              <a:ea typeface="Calibri"/>
              <a:cs typeface="Calibri"/>
              <a:sym typeface="Calibri"/>
            </a:endParaRPr>
          </a:p>
        </p:txBody>
      </p:sp>
      <p:sp>
        <p:nvSpPr>
          <p:cNvPr id="3" name="TextBox 2">
            <a:extLst>
              <a:ext uri="{FF2B5EF4-FFF2-40B4-BE49-F238E27FC236}">
                <a16:creationId xmlns:a16="http://schemas.microsoft.com/office/drawing/2014/main" id="{184CEA62-3F0B-48F0-9DE9-934750EE5860}"/>
              </a:ext>
            </a:extLst>
          </p:cNvPr>
          <p:cNvSpPr txBox="1"/>
          <p:nvPr>
            <p:custDataLst>
              <p:tags r:id="rId3"/>
            </p:custDataLst>
          </p:nvPr>
        </p:nvSpPr>
        <p:spPr>
          <a:xfrm>
            <a:off x="201926" y="136525"/>
            <a:ext cx="12026685" cy="1077218"/>
          </a:xfrm>
          <a:prstGeom prst="rect">
            <a:avLst/>
          </a:prstGeom>
          <a:noFill/>
        </p:spPr>
        <p:txBody>
          <a:bodyPr wrap="square" rtlCol="0">
            <a:spAutoFit/>
          </a:bodyPr>
          <a:lstStyle/>
          <a:p>
            <a:r>
              <a:rPr lang="fr-FR" sz="3200" b="1" dirty="0">
                <a:solidFill>
                  <a:srgbClr val="267CB4"/>
                </a:solidFill>
              </a:rPr>
              <a:t>Quel est l’objectif des programmes relatifs à l’autonomisation économique et aux moyens de subsistance ?</a:t>
            </a:r>
          </a:p>
        </p:txBody>
      </p:sp>
    </p:spTree>
    <p:extLst>
      <p:ext uri="{BB962C8B-B14F-4D97-AF65-F5344CB8AC3E}">
        <p14:creationId xmlns:p14="http://schemas.microsoft.com/office/powerpoint/2010/main" val="27192366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6024CB-286C-4BB2-87F3-672FA8EE43CF}"/>
              </a:ext>
            </a:extLst>
          </p:cNvPr>
          <p:cNvSpPr>
            <a:spLocks noGrp="1"/>
          </p:cNvSpPr>
          <p:nvPr>
            <p:ph type="title"/>
            <p:custDataLst>
              <p:tags r:id="rId1"/>
            </p:custDataLst>
          </p:nvPr>
        </p:nvSpPr>
        <p:spPr>
          <a:xfrm>
            <a:off x="190052" y="136525"/>
            <a:ext cx="10972800" cy="1143000"/>
          </a:xfrm>
        </p:spPr>
        <p:txBody>
          <a:bodyPr>
            <a:noAutofit/>
          </a:bodyPr>
          <a:lstStyle/>
          <a:p>
            <a:r>
              <a:rPr lang="fr-FR" sz="4000" b="1" dirty="0">
                <a:solidFill>
                  <a:srgbClr val="267CB4"/>
                </a:solidFill>
                <a:latin typeface="+mn-lt"/>
              </a:rPr>
              <a:t>Autonomisation économique et moyens de subsistance : obstacles</a:t>
            </a:r>
          </a:p>
        </p:txBody>
      </p:sp>
      <p:sp>
        <p:nvSpPr>
          <p:cNvPr id="3" name="Content Placeholder 2">
            <a:extLst>
              <a:ext uri="{FF2B5EF4-FFF2-40B4-BE49-F238E27FC236}">
                <a16:creationId xmlns:a16="http://schemas.microsoft.com/office/drawing/2014/main" id="{A764EDA0-C1F8-49F7-934C-39CF59D2C51C}"/>
              </a:ext>
            </a:extLst>
          </p:cNvPr>
          <p:cNvSpPr>
            <a:spLocks noGrp="1"/>
          </p:cNvSpPr>
          <p:nvPr>
            <p:ph idx="1"/>
            <p:custDataLst>
              <p:tags r:id="rId2"/>
            </p:custDataLst>
          </p:nvPr>
        </p:nvSpPr>
        <p:spPr>
          <a:xfrm>
            <a:off x="609600" y="1395247"/>
            <a:ext cx="10972800" cy="4298953"/>
          </a:xfrm>
        </p:spPr>
        <p:txBody>
          <a:bodyPr>
            <a:noAutofit/>
          </a:bodyPr>
          <a:lstStyle/>
          <a:p>
            <a:r>
              <a:rPr lang="fr-FR" dirty="0"/>
              <a:t>Les </a:t>
            </a:r>
            <a:r>
              <a:rPr lang="fr-FR" b="1" dirty="0">
                <a:solidFill>
                  <a:srgbClr val="267CB4"/>
                </a:solidFill>
              </a:rPr>
              <a:t>femmes</a:t>
            </a:r>
            <a:r>
              <a:rPr lang="fr-FR" dirty="0"/>
              <a:t>, les </a:t>
            </a:r>
            <a:r>
              <a:rPr lang="fr-FR" b="1" dirty="0">
                <a:solidFill>
                  <a:srgbClr val="267CB4"/>
                </a:solidFill>
              </a:rPr>
              <a:t>adolescentes</a:t>
            </a:r>
            <a:r>
              <a:rPr lang="fr-FR" b="1" dirty="0">
                <a:solidFill>
                  <a:srgbClr val="FFC000"/>
                </a:solidFill>
              </a:rPr>
              <a:t> </a:t>
            </a:r>
            <a:r>
              <a:rPr lang="fr-FR" dirty="0"/>
              <a:t>et autres </a:t>
            </a:r>
            <a:r>
              <a:rPr lang="fr-FR" b="1" dirty="0">
                <a:solidFill>
                  <a:srgbClr val="267CB4"/>
                </a:solidFill>
              </a:rPr>
              <a:t>groupes à risque </a:t>
            </a:r>
            <a:r>
              <a:rPr lang="fr-FR" dirty="0"/>
              <a:t>se heurtent à des obstacles particuliers liés au genre et/ou aux normes culturelles.</a:t>
            </a:r>
          </a:p>
          <a:p>
            <a:r>
              <a:rPr lang="fr-FR" dirty="0"/>
              <a:t>La </a:t>
            </a:r>
            <a:r>
              <a:rPr lang="fr-FR" b="1" dirty="0">
                <a:solidFill>
                  <a:srgbClr val="267CB4"/>
                </a:solidFill>
              </a:rPr>
              <a:t>stigmatisation</a:t>
            </a:r>
            <a:r>
              <a:rPr lang="fr-FR" dirty="0"/>
              <a:t> et la </a:t>
            </a:r>
            <a:r>
              <a:rPr lang="fr-FR" b="1" dirty="0">
                <a:solidFill>
                  <a:srgbClr val="267CB4"/>
                </a:solidFill>
              </a:rPr>
              <a:t>discrimination</a:t>
            </a:r>
            <a:r>
              <a:rPr lang="fr-FR" dirty="0"/>
              <a:t> peuvent aussi exclure les femmes de certains débouchés économiques. </a:t>
            </a:r>
          </a:p>
          <a:p>
            <a:r>
              <a:rPr lang="fr-FR" dirty="0"/>
              <a:t>L’</a:t>
            </a:r>
            <a:r>
              <a:rPr lang="fr-FR" b="1" dirty="0">
                <a:solidFill>
                  <a:srgbClr val="267CB4"/>
                </a:solidFill>
              </a:rPr>
              <a:t>absence d’accès à des moyens de subsistance sans danger</a:t>
            </a:r>
            <a:r>
              <a:rPr lang="fr-FR" dirty="0">
                <a:solidFill>
                  <a:srgbClr val="267CB4"/>
                </a:solidFill>
              </a:rPr>
              <a:t> </a:t>
            </a:r>
            <a:r>
              <a:rPr lang="fr-FR" dirty="0"/>
              <a:t>pour les femmes accroît d’une part leur dépendance économique à l’égard des hommes, mais peut aussi augmenter les risques de violence.</a:t>
            </a:r>
          </a:p>
          <a:p>
            <a:r>
              <a:rPr lang="fr-FR" dirty="0"/>
              <a:t>Parallèlement, les femmes et les filles qui ont des revenus peuvent aussi être </a:t>
            </a:r>
            <a:r>
              <a:rPr lang="fr-FR" b="1" dirty="0">
                <a:solidFill>
                  <a:srgbClr val="267CB4"/>
                </a:solidFill>
              </a:rPr>
              <a:t>considérées comme une menace pour les structures existantes du pouvoir</a:t>
            </a:r>
            <a:r>
              <a:rPr lang="fr-FR" dirty="0"/>
              <a:t>, ce qui peut susciter la violence de la part de membres de la famille et/ou de la communauté.</a:t>
            </a:r>
          </a:p>
        </p:txBody>
      </p:sp>
      <p:sp>
        <p:nvSpPr>
          <p:cNvPr id="4" name="Slide Number Placeholder 3">
            <a:extLst>
              <a:ext uri="{FF2B5EF4-FFF2-40B4-BE49-F238E27FC236}">
                <a16:creationId xmlns:a16="http://schemas.microsoft.com/office/drawing/2014/main" id="{F624153F-B682-4EE7-B6FD-3B7FADB7B87E}"/>
              </a:ext>
            </a:extLst>
          </p:cNvPr>
          <p:cNvSpPr>
            <a:spLocks noGrp="1"/>
          </p:cNvSpPr>
          <p:nvPr>
            <p:ph type="sldNum" sz="quarter" idx="12"/>
            <p:custDataLst>
              <p:tags r:id="rId3"/>
            </p:custDataLst>
          </p:nvPr>
        </p:nvSpPr>
        <p:spPr/>
        <p:txBody>
          <a:bodyPr/>
          <a:lstStyle/>
          <a:p>
            <a:pPr defTabSz="457200">
              <a:buSzPct val="25000"/>
            </a:pPr>
            <a:fld id="{00000000-1234-1234-1234-123412341234}" type="slidenum">
              <a:rPr lang="en-US" b="1">
                <a:solidFill>
                  <a:srgbClr val="FFFFFF"/>
                </a:solidFill>
                <a:latin typeface="Calibri"/>
                <a:ea typeface="Calibri"/>
                <a:cs typeface="Calibri"/>
                <a:sym typeface="Calibri"/>
              </a:rPr>
              <a:pPr defTabSz="457200">
                <a:buSzPct val="25000"/>
              </a:pPr>
              <a:t>6</a:t>
            </a:fld>
            <a:endParaRPr lang="en-US" b="1">
              <a:solidFill>
                <a:srgbClr val="FFFFFF"/>
              </a:solidFill>
              <a:latin typeface="Calibri"/>
              <a:ea typeface="Calibri"/>
              <a:cs typeface="Calibri"/>
              <a:sym typeface="Calibri"/>
            </a:endParaRPr>
          </a:p>
        </p:txBody>
      </p:sp>
    </p:spTree>
    <p:extLst>
      <p:ext uri="{BB962C8B-B14F-4D97-AF65-F5344CB8AC3E}">
        <p14:creationId xmlns:p14="http://schemas.microsoft.com/office/powerpoint/2010/main" val="22061917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6024CB-286C-4BB2-87F3-672FA8EE43CF}"/>
              </a:ext>
            </a:extLst>
          </p:cNvPr>
          <p:cNvSpPr>
            <a:spLocks noGrp="1"/>
          </p:cNvSpPr>
          <p:nvPr>
            <p:ph type="title"/>
            <p:custDataLst>
              <p:tags r:id="rId1"/>
            </p:custDataLst>
          </p:nvPr>
        </p:nvSpPr>
        <p:spPr>
          <a:xfrm>
            <a:off x="381000" y="0"/>
            <a:ext cx="10972800" cy="1143000"/>
          </a:xfrm>
        </p:spPr>
        <p:txBody>
          <a:bodyPr>
            <a:noAutofit/>
          </a:bodyPr>
          <a:lstStyle/>
          <a:p>
            <a:r>
              <a:rPr lang="fr-FR" sz="4800" b="1" dirty="0">
                <a:solidFill>
                  <a:srgbClr val="267CB4"/>
                </a:solidFill>
                <a:latin typeface="+mn-lt"/>
              </a:rPr>
              <a:t>Ne pas nuire </a:t>
            </a:r>
          </a:p>
        </p:txBody>
      </p:sp>
      <p:sp>
        <p:nvSpPr>
          <p:cNvPr id="3" name="Content Placeholder 2">
            <a:extLst>
              <a:ext uri="{FF2B5EF4-FFF2-40B4-BE49-F238E27FC236}">
                <a16:creationId xmlns:a16="http://schemas.microsoft.com/office/drawing/2014/main" id="{A764EDA0-C1F8-49F7-934C-39CF59D2C51C}"/>
              </a:ext>
            </a:extLst>
          </p:cNvPr>
          <p:cNvSpPr>
            <a:spLocks noGrp="1"/>
          </p:cNvSpPr>
          <p:nvPr>
            <p:ph idx="1"/>
            <p:custDataLst>
              <p:tags r:id="rId2"/>
            </p:custDataLst>
          </p:nvPr>
        </p:nvSpPr>
        <p:spPr>
          <a:xfrm>
            <a:off x="609599" y="1143000"/>
            <a:ext cx="11266583" cy="4733426"/>
          </a:xfrm>
        </p:spPr>
        <p:txBody>
          <a:bodyPr>
            <a:noAutofit/>
          </a:bodyPr>
          <a:lstStyle/>
          <a:p>
            <a:r>
              <a:rPr lang="fr-FR" sz="2400" b="1" dirty="0">
                <a:solidFill>
                  <a:srgbClr val="7030A0"/>
                </a:solidFill>
              </a:rPr>
              <a:t>Tenir compte</a:t>
            </a:r>
            <a:r>
              <a:rPr lang="fr-FR" sz="2400" dirty="0"/>
              <a:t> </a:t>
            </a:r>
            <a:r>
              <a:rPr lang="fr-FR" sz="2400" b="1" dirty="0">
                <a:solidFill>
                  <a:srgbClr val="7030A0"/>
                </a:solidFill>
              </a:rPr>
              <a:t>des normes de genre et culturelles afin de réduire le risque de réaction hostile</a:t>
            </a:r>
            <a:r>
              <a:rPr lang="fr-FR" sz="2400" dirty="0"/>
              <a:t> et d’</a:t>
            </a:r>
            <a:r>
              <a:rPr lang="fr-FR" sz="2400" b="1" dirty="0">
                <a:solidFill>
                  <a:srgbClr val="7030A0"/>
                </a:solidFill>
              </a:rPr>
              <a:t>augmentation du risque de violence</a:t>
            </a:r>
            <a:r>
              <a:rPr lang="fr-FR" sz="2400" dirty="0"/>
              <a:t> à l’égard des femmes et des filles. </a:t>
            </a:r>
          </a:p>
          <a:p>
            <a:r>
              <a:rPr lang="fr-FR" sz="2400" b="1" dirty="0">
                <a:solidFill>
                  <a:srgbClr val="7030A0"/>
                </a:solidFill>
              </a:rPr>
              <a:t>Amener la communauté, y compris les hommes membres de la famille</a:t>
            </a:r>
            <a:r>
              <a:rPr lang="fr-FR" sz="2400" dirty="0"/>
              <a:t>, à appuyer la participation des femmes aux programmes relatifs aux moyens de subsistance est une étape importante dans l’atténuation des risques. </a:t>
            </a:r>
          </a:p>
          <a:p>
            <a:r>
              <a:rPr lang="fr-FR" sz="2400" b="1" dirty="0">
                <a:solidFill>
                  <a:srgbClr val="7030A0"/>
                </a:solidFill>
              </a:rPr>
              <a:t>Faire en sorte que les survivantes de </a:t>
            </a:r>
            <a:r>
              <a:rPr lang="fr-FR" sz="2400" b="1" dirty="0" err="1">
                <a:solidFill>
                  <a:srgbClr val="7030A0"/>
                </a:solidFill>
              </a:rPr>
              <a:t>VBG</a:t>
            </a:r>
            <a:r>
              <a:rPr lang="fr-FR" sz="2400" b="1" dirty="0">
                <a:solidFill>
                  <a:srgbClr val="7030A0"/>
                </a:solidFill>
              </a:rPr>
              <a:t> </a:t>
            </a:r>
            <a:r>
              <a:rPr lang="fr-FR" sz="2400" b="1" u="sng" dirty="0">
                <a:solidFill>
                  <a:srgbClr val="7030A0"/>
                </a:solidFill>
              </a:rPr>
              <a:t>ne soient pas</a:t>
            </a:r>
            <a:r>
              <a:rPr lang="fr-FR" sz="2400" b="1" dirty="0">
                <a:solidFill>
                  <a:srgbClr val="7030A0"/>
                </a:solidFill>
              </a:rPr>
              <a:t> les seules participantes à un programme déterminé relatif aux moyens de subsistance</a:t>
            </a:r>
            <a:r>
              <a:rPr lang="fr-FR" sz="2400" dirty="0"/>
              <a:t>, ce qui pourrait accroître la stigmatisation et compromettre la confidentialité, la sûreté et la sécurité.</a:t>
            </a:r>
          </a:p>
          <a:p>
            <a:r>
              <a:rPr lang="fr-FR" sz="2400" b="1" u="sng" dirty="0">
                <a:solidFill>
                  <a:srgbClr val="7030A0"/>
                </a:solidFill>
              </a:rPr>
              <a:t>Ne pas</a:t>
            </a:r>
            <a:r>
              <a:rPr lang="fr-FR" sz="2400" b="1" dirty="0">
                <a:solidFill>
                  <a:srgbClr val="7030A0"/>
                </a:solidFill>
              </a:rPr>
              <a:t> tenir les femmes et les adolescentes à l’écart de l’activité économique à cause des risques potentiels</a:t>
            </a:r>
            <a:r>
              <a:rPr lang="fr-FR" sz="2400" dirty="0"/>
              <a:t>, mais les inviter plutôt à participer directement à la conception des programmes qui visent à combattre et à atténuer ces risques. </a:t>
            </a:r>
          </a:p>
          <a:p>
            <a:r>
              <a:rPr lang="fr-FR" sz="2400" b="1" dirty="0">
                <a:solidFill>
                  <a:srgbClr val="7030A0"/>
                </a:solidFill>
              </a:rPr>
              <a:t>Appliquer une approche « ne pas nuire »</a:t>
            </a:r>
            <a:r>
              <a:rPr lang="fr-FR" sz="2400" dirty="0"/>
              <a:t> pour réduire la probabilité que les programmes de subsistance exacerbent davantage les risques de protection pour les femmes et les adolescentes, ou isolent ou stigmatisent davantage les survivantes de VBG.</a:t>
            </a:r>
          </a:p>
          <a:p>
            <a:endParaRPr lang="en-SG" sz="3200" dirty="0"/>
          </a:p>
        </p:txBody>
      </p:sp>
      <p:sp>
        <p:nvSpPr>
          <p:cNvPr id="4" name="Slide Number Placeholder 3">
            <a:extLst>
              <a:ext uri="{FF2B5EF4-FFF2-40B4-BE49-F238E27FC236}">
                <a16:creationId xmlns:a16="http://schemas.microsoft.com/office/drawing/2014/main" id="{F624153F-B682-4EE7-B6FD-3B7FADB7B87E}"/>
              </a:ext>
            </a:extLst>
          </p:cNvPr>
          <p:cNvSpPr>
            <a:spLocks noGrp="1"/>
          </p:cNvSpPr>
          <p:nvPr>
            <p:ph type="sldNum" sz="quarter" idx="12"/>
            <p:custDataLst>
              <p:tags r:id="rId3"/>
            </p:custDataLst>
          </p:nvPr>
        </p:nvSpPr>
        <p:spPr/>
        <p:txBody>
          <a:bodyPr/>
          <a:lstStyle/>
          <a:p>
            <a:pPr defTabSz="457200">
              <a:buSzPct val="25000"/>
            </a:pPr>
            <a:fld id="{00000000-1234-1234-1234-123412341234}" type="slidenum">
              <a:rPr lang="en-US" b="1">
                <a:solidFill>
                  <a:srgbClr val="FFFFFF"/>
                </a:solidFill>
                <a:latin typeface="Calibri"/>
                <a:ea typeface="Calibri"/>
                <a:cs typeface="Calibri"/>
                <a:sym typeface="Calibri"/>
              </a:rPr>
              <a:pPr defTabSz="457200">
                <a:buSzPct val="25000"/>
              </a:pPr>
              <a:t>7</a:t>
            </a:fld>
            <a:endParaRPr lang="en-US" b="1">
              <a:solidFill>
                <a:srgbClr val="FFFFFF"/>
              </a:solidFill>
              <a:latin typeface="Calibri"/>
              <a:ea typeface="Calibri"/>
              <a:cs typeface="Calibri"/>
              <a:sym typeface="Calibri"/>
            </a:endParaRPr>
          </a:p>
        </p:txBody>
      </p:sp>
    </p:spTree>
    <p:extLst>
      <p:ext uri="{BB962C8B-B14F-4D97-AF65-F5344CB8AC3E}">
        <p14:creationId xmlns:p14="http://schemas.microsoft.com/office/powerpoint/2010/main" val="4315948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6024CB-286C-4BB2-87F3-672FA8EE43CF}"/>
              </a:ext>
            </a:extLst>
          </p:cNvPr>
          <p:cNvSpPr>
            <a:spLocks noGrp="1"/>
          </p:cNvSpPr>
          <p:nvPr>
            <p:ph type="title"/>
            <p:custDataLst>
              <p:tags r:id="rId1"/>
            </p:custDataLst>
          </p:nvPr>
        </p:nvSpPr>
        <p:spPr>
          <a:xfrm>
            <a:off x="381000" y="231773"/>
            <a:ext cx="10972800" cy="1143000"/>
          </a:xfrm>
        </p:spPr>
        <p:txBody>
          <a:bodyPr>
            <a:noAutofit/>
          </a:bodyPr>
          <a:lstStyle/>
          <a:p>
            <a:r>
              <a:rPr lang="fr-FR" sz="4800" b="1">
                <a:solidFill>
                  <a:srgbClr val="267CB4"/>
                </a:solidFill>
                <a:latin typeface="+mn-lt"/>
              </a:rPr>
              <a:t>Ne pas nuire !</a:t>
            </a:r>
          </a:p>
        </p:txBody>
      </p:sp>
      <p:sp>
        <p:nvSpPr>
          <p:cNvPr id="3" name="Content Placeholder 2">
            <a:extLst>
              <a:ext uri="{FF2B5EF4-FFF2-40B4-BE49-F238E27FC236}">
                <a16:creationId xmlns:a16="http://schemas.microsoft.com/office/drawing/2014/main" id="{A764EDA0-C1F8-49F7-934C-39CF59D2C51C}"/>
              </a:ext>
            </a:extLst>
          </p:cNvPr>
          <p:cNvSpPr>
            <a:spLocks noGrp="1"/>
          </p:cNvSpPr>
          <p:nvPr>
            <p:ph idx="1"/>
            <p:custDataLst>
              <p:tags r:id="rId2"/>
            </p:custDataLst>
          </p:nvPr>
        </p:nvSpPr>
        <p:spPr>
          <a:xfrm>
            <a:off x="609600" y="1457490"/>
            <a:ext cx="10972800" cy="4733426"/>
          </a:xfrm>
        </p:spPr>
        <p:txBody>
          <a:bodyPr>
            <a:noAutofit/>
          </a:bodyPr>
          <a:lstStyle/>
          <a:p>
            <a:pPr marL="0" indent="0">
              <a:buNone/>
            </a:pPr>
            <a:r>
              <a:rPr lang="fr-FR" sz="3200" b="1" dirty="0">
                <a:solidFill>
                  <a:srgbClr val="7030A0"/>
                </a:solidFill>
              </a:rPr>
              <a:t>Les programmes relatifs aux moyens de subsistance pour les femmes et les adolescentes plus âgées NE DOIVENT PAS : </a:t>
            </a:r>
          </a:p>
          <a:p>
            <a:pPr lvl="1">
              <a:buFont typeface="Courier New" panose="02070309020205020404" pitchFamily="49" charset="0"/>
              <a:buChar char="o"/>
            </a:pPr>
            <a:r>
              <a:rPr lang="fr-FR" sz="3200" dirty="0"/>
              <a:t> Conforter les rôles traditionnels des femmes ;</a:t>
            </a:r>
          </a:p>
          <a:p>
            <a:pPr lvl="1">
              <a:buFont typeface="Courier New" panose="02070309020205020404" pitchFamily="49" charset="0"/>
              <a:buChar char="o"/>
            </a:pPr>
            <a:r>
              <a:rPr lang="fr-FR" sz="3200" dirty="0"/>
              <a:t> Ajouter des tâches en augmentant la charge de travail ;</a:t>
            </a:r>
          </a:p>
          <a:p>
            <a:pPr lvl="1">
              <a:buFont typeface="Courier New" panose="02070309020205020404" pitchFamily="49" charset="0"/>
              <a:buChar char="o"/>
            </a:pPr>
            <a:r>
              <a:rPr lang="fr-FR" sz="3200" dirty="0"/>
              <a:t> Attiser les conflits et la violence au sein du foyer ou de la communauté en modifiant les normes de genre et/ou en modifiant l’équilibre du contrôle des actifs entre les hommes et les femmes ;</a:t>
            </a:r>
          </a:p>
          <a:p>
            <a:pPr lvl="1">
              <a:buFont typeface="Courier New" panose="02070309020205020404" pitchFamily="49" charset="0"/>
              <a:buChar char="o"/>
            </a:pPr>
            <a:r>
              <a:rPr lang="fr-FR" sz="3200" dirty="0"/>
              <a:t> Aggraver, pour les femmes et les filles, le risque d’être victimes de la violence.</a:t>
            </a:r>
          </a:p>
        </p:txBody>
      </p:sp>
      <p:sp>
        <p:nvSpPr>
          <p:cNvPr id="4" name="Slide Number Placeholder 3">
            <a:extLst>
              <a:ext uri="{FF2B5EF4-FFF2-40B4-BE49-F238E27FC236}">
                <a16:creationId xmlns:a16="http://schemas.microsoft.com/office/drawing/2014/main" id="{F624153F-B682-4EE7-B6FD-3B7FADB7B87E}"/>
              </a:ext>
            </a:extLst>
          </p:cNvPr>
          <p:cNvSpPr>
            <a:spLocks noGrp="1"/>
          </p:cNvSpPr>
          <p:nvPr>
            <p:ph type="sldNum" sz="quarter" idx="12"/>
            <p:custDataLst>
              <p:tags r:id="rId3"/>
            </p:custDataLst>
          </p:nvPr>
        </p:nvSpPr>
        <p:spPr/>
        <p:txBody>
          <a:bodyPr/>
          <a:lstStyle/>
          <a:p>
            <a:pPr defTabSz="457200">
              <a:buSzPct val="25000"/>
            </a:pPr>
            <a:fld id="{00000000-1234-1234-1234-123412341234}" type="slidenum">
              <a:rPr lang="en-US" b="1">
                <a:solidFill>
                  <a:srgbClr val="FFFFFF"/>
                </a:solidFill>
                <a:latin typeface="Calibri"/>
                <a:ea typeface="Calibri"/>
                <a:cs typeface="Calibri"/>
                <a:sym typeface="Calibri"/>
              </a:rPr>
              <a:pPr defTabSz="457200">
                <a:buSzPct val="25000"/>
              </a:pPr>
              <a:t>8</a:t>
            </a:fld>
            <a:endParaRPr lang="en-US" b="1">
              <a:solidFill>
                <a:srgbClr val="FFFFFF"/>
              </a:solidFill>
              <a:latin typeface="Calibri"/>
              <a:ea typeface="Calibri"/>
              <a:cs typeface="Calibri"/>
              <a:sym typeface="Calibri"/>
            </a:endParaRPr>
          </a:p>
        </p:txBody>
      </p:sp>
    </p:spTree>
    <p:extLst>
      <p:ext uri="{BB962C8B-B14F-4D97-AF65-F5344CB8AC3E}">
        <p14:creationId xmlns:p14="http://schemas.microsoft.com/office/powerpoint/2010/main" val="18785346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6024CB-286C-4BB2-87F3-672FA8EE43CF}"/>
              </a:ext>
            </a:extLst>
          </p:cNvPr>
          <p:cNvSpPr>
            <a:spLocks noGrp="1"/>
          </p:cNvSpPr>
          <p:nvPr>
            <p:ph type="title"/>
            <p:custDataLst>
              <p:tags r:id="rId1"/>
            </p:custDataLst>
          </p:nvPr>
        </p:nvSpPr>
        <p:spPr>
          <a:xfrm>
            <a:off x="380999" y="146648"/>
            <a:ext cx="11473149" cy="1143000"/>
          </a:xfrm>
        </p:spPr>
        <p:txBody>
          <a:bodyPr>
            <a:noAutofit/>
          </a:bodyPr>
          <a:lstStyle/>
          <a:p>
            <a:r>
              <a:rPr lang="fr-FR" sz="4000" b="1" dirty="0">
                <a:solidFill>
                  <a:srgbClr val="267CB4"/>
                </a:solidFill>
                <a:latin typeface="+mn-lt"/>
              </a:rPr>
              <a:t>Comprendre le contexte pour concevoir le programme</a:t>
            </a:r>
          </a:p>
        </p:txBody>
      </p:sp>
      <p:sp>
        <p:nvSpPr>
          <p:cNvPr id="3" name="Content Placeholder 2">
            <a:extLst>
              <a:ext uri="{FF2B5EF4-FFF2-40B4-BE49-F238E27FC236}">
                <a16:creationId xmlns:a16="http://schemas.microsoft.com/office/drawing/2014/main" id="{A764EDA0-C1F8-49F7-934C-39CF59D2C51C}"/>
              </a:ext>
            </a:extLst>
          </p:cNvPr>
          <p:cNvSpPr>
            <a:spLocks noGrp="1"/>
          </p:cNvSpPr>
          <p:nvPr>
            <p:ph idx="1"/>
            <p:custDataLst>
              <p:tags r:id="rId2"/>
            </p:custDataLst>
          </p:nvPr>
        </p:nvSpPr>
        <p:spPr>
          <a:xfrm>
            <a:off x="631173" y="1713241"/>
            <a:ext cx="10972800" cy="4953661"/>
          </a:xfrm>
        </p:spPr>
        <p:txBody>
          <a:bodyPr>
            <a:noAutofit/>
          </a:bodyPr>
          <a:lstStyle/>
          <a:p>
            <a:r>
              <a:rPr lang="fr-FR" sz="2400" dirty="0"/>
              <a:t>Offrir aux femmes, aux adolescentes plus âgées et à d’autres groupes à risque des </a:t>
            </a:r>
            <a:r>
              <a:rPr lang="fr-FR" sz="2400" b="1" dirty="0">
                <a:solidFill>
                  <a:srgbClr val="7030A0"/>
                </a:solidFill>
              </a:rPr>
              <a:t>moyens sûrs d’acquérir des sources de revenu</a:t>
            </a:r>
            <a:r>
              <a:rPr lang="fr-FR" sz="2400" dirty="0"/>
              <a:t> ;</a:t>
            </a:r>
          </a:p>
          <a:p>
            <a:r>
              <a:rPr lang="fr-FR" sz="2400" b="1" dirty="0">
                <a:solidFill>
                  <a:srgbClr val="7030A0"/>
                </a:solidFill>
              </a:rPr>
              <a:t>Accroître leur somme de connaissances et de compétences </a:t>
            </a:r>
            <a:r>
              <a:rPr lang="fr-FR" sz="2400" dirty="0"/>
              <a:t>en matière de microentreprises, de gestion financière, de gestion des ressources naturelles et de leadership ;</a:t>
            </a:r>
          </a:p>
          <a:p>
            <a:r>
              <a:rPr lang="fr-FR" sz="2400" b="1" dirty="0">
                <a:solidFill>
                  <a:srgbClr val="7030A0"/>
                </a:solidFill>
              </a:rPr>
              <a:t>Autonomiser les femmes et favoriser leur indépendance</a:t>
            </a:r>
            <a:r>
              <a:rPr lang="fr-FR" sz="2400" dirty="0"/>
              <a:t>, ce qui pourrait les rendre mieux à même de sortir de situations d’exploitation ;</a:t>
            </a:r>
          </a:p>
          <a:p>
            <a:r>
              <a:rPr lang="fr-FR" sz="2400" b="1" dirty="0">
                <a:solidFill>
                  <a:srgbClr val="7030A0"/>
                </a:solidFill>
              </a:rPr>
              <a:t>Mettre au point, de façon circonstanciée, des normes en matière de lutte contre la VBG, les inégalités de genre et les déséquilibres dans les rapports de force au sein des ménages et de la communauté, et sensibiliser</a:t>
            </a:r>
            <a:r>
              <a:rPr lang="fr-FR" sz="2400" dirty="0"/>
              <a:t> la collectivité à ces normes ; </a:t>
            </a:r>
          </a:p>
          <a:p>
            <a:r>
              <a:rPr lang="fr-FR" sz="2400" b="1" dirty="0">
                <a:solidFill>
                  <a:srgbClr val="7030A0"/>
                </a:solidFill>
              </a:rPr>
              <a:t>Améliorer la gestion des ressources naturelles, </a:t>
            </a:r>
            <a:r>
              <a:rPr lang="fr-FR" sz="2400" dirty="0"/>
              <a:t>en apportant ainsi un appui aux moyens de subsistance durables</a:t>
            </a:r>
            <a:r>
              <a:rPr lang="fr-FR" dirty="0"/>
              <a:t>.</a:t>
            </a:r>
          </a:p>
        </p:txBody>
      </p:sp>
      <p:sp>
        <p:nvSpPr>
          <p:cNvPr id="4" name="Slide Number Placeholder 3">
            <a:extLst>
              <a:ext uri="{FF2B5EF4-FFF2-40B4-BE49-F238E27FC236}">
                <a16:creationId xmlns:a16="http://schemas.microsoft.com/office/drawing/2014/main" id="{F624153F-B682-4EE7-B6FD-3B7FADB7B87E}"/>
              </a:ext>
            </a:extLst>
          </p:cNvPr>
          <p:cNvSpPr>
            <a:spLocks noGrp="1"/>
          </p:cNvSpPr>
          <p:nvPr>
            <p:ph type="sldNum" sz="quarter" idx="12"/>
            <p:custDataLst>
              <p:tags r:id="rId3"/>
            </p:custDataLst>
          </p:nvPr>
        </p:nvSpPr>
        <p:spPr/>
        <p:txBody>
          <a:bodyPr/>
          <a:lstStyle/>
          <a:p>
            <a:pPr defTabSz="457200">
              <a:buSzPct val="25000"/>
            </a:pPr>
            <a:fld id="{00000000-1234-1234-1234-123412341234}" type="slidenum">
              <a:rPr lang="en-US" b="1">
                <a:solidFill>
                  <a:srgbClr val="FFFFFF"/>
                </a:solidFill>
                <a:latin typeface="Calibri"/>
                <a:ea typeface="Calibri"/>
                <a:cs typeface="Calibri"/>
                <a:sym typeface="Calibri"/>
              </a:rPr>
              <a:pPr defTabSz="457200">
                <a:buSzPct val="25000"/>
              </a:pPr>
              <a:t>9</a:t>
            </a:fld>
            <a:endParaRPr lang="en-US" b="1">
              <a:solidFill>
                <a:srgbClr val="FFFFFF"/>
              </a:solidFill>
              <a:latin typeface="Calibri"/>
              <a:ea typeface="Calibri"/>
              <a:cs typeface="Calibri"/>
              <a:sym typeface="Calibri"/>
            </a:endParaRPr>
          </a:p>
        </p:txBody>
      </p:sp>
    </p:spTree>
    <p:extLst>
      <p:ext uri="{BB962C8B-B14F-4D97-AF65-F5344CB8AC3E}">
        <p14:creationId xmlns:p14="http://schemas.microsoft.com/office/powerpoint/2010/main" val="27488656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2"/>
</p:tagLst>
</file>

<file path=ppt/tags/tag11.xml><?xml version="1.0" encoding="utf-8"?>
<p:tagLst xmlns:a="http://schemas.openxmlformats.org/drawingml/2006/main" xmlns:r="http://schemas.openxmlformats.org/officeDocument/2006/relationships" xmlns:p="http://schemas.openxmlformats.org/presentationml/2006/main">
  <p:tag name="NUM" val="3"/>
</p:tagLst>
</file>

<file path=ppt/tags/tag12.xml><?xml version="1.0" encoding="utf-8"?>
<p:tagLst xmlns:a="http://schemas.openxmlformats.org/drawingml/2006/main" xmlns:r="http://schemas.openxmlformats.org/officeDocument/2006/relationships" xmlns:p="http://schemas.openxmlformats.org/presentationml/2006/main">
  <p:tag name="NUM" val="1"/>
</p:tagLst>
</file>

<file path=ppt/tags/tag13.xml><?xml version="1.0" encoding="utf-8"?>
<p:tagLst xmlns:a="http://schemas.openxmlformats.org/drawingml/2006/main" xmlns:r="http://schemas.openxmlformats.org/officeDocument/2006/relationships" xmlns:p="http://schemas.openxmlformats.org/presentationml/2006/main">
  <p:tag name="NUM" val="2"/>
</p:tagLst>
</file>

<file path=ppt/tags/tag14.xml><?xml version="1.0" encoding="utf-8"?>
<p:tagLst xmlns:a="http://schemas.openxmlformats.org/drawingml/2006/main" xmlns:r="http://schemas.openxmlformats.org/officeDocument/2006/relationships" xmlns:p="http://schemas.openxmlformats.org/presentationml/2006/main">
  <p:tag name="NUM" val="1"/>
</p:tagLst>
</file>

<file path=ppt/tags/tag15.xml><?xml version="1.0" encoding="utf-8"?>
<p:tagLst xmlns:a="http://schemas.openxmlformats.org/drawingml/2006/main" xmlns:r="http://schemas.openxmlformats.org/officeDocument/2006/relationships" xmlns:p="http://schemas.openxmlformats.org/presentationml/2006/main">
  <p:tag name="NUM" val="2"/>
</p:tagLst>
</file>

<file path=ppt/tags/tag16.xml><?xml version="1.0" encoding="utf-8"?>
<p:tagLst xmlns:a="http://schemas.openxmlformats.org/drawingml/2006/main" xmlns:r="http://schemas.openxmlformats.org/officeDocument/2006/relationships" xmlns:p="http://schemas.openxmlformats.org/presentationml/2006/main">
  <p:tag name="NUM" val="3"/>
</p:tagLst>
</file>

<file path=ppt/tags/tag17.xml><?xml version="1.0" encoding="utf-8"?>
<p:tagLst xmlns:a="http://schemas.openxmlformats.org/drawingml/2006/main" xmlns:r="http://schemas.openxmlformats.org/officeDocument/2006/relationships" xmlns:p="http://schemas.openxmlformats.org/presentationml/2006/main">
  <p:tag name="NUM" val="1"/>
</p:tagLst>
</file>

<file path=ppt/tags/tag18.xml><?xml version="1.0" encoding="utf-8"?>
<p:tagLst xmlns:a="http://schemas.openxmlformats.org/drawingml/2006/main" xmlns:r="http://schemas.openxmlformats.org/officeDocument/2006/relationships" xmlns:p="http://schemas.openxmlformats.org/presentationml/2006/main">
  <p:tag name="NUM" val="2"/>
</p:tagLst>
</file>

<file path=ppt/tags/tag19.xml><?xml version="1.0" encoding="utf-8"?>
<p:tagLst xmlns:a="http://schemas.openxmlformats.org/drawingml/2006/main" xmlns:r="http://schemas.openxmlformats.org/officeDocument/2006/relationships" xmlns:p="http://schemas.openxmlformats.org/presentationml/2006/main">
  <p:tag name="NUM" val="3"/>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20.xml><?xml version="1.0" encoding="utf-8"?>
<p:tagLst xmlns:a="http://schemas.openxmlformats.org/drawingml/2006/main" xmlns:r="http://schemas.openxmlformats.org/officeDocument/2006/relationships" xmlns:p="http://schemas.openxmlformats.org/presentationml/2006/main">
  <p:tag name="NUM" val="1"/>
</p:tagLst>
</file>

<file path=ppt/tags/tag21.xml><?xml version="1.0" encoding="utf-8"?>
<p:tagLst xmlns:a="http://schemas.openxmlformats.org/drawingml/2006/main" xmlns:r="http://schemas.openxmlformats.org/officeDocument/2006/relationships" xmlns:p="http://schemas.openxmlformats.org/presentationml/2006/main">
  <p:tag name="NUM" val="2"/>
</p:tagLst>
</file>

<file path=ppt/tags/tag22.xml><?xml version="1.0" encoding="utf-8"?>
<p:tagLst xmlns:a="http://schemas.openxmlformats.org/drawingml/2006/main" xmlns:r="http://schemas.openxmlformats.org/officeDocument/2006/relationships" xmlns:p="http://schemas.openxmlformats.org/presentationml/2006/main">
  <p:tag name="NUM" val="3"/>
</p:tagLst>
</file>

<file path=ppt/tags/tag23.xml><?xml version="1.0" encoding="utf-8"?>
<p:tagLst xmlns:a="http://schemas.openxmlformats.org/drawingml/2006/main" xmlns:r="http://schemas.openxmlformats.org/officeDocument/2006/relationships" xmlns:p="http://schemas.openxmlformats.org/presentationml/2006/main">
  <p:tag name="NUM" val="1"/>
</p:tagLst>
</file>

<file path=ppt/tags/tag24.xml><?xml version="1.0" encoding="utf-8"?>
<p:tagLst xmlns:a="http://schemas.openxmlformats.org/drawingml/2006/main" xmlns:r="http://schemas.openxmlformats.org/officeDocument/2006/relationships" xmlns:p="http://schemas.openxmlformats.org/presentationml/2006/main">
  <p:tag name="NUM" val="2"/>
</p:tagLst>
</file>

<file path=ppt/tags/tag25.xml><?xml version="1.0" encoding="utf-8"?>
<p:tagLst xmlns:a="http://schemas.openxmlformats.org/drawingml/2006/main" xmlns:r="http://schemas.openxmlformats.org/officeDocument/2006/relationships" xmlns:p="http://schemas.openxmlformats.org/presentationml/2006/main">
  <p:tag name="NUM" val="3"/>
</p:tagLst>
</file>

<file path=ppt/tags/tag26.xml><?xml version="1.0" encoding="utf-8"?>
<p:tagLst xmlns:a="http://schemas.openxmlformats.org/drawingml/2006/main" xmlns:r="http://schemas.openxmlformats.org/officeDocument/2006/relationships" xmlns:p="http://schemas.openxmlformats.org/presentationml/2006/main">
  <p:tag name="NUM" val="1"/>
</p:tagLst>
</file>

<file path=ppt/tags/tag27.xml><?xml version="1.0" encoding="utf-8"?>
<p:tagLst xmlns:a="http://schemas.openxmlformats.org/drawingml/2006/main" xmlns:r="http://schemas.openxmlformats.org/officeDocument/2006/relationships" xmlns:p="http://schemas.openxmlformats.org/presentationml/2006/main">
  <p:tag name="NUM" val="2"/>
</p:tagLst>
</file>

<file path=ppt/tags/tag28.xml><?xml version="1.0" encoding="utf-8"?>
<p:tagLst xmlns:a="http://schemas.openxmlformats.org/drawingml/2006/main" xmlns:r="http://schemas.openxmlformats.org/officeDocument/2006/relationships" xmlns:p="http://schemas.openxmlformats.org/presentationml/2006/main">
  <p:tag name="NUM" val="3"/>
</p:tagLst>
</file>

<file path=ppt/tags/tag29.xml><?xml version="1.0" encoding="utf-8"?>
<p:tagLst xmlns:a="http://schemas.openxmlformats.org/drawingml/2006/main" xmlns:r="http://schemas.openxmlformats.org/officeDocument/2006/relationships" xmlns:p="http://schemas.openxmlformats.org/presentationml/2006/main">
  <p:tag name="NUM" val="1"/>
</p:tagLst>
</file>

<file path=ppt/tags/tag3.xml><?xml version="1.0" encoding="utf-8"?>
<p:tagLst xmlns:a="http://schemas.openxmlformats.org/drawingml/2006/main" xmlns:r="http://schemas.openxmlformats.org/officeDocument/2006/relationships" xmlns:p="http://schemas.openxmlformats.org/presentationml/2006/main">
  <p:tag name="NUM" val="3"/>
</p:tagLst>
</file>

<file path=ppt/tags/tag30.xml><?xml version="1.0" encoding="utf-8"?>
<p:tagLst xmlns:a="http://schemas.openxmlformats.org/drawingml/2006/main" xmlns:r="http://schemas.openxmlformats.org/officeDocument/2006/relationships" xmlns:p="http://schemas.openxmlformats.org/presentationml/2006/main">
  <p:tag name="NUM" val="2"/>
</p:tagLst>
</file>

<file path=ppt/tags/tag31.xml><?xml version="1.0" encoding="utf-8"?>
<p:tagLst xmlns:a="http://schemas.openxmlformats.org/drawingml/2006/main" xmlns:r="http://schemas.openxmlformats.org/officeDocument/2006/relationships" xmlns:p="http://schemas.openxmlformats.org/presentationml/2006/main">
  <p:tag name="NUM" val="3"/>
</p:tagLst>
</file>

<file path=ppt/tags/tag32.xml><?xml version="1.0" encoding="utf-8"?>
<p:tagLst xmlns:a="http://schemas.openxmlformats.org/drawingml/2006/main" xmlns:r="http://schemas.openxmlformats.org/officeDocument/2006/relationships" xmlns:p="http://schemas.openxmlformats.org/presentationml/2006/main">
  <p:tag name="NUM" val="1"/>
</p:tagLst>
</file>

<file path=ppt/tags/tag33.xml><?xml version="1.0" encoding="utf-8"?>
<p:tagLst xmlns:a="http://schemas.openxmlformats.org/drawingml/2006/main" xmlns:r="http://schemas.openxmlformats.org/officeDocument/2006/relationships" xmlns:p="http://schemas.openxmlformats.org/presentationml/2006/main">
  <p:tag name="NUM" val="2"/>
</p:tagLst>
</file>

<file path=ppt/tags/tag34.xml><?xml version="1.0" encoding="utf-8"?>
<p:tagLst xmlns:a="http://schemas.openxmlformats.org/drawingml/2006/main" xmlns:r="http://schemas.openxmlformats.org/officeDocument/2006/relationships" xmlns:p="http://schemas.openxmlformats.org/presentationml/2006/main">
  <p:tag name="NUM" val="3"/>
</p:tagLst>
</file>

<file path=ppt/tags/tag35.xml><?xml version="1.0" encoding="utf-8"?>
<p:tagLst xmlns:a="http://schemas.openxmlformats.org/drawingml/2006/main" xmlns:r="http://schemas.openxmlformats.org/officeDocument/2006/relationships" xmlns:p="http://schemas.openxmlformats.org/presentationml/2006/main">
  <p:tag name="NUM" val="1"/>
</p:tagLst>
</file>

<file path=ppt/tags/tag36.xml><?xml version="1.0" encoding="utf-8"?>
<p:tagLst xmlns:a="http://schemas.openxmlformats.org/drawingml/2006/main" xmlns:r="http://schemas.openxmlformats.org/officeDocument/2006/relationships" xmlns:p="http://schemas.openxmlformats.org/presentationml/2006/main">
  <p:tag name="NUM" val="2"/>
</p:tagLst>
</file>

<file path=ppt/tags/tag37.xml><?xml version="1.0" encoding="utf-8"?>
<p:tagLst xmlns:a="http://schemas.openxmlformats.org/drawingml/2006/main" xmlns:r="http://schemas.openxmlformats.org/officeDocument/2006/relationships" xmlns:p="http://schemas.openxmlformats.org/presentationml/2006/main">
  <p:tag name="NUM" val="3"/>
</p:tagLst>
</file>

<file path=ppt/tags/tag38.xml><?xml version="1.0" encoding="utf-8"?>
<p:tagLst xmlns:a="http://schemas.openxmlformats.org/drawingml/2006/main" xmlns:r="http://schemas.openxmlformats.org/officeDocument/2006/relationships" xmlns:p="http://schemas.openxmlformats.org/presentationml/2006/main">
  <p:tag name="NUM" val="1"/>
</p:tagLst>
</file>

<file path=ppt/tags/tag39.xml><?xml version="1.0" encoding="utf-8"?>
<p:tagLst xmlns:a="http://schemas.openxmlformats.org/drawingml/2006/main" xmlns:r="http://schemas.openxmlformats.org/officeDocument/2006/relationships" xmlns:p="http://schemas.openxmlformats.org/presentationml/2006/main">
  <p:tag name="NUM" val="2"/>
</p:tagLst>
</file>

<file path=ppt/tags/tag4.xml><?xml version="1.0" encoding="utf-8"?>
<p:tagLst xmlns:a="http://schemas.openxmlformats.org/drawingml/2006/main" xmlns:r="http://schemas.openxmlformats.org/officeDocument/2006/relationships" xmlns:p="http://schemas.openxmlformats.org/presentationml/2006/main">
  <p:tag name="NUM" val="4"/>
</p:tagLst>
</file>

<file path=ppt/tags/tag40.xml><?xml version="1.0" encoding="utf-8"?>
<p:tagLst xmlns:a="http://schemas.openxmlformats.org/drawingml/2006/main" xmlns:r="http://schemas.openxmlformats.org/officeDocument/2006/relationships" xmlns:p="http://schemas.openxmlformats.org/presentationml/2006/main">
  <p:tag name="NUM" val="1"/>
</p:tagLst>
</file>

<file path=ppt/tags/tag41.xml><?xml version="1.0" encoding="utf-8"?>
<p:tagLst xmlns:a="http://schemas.openxmlformats.org/drawingml/2006/main" xmlns:r="http://schemas.openxmlformats.org/officeDocument/2006/relationships" xmlns:p="http://schemas.openxmlformats.org/presentationml/2006/main">
  <p:tag name="NUM" val="2"/>
</p:tagLst>
</file>

<file path=ppt/tags/tag42.xml><?xml version="1.0" encoding="utf-8"?>
<p:tagLst xmlns:a="http://schemas.openxmlformats.org/drawingml/2006/main" xmlns:r="http://schemas.openxmlformats.org/officeDocument/2006/relationships" xmlns:p="http://schemas.openxmlformats.org/presentationml/2006/main">
  <p:tag name="NUM" val="1"/>
</p:tagLst>
</file>

<file path=ppt/tags/tag43.xml><?xml version="1.0" encoding="utf-8"?>
<p:tagLst xmlns:a="http://schemas.openxmlformats.org/drawingml/2006/main" xmlns:r="http://schemas.openxmlformats.org/officeDocument/2006/relationships" xmlns:p="http://schemas.openxmlformats.org/presentationml/2006/main">
  <p:tag name="NUM" val="2"/>
</p:tagLst>
</file>

<file path=ppt/tags/tag44.xml><?xml version="1.0" encoding="utf-8"?>
<p:tagLst xmlns:a="http://schemas.openxmlformats.org/drawingml/2006/main" xmlns:r="http://schemas.openxmlformats.org/officeDocument/2006/relationships" xmlns:p="http://schemas.openxmlformats.org/presentationml/2006/main">
  <p:tag name="NUM" val="3"/>
</p:tagLst>
</file>

<file path=ppt/tags/tag5.xml><?xml version="1.0" encoding="utf-8"?>
<p:tagLst xmlns:a="http://schemas.openxmlformats.org/drawingml/2006/main" xmlns:r="http://schemas.openxmlformats.org/officeDocument/2006/relationships" xmlns:p="http://schemas.openxmlformats.org/presentationml/2006/main">
  <p:tag name="NUM" val="1"/>
</p:tagLst>
</file>

<file path=ppt/tags/tag6.xml><?xml version="1.0" encoding="utf-8"?>
<p:tagLst xmlns:a="http://schemas.openxmlformats.org/drawingml/2006/main" xmlns:r="http://schemas.openxmlformats.org/officeDocument/2006/relationships" xmlns:p="http://schemas.openxmlformats.org/presentationml/2006/main">
  <p:tag name="NUM" val="2"/>
</p:tagLst>
</file>

<file path=ppt/tags/tag7.xml><?xml version="1.0" encoding="utf-8"?>
<p:tagLst xmlns:a="http://schemas.openxmlformats.org/drawingml/2006/main" xmlns:r="http://schemas.openxmlformats.org/officeDocument/2006/relationships" xmlns:p="http://schemas.openxmlformats.org/presentationml/2006/main">
  <p:tag name="NUM" val="3"/>
</p:tagLst>
</file>

<file path=ppt/tags/tag8.xml><?xml version="1.0" encoding="utf-8"?>
<p:tagLst xmlns:a="http://schemas.openxmlformats.org/drawingml/2006/main" xmlns:r="http://schemas.openxmlformats.org/officeDocument/2006/relationships" xmlns:p="http://schemas.openxmlformats.org/presentationml/2006/main">
  <p:tag name="NUM" val="4"/>
</p:tagLst>
</file>

<file path=ppt/tags/tag9.xml><?xml version="1.0" encoding="utf-8"?>
<p:tagLst xmlns:a="http://schemas.openxmlformats.org/drawingml/2006/main" xmlns:r="http://schemas.openxmlformats.org/officeDocument/2006/relationships" xmlns:p="http://schemas.openxmlformats.org/presentationml/2006/main">
  <p:tag name="NUM"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531</TotalTime>
  <Words>1918</Words>
  <Application>Microsoft Office PowerPoint</Application>
  <PresentationFormat>Szélesvásznú</PresentationFormat>
  <Paragraphs>100</Paragraphs>
  <Slides>15</Slides>
  <Notes>15</Notes>
  <HiddenSlides>0</HiddenSlides>
  <MMClips>0</MMClips>
  <ScaleCrop>false</ScaleCrop>
  <HeadingPairs>
    <vt:vector size="6" baseType="variant">
      <vt:variant>
        <vt:lpstr>Használt betűtípusok</vt:lpstr>
      </vt:variant>
      <vt:variant>
        <vt:i4>4</vt:i4>
      </vt:variant>
      <vt:variant>
        <vt:lpstr>Téma</vt:lpstr>
      </vt:variant>
      <vt:variant>
        <vt:i4>1</vt:i4>
      </vt:variant>
      <vt:variant>
        <vt:lpstr>Diacímek</vt:lpstr>
      </vt:variant>
      <vt:variant>
        <vt:i4>15</vt:i4>
      </vt:variant>
    </vt:vector>
  </HeadingPairs>
  <TitlesOfParts>
    <vt:vector size="20" baseType="lpstr">
      <vt:lpstr>Arial</vt:lpstr>
      <vt:lpstr>Calibri</vt:lpstr>
      <vt:lpstr>Calibri Light</vt:lpstr>
      <vt:lpstr>Courier New</vt:lpstr>
      <vt:lpstr>Office Theme</vt:lpstr>
      <vt:lpstr>  Normes minimales interorganisations pour la programmation d’actions de lutte contre la violence basée sur le genre dans les situations d’urgence   </vt:lpstr>
      <vt:lpstr>Norme 12 :</vt:lpstr>
      <vt:lpstr>Normes de programme</vt:lpstr>
      <vt:lpstr>Norme 12 : AUTONOMISATION ÉCONOMIQUE ET MOYENS DE SUBSISTANCE</vt:lpstr>
      <vt:lpstr>Autonomisation économique et moyens de subsistance = Soutenir l’accès des femmes et des adolescentes aux ressources économiques et à leur contrôle.  Peut être un moyen efficace de : - renforcer la résilience ;
- réduire la vulnérabilité ;
- atténuer les risques de VBG dans les situations d’urgence ;
- contribuer à veiller à la satisfaction des besoins des femmes, des filles et des membres de leur famille ;
- faire évoluer les normes de genre et sociales négatives qui astreignent les femmes à la sphère domestique ;
- renforcer la présence et la participation des femmes à la vie publique ;
- améliorer le bien-être économique, physique et psychologique des individus, des familles et des communautés.  L’accès à l’éducation, à la formation professionnelle et au développement des compétences peut promouvoir l’autosuffisance, l’autonomisation et la résilience. </vt:lpstr>
      <vt:lpstr>Autonomisation économique et moyens de subsistance : obstacles</vt:lpstr>
      <vt:lpstr>Ne pas nuire </vt:lpstr>
      <vt:lpstr>Ne pas nuire !</vt:lpstr>
      <vt:lpstr>Comprendre le contexte pour concevoir le programme</vt:lpstr>
      <vt:lpstr>Comprendre et définir quels sont, pour les femmes et les adolescentes plus âgées, les débouchés sûrs et axés sur les marchés</vt:lpstr>
      <vt:lpstr>Lutter contre le travail non rémunéré dans tous les programmes relatifs aux moyens de subsistance</vt:lpstr>
      <vt:lpstr>Atténuation des conséquences préjudiciables</vt:lpstr>
      <vt:lpstr>PowerPoint-bemutató</vt:lpstr>
      <vt:lpstr>PowerPoint-bemutató</vt:lpstr>
      <vt:lpstr>PowerPoint-bemutató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Standard 4:</dc:title>
  <dc:creator>Divya Chandran</dc:creator>
  <cp:lastModifiedBy>VN00LW01</cp:lastModifiedBy>
  <cp:revision>37</cp:revision>
  <dcterms:created xsi:type="dcterms:W3CDTF">2020-07-15T02:26:07Z</dcterms:created>
  <dcterms:modified xsi:type="dcterms:W3CDTF">2021-12-14T08:09:26Z</dcterms:modified>
</cp:coreProperties>
</file>