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6.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8.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9.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364" r:id="rId2"/>
    <p:sldId id="288" r:id="rId3"/>
    <p:sldId id="262" r:id="rId4"/>
    <p:sldId id="263" r:id="rId5"/>
    <p:sldId id="362" r:id="rId6"/>
    <p:sldId id="347" r:id="rId7"/>
    <p:sldId id="363" r:id="rId8"/>
    <p:sldId id="348" r:id="rId9"/>
    <p:sldId id="339" r:id="rId10"/>
    <p:sldId id="358" r:id="rId11"/>
    <p:sldId id="333" r:id="rId12"/>
    <p:sldId id="33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2E0EDC-09C0-2ECA-43CE-0B9964F2FEA7}" name="Strategic Agenda" initials="SA" userId="Strategic Agenda"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68" autoAdjust="0"/>
    <p:restoredTop sz="50000" autoAdjust="0"/>
  </p:normalViewPr>
  <p:slideViewPr>
    <p:cSldViewPr snapToGrid="0" snapToObjects="1">
      <p:cViewPr varScale="1">
        <p:scale>
          <a:sx n="57" d="100"/>
          <a:sy n="57" d="100"/>
        </p:scale>
        <p:origin x="2754" y="66"/>
      </p:cViewPr>
      <p:guideLst>
        <p:guide orient="horz" pos="2160"/>
        <p:guide pos="3840"/>
      </p:guideLst>
    </p:cSldViewPr>
  </p:slideViewPr>
  <p:notesTextViewPr>
    <p:cViewPr>
      <p:scale>
        <a:sx n="1" d="1"/>
        <a:sy n="1" d="1"/>
      </p:scale>
      <p:origin x="0" y="0"/>
    </p:cViewPr>
  </p:notesTextViewPr>
  <p:notesViewPr>
    <p:cSldViewPr snapToGrid="0" snapToObjects="1">
      <p:cViewPr varScale="1">
        <p:scale>
          <a:sx n="48" d="100"/>
          <a:sy n="48" d="100"/>
        </p:scale>
        <p:origin x="2684"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D79F5-6A48-644D-9D4C-04B51EE067E8}"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16881-453C-574A-B206-FF4726648DA2}" type="slidenum">
              <a:rPr lang="en-US" smtClean="0"/>
              <a:pPr/>
              <a:t>‹#›</a:t>
            </a:fld>
            <a:endParaRPr lang="en-US" dirty="0"/>
          </a:p>
        </p:txBody>
      </p:sp>
    </p:spTree>
    <p:extLst>
      <p:ext uri="{BB962C8B-B14F-4D97-AF65-F5344CB8AC3E}">
        <p14:creationId xmlns:p14="http://schemas.microsoft.com/office/powerpoint/2010/main" val="1433237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5887">
              <a:defRPr/>
            </a:pPr>
            <a:r>
              <a:rPr lang="fr-FR" b="0" dirty="0">
                <a:solidFill>
                  <a:srgbClr val="FF0000"/>
                </a:solidFill>
              </a:rPr>
              <a:t>L’élaboration des Normes minimales </a:t>
            </a:r>
            <a:r>
              <a:rPr lang="fr-FR" b="0" dirty="0">
                <a:solidFill>
                  <a:srgbClr val="FF0000"/>
                </a:solidFill>
                <a:highlight>
                  <a:srgbClr val="FFFF00"/>
                </a:highlight>
              </a:rPr>
              <a:t>est le fruit </a:t>
            </a:r>
            <a:r>
              <a:rPr lang="fr-FR" b="0" dirty="0">
                <a:solidFill>
                  <a:srgbClr val="FF0000"/>
                </a:solidFill>
              </a:rPr>
              <a:t>d’u</a:t>
            </a:r>
            <a:r>
              <a:rPr lang="fr-FR" b="0" dirty="0">
                <a:solidFill>
                  <a:srgbClr val="FF0000"/>
                </a:solidFill>
                <a:highlight>
                  <a:srgbClr val="FFFF00"/>
                </a:highlight>
              </a:rPr>
              <a:t>n processus hautement consultatif mené sur une période de 18 mois avec une équipe spéciale dirigée par le Fonds des Nations Unies pour la population (</a:t>
            </a:r>
            <a:r>
              <a:rPr lang="fr-FR" b="0" dirty="0" err="1">
                <a:solidFill>
                  <a:srgbClr val="FF0000"/>
                </a:solidFill>
                <a:highlight>
                  <a:srgbClr val="FFFF00"/>
                </a:highlight>
              </a:rPr>
              <a:t>UNFPA</a:t>
            </a:r>
            <a:r>
              <a:rPr lang="fr-FR" b="0" dirty="0">
                <a:solidFill>
                  <a:srgbClr val="FF0000"/>
                </a:solidFill>
                <a:highlight>
                  <a:srgbClr val="FFFF00"/>
                </a:highlight>
              </a:rPr>
              <a:t>), le Fonds des Nations Unies pour  l’enfance </a:t>
            </a:r>
            <a:r>
              <a:rPr lang="fr-FR" b="0" dirty="0">
                <a:solidFill>
                  <a:srgbClr val="FF0000"/>
                </a:solidFill>
              </a:rPr>
              <a:t>(UNICEF) et le Comité international de secours (</a:t>
            </a:r>
            <a:r>
              <a:rPr lang="fr-FR" b="0" dirty="0" err="1">
                <a:solidFill>
                  <a:srgbClr val="FF0000"/>
                </a:solidFill>
              </a:rPr>
              <a:t>IRC</a:t>
            </a:r>
            <a:r>
              <a:rPr lang="fr-FR" b="0" dirty="0">
                <a:solidFill>
                  <a:srgbClr val="FF0000"/>
                </a:solidFill>
              </a:rPr>
              <a:t>). </a:t>
            </a:r>
          </a:p>
          <a:p>
            <a:pPr defTabSz="465887">
              <a:defRPr/>
            </a:pPr>
            <a:endParaRPr lang="en-US" b="0" dirty="0">
              <a:solidFill>
                <a:srgbClr val="FF0000"/>
              </a:solidFill>
            </a:endParaRPr>
          </a:p>
          <a:p>
            <a:pPr defTabSz="465887">
              <a:defRPr/>
            </a:pPr>
            <a:r>
              <a:rPr lang="fr-FR" b="0" dirty="0">
                <a:solidFill>
                  <a:srgbClr val="FF0000"/>
                </a:solidFill>
              </a:rPr>
              <a:t>En tant que membre de l’équipe spéciale, le HCR a guidé le processus dès le début. </a:t>
            </a:r>
          </a:p>
          <a:p>
            <a:pPr defTabSz="465887">
              <a:defRPr/>
            </a:pPr>
            <a:endParaRPr lang="en-US" b="0" dirty="0">
              <a:solidFill>
                <a:srgbClr val="FF0000"/>
              </a:solidFill>
            </a:endParaRPr>
          </a:p>
          <a:p>
            <a:pPr defTabSz="465887">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Voir la page 85 des Normes minimales.</a:t>
            </a:r>
          </a:p>
          <a:p>
            <a:endParaRPr lang="en-US" dirty="0"/>
          </a:p>
          <a:p>
            <a:r>
              <a:rPr lang="fr-FR"/>
              <a:t>Demander : Comment ces Actions clés renforcent-elles la programmation de la lutte contre la VBG ?</a:t>
            </a:r>
          </a:p>
          <a:p>
            <a:endParaRPr lang="en-US" dirty="0"/>
          </a:p>
          <a:p>
            <a:r>
              <a:rPr lang="fr-FR"/>
              <a:t>Demander : Qu’est-ce qui vous semble prioritaire parmi ces actions clés ?</a:t>
            </a:r>
          </a:p>
          <a:p>
            <a:endParaRPr lang="en-US" dirty="0"/>
          </a:p>
        </p:txBody>
      </p:sp>
      <p:sp>
        <p:nvSpPr>
          <p:cNvPr id="4" name="Slide Number Placeholder 3"/>
          <p:cNvSpPr>
            <a:spLocks noGrp="1"/>
          </p:cNvSpPr>
          <p:nvPr>
            <p:ph type="sldNum" sz="quarter" idx="5"/>
          </p:nvPr>
        </p:nvSpPr>
        <p:spPr/>
        <p:txBody>
          <a:bodyPr/>
          <a:lstStyle/>
          <a:p>
            <a:fld id="{B6F16881-453C-574A-B206-FF4726648DA2}" type="slidenum">
              <a:rPr lang="en-US" smtClean="0"/>
              <a:pPr/>
              <a:t>10</a:t>
            </a:fld>
            <a:endParaRPr lang="en-US"/>
          </a:p>
        </p:txBody>
      </p:sp>
    </p:spTree>
    <p:extLst>
      <p:ext uri="{BB962C8B-B14F-4D97-AF65-F5344CB8AC3E}">
        <p14:creationId xmlns:p14="http://schemas.microsoft.com/office/powerpoint/2010/main" val="805692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510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Demander : Quels mots ou expressions clés attirent votre attention dans cette description de la Norme 11 ?</a:t>
            </a:r>
          </a:p>
          <a:p>
            <a:pPr marL="171450" indent="-171450">
              <a:buFontTx/>
              <a:buChar char="-"/>
            </a:pPr>
            <a:r>
              <a:rPr lang="fr-FR"/>
              <a:t>Trousses d’hygiène féminine</a:t>
            </a:r>
          </a:p>
          <a:p>
            <a:pPr marL="171450" indent="-171450">
              <a:buFontTx/>
              <a:buChar char="-"/>
            </a:pPr>
            <a:r>
              <a:rPr lang="fr-FR"/>
              <a:t>Aide en espèces et en bons d’achat</a:t>
            </a:r>
          </a:p>
          <a:p>
            <a:pPr marL="171450" indent="-171450">
              <a:buFontTx/>
              <a:buChar char="-"/>
            </a:pPr>
            <a:r>
              <a:rPr lang="fr-FR"/>
              <a:t>Réduire les risques de VBG</a:t>
            </a:r>
          </a:p>
          <a:p>
            <a:pPr marL="171450" indent="-171450">
              <a:buFontTx/>
              <a:buChar char="-"/>
            </a:pPr>
            <a:r>
              <a:rPr lang="fr-FR"/>
              <a:t>Promouvoir la sécurité et la dignité</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6024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La distribution des trousses offre l’occasion de parler avec des femmes et des filles, de leur fournir les informations nécessaires et de mieux comprendre leurs préoccupations. </a:t>
            </a:r>
          </a:p>
          <a:p>
            <a:endParaRPr lang="en-SG" dirty="0"/>
          </a:p>
          <a:p>
            <a:r>
              <a:rPr lang="fr-FR" dirty="0"/>
              <a:t>C’est pourquoi la distribution de ces trousses ne devrait pas être une activité isolée, mais être accompagnée d’explications sur les différents articles et leur élimination appropriée, de discussions sur la sécurité, d’informations sur les services, et d’activités de sensibilisation à des questions de droits et d’hygiène. </a:t>
            </a:r>
          </a:p>
          <a:p>
            <a:endParaRPr lang="en-SG" dirty="0"/>
          </a:p>
          <a:p>
            <a:r>
              <a:rPr lang="fr-FR" dirty="0"/>
              <a:t>L’exception à cette règle intervient lorsque la distribution des trousses d’hygiène se fait dans le cadre d’une crise aiguë (par exemple dans les trois premiers jours de l’intervention d’urgence). En règle générale, la fourniture de trousses d’hygiène féminine marque le début d’une programmation plus large concernant la VBG et les services d’intervention.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52813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81720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Veiller à ce que toutes les personnes qui participent à la distribution des trousses d’hygiène </a:t>
            </a:r>
            <a:r>
              <a:rPr lang="fr-FR" b="1" dirty="0"/>
              <a:t>aient signé un code de conduite</a:t>
            </a:r>
            <a:r>
              <a:rPr lang="fr-FR" dirty="0"/>
              <a:t>, </a:t>
            </a:r>
            <a:r>
              <a:rPr lang="fr-FR" b="1" dirty="0"/>
              <a:t>aient conscience du risque d’exploitation et d’abus sexuels</a:t>
            </a:r>
            <a:r>
              <a:rPr lang="fr-FR" dirty="0"/>
              <a:t>, </a:t>
            </a:r>
            <a:r>
              <a:rPr lang="fr-FR" b="1" dirty="0"/>
              <a:t>soient bien informées et compétentes pour répondre à des divulgations de cas de VBG, y compris d’exploitation et d’abus sexuels</a:t>
            </a:r>
            <a:r>
              <a:rPr lang="fr-FR" dirty="0"/>
              <a:t>.</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87183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Point important à souligner :</a:t>
            </a:r>
          </a:p>
          <a:p>
            <a:endParaRPr lang="en-US" dirty="0"/>
          </a:p>
          <a:p>
            <a:r>
              <a:rPr lang="fr-FR" dirty="0"/>
              <a:t>Indépendamment des trousses d’hygiène féminine, il est avéré que l’aide en espèces ou sous forme de bons d’achat, lorsqu’elle est utilisée dans le cadre d’une intervention de protection plus large, peut contribuer à répondre à toute une gamme de besoins portant sur les produits de première nécessité, en particulier dans les milieux urbains, où des marchés et des systèmes bancaires sont en place.</a:t>
            </a:r>
          </a:p>
          <a:p>
            <a:endParaRPr lang="en-SG" dirty="0"/>
          </a:p>
          <a:p>
            <a:r>
              <a:rPr lang="fr-FR" dirty="0"/>
              <a:t>La distribution directe d’espèces à dépenser sur les marchés locaux peut faire évoluer la demande de biens et de services au profit des besoins des bénéficiaires.</a:t>
            </a:r>
          </a:p>
          <a:p>
            <a:endParaRPr lang="en-SG" dirty="0"/>
          </a:p>
          <a:p>
            <a:r>
              <a:rPr lang="fr-FR" dirty="0"/>
              <a:t>La disponibilité d’espèces peut aussi contribuer à sauver des vies, en permettant par exemple à une survivante de couvrir les frais qu’entraîne sa fuite d’une situation de violence (loyer, refuge temporaire, transport, nourriture, vêtements, etc.).</a:t>
            </a:r>
          </a:p>
          <a:p>
            <a:endParaRPr lang="en-SG"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06118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25851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9D55A-DAC7-BA44-A912-8BF7C72D69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C316A2E-ACA2-4A43-B2AC-329E0A9EB2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CE2DB74-9DAD-1F43-8FFE-59E084EEF938}"/>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1DC81755-E2BF-B649-B7F4-D93DBC9C10D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9C483A-1400-1542-B876-D097AD2F6D82}"/>
              </a:ext>
            </a:extLst>
          </p:cNvPr>
          <p:cNvSpPr>
            <a:spLocks noGrp="1"/>
          </p:cNvSpPr>
          <p:nvPr>
            <p:ph type="sldNum" sz="quarter" idx="12"/>
          </p:nvPr>
        </p:nvSpPr>
        <p:spPr/>
        <p:txBody>
          <a:bodyPr/>
          <a:lstStyle/>
          <a:p>
            <a:fld id="{454238C7-287C-9245-9660-F752F5A157DE}" type="slidenum">
              <a:rPr lang="en-US" smtClean="0"/>
              <a:pPr/>
              <a:t>‹#›</a:t>
            </a:fld>
            <a:endParaRPr lang="en-US" dirty="0"/>
          </a:p>
        </p:txBody>
      </p:sp>
      <p:sp>
        <p:nvSpPr>
          <p:cNvPr id="7" name="Slide Number Placeholder 5">
            <a:extLst>
              <a:ext uri="{FF2B5EF4-FFF2-40B4-BE49-F238E27FC236}">
                <a16:creationId xmlns:a16="http://schemas.microsoft.com/office/drawing/2014/main" id="{3AB50010-2CC6-4469-96F9-328094C7C653}"/>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50821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634ED-BDA5-F647-83FE-0CB628D34E6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90E6C3F-AD19-DE4E-AF74-7F379067CC2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141B54-E181-334D-9B22-8527F34820F5}"/>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2EC1179-2F35-4344-89A6-5BFCB8F4A2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74D1109-C03A-8948-8291-410FA33BB207}"/>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113071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9B8957-B608-5843-A044-BD7A9875959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E77A374-B559-D942-824B-999AC551B82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F3599C0-058F-AF40-A781-CA33560F866F}"/>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2141D92-C16C-F54A-B827-58ED85EB57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38B62CC-CC09-8849-8773-E0D28966C160}"/>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2300818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221528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8C69-B065-9A4E-9980-D172FCA2674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624DA6D-303D-584C-B20F-34C3C0B29BD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0A4E1C-74D5-A543-8BF1-25D8E4D8646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088F8431-96D0-1942-9387-CA41DD1C7A0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F94380B-6A59-7544-96EB-1D3C6D3A1845}"/>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012102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42E3C-B130-5F45-A23E-B56B311335C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DB8AB20-1EE0-EE48-8CC5-3BCC49E6EB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4DB179-EADA-D143-88B5-A07EE51FF4B2}"/>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C8F66CD-587A-CF42-91B5-6F80AD931C8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7513674-23B3-0D4E-896A-586733F4092B}"/>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92392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E26A0-061A-834C-BBFD-871D29F5CD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EC232C-6E95-3F49-A7F1-B50A8324287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8705975-6DD4-0C43-9C71-620FD9ECB5B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70C863-C601-0349-BB32-9EC14B46374B}"/>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96B1690C-8BD0-5E49-B170-AD219EE32E3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9D5BCF1-74EB-6242-9CA7-96EAF79E1A4F}"/>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01048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BB9FD-03F0-134C-8254-B17C938E8E7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C7D792-BE24-4D49-AEE9-B2C8EC7652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A6A8C35-5AB5-FF4C-8ACE-AEC37178B02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3D669D9-ECB7-314B-B151-3D3B1BCB4E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37C208A-C6B9-B549-8655-9491C912521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A2848E4-791C-5747-99B1-3DC9124DEF7F}"/>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8" name="Footer Placeholder 7">
            <a:extLst>
              <a:ext uri="{FF2B5EF4-FFF2-40B4-BE49-F238E27FC236}">
                <a16:creationId xmlns:a16="http://schemas.microsoft.com/office/drawing/2014/main" id="{BA7B48A0-2AB6-D044-B1F3-E0F26E3DE20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FEDF1DA-30B5-BE4F-96E9-68419617E84E}"/>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538550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3CA0C-0A0E-5B43-A40D-8F19C09BEA1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12B704-2BA6-664F-9B87-436C69C59A7E}"/>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4" name="Footer Placeholder 3">
            <a:extLst>
              <a:ext uri="{FF2B5EF4-FFF2-40B4-BE49-F238E27FC236}">
                <a16:creationId xmlns:a16="http://schemas.microsoft.com/office/drawing/2014/main" id="{C80C01CB-3E58-A542-91B8-340EBCFE1B9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89C0F14-4F6A-6547-80DE-B21A6C8276B8}"/>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44849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1B30AB-E907-304C-A391-EA2CF9A3792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3" name="Footer Placeholder 2">
            <a:extLst>
              <a:ext uri="{FF2B5EF4-FFF2-40B4-BE49-F238E27FC236}">
                <a16:creationId xmlns:a16="http://schemas.microsoft.com/office/drawing/2014/main" id="{8760E1D5-3D36-E142-A23A-E6B60F1AB4B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C555C6F-D103-2B48-935F-A76DF2023BFE}"/>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666949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BBF7F-A3B3-004C-A08F-B0D030E2370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B2257B5-4F51-694E-8ABE-13B2E96631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370EB0A-0E16-E042-BFC0-B2A3180A27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3A949C0-BA5C-ED43-8F50-7BDFD1CBC8F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08784202-A6BE-4748-A7E7-B55F8E55500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14FF948-D539-7E48-847C-97F70079E0D4}"/>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017001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6C693-CA83-8544-B1D5-B94BA3B1BF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4B26415-3F96-484F-92F6-A38F371F3A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455DE85-1201-0C41-8171-5347EE1DA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E40A44D-0100-4C4B-B049-C7DFCB9BB3B6}"/>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957B0B7D-E575-964B-920B-3CF3980940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DCE1E08-3F03-5948-8B79-503BDE3962C0}"/>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250252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31ECBA-BDB4-8F4E-948F-542BA3790B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2663F14-5F70-E341-8846-5710D9179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29C3D23-51CA-3540-BACB-279477F56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0ADA68FB-7981-9441-97FD-9371351612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4EBEC357-B215-D944-ACBF-40FC7F16A2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238C7-287C-9245-9660-F752F5A157DE}" type="slidenum">
              <a:rPr lang="en-US" smtClean="0"/>
              <a:pPr/>
              <a:t>‹#›</a:t>
            </a:fld>
            <a:endParaRPr lang="en-US" dirty="0"/>
          </a:p>
        </p:txBody>
      </p:sp>
      <p:sp>
        <p:nvSpPr>
          <p:cNvPr id="7" name="Slide Number Placeholder 5">
            <a:extLst>
              <a:ext uri="{FF2B5EF4-FFF2-40B4-BE49-F238E27FC236}">
                <a16:creationId xmlns:a16="http://schemas.microsoft.com/office/drawing/2014/main" id="{2B59F5AD-1886-4933-94C8-1D55890EAE51}"/>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917608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7.JP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8.JP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4.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3.png"/><Relationship Id="rId5" Type="http://schemas.openxmlformats.org/officeDocument/2006/relationships/notesSlide" Target="../notesSlides/notesSlide12.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6.JP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JP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17.xml"/></Relationships>
</file>

<file path=ppt/slides/_rels/slide6.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notesSlide" Target="../notesSlides/notesSlide9.xml"/><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5155894" y="1250502"/>
            <a:ext cx="6367749" cy="3987663"/>
          </a:xfrm>
        </p:spPr>
        <p:txBody>
          <a:bodyPr>
            <a:noAutofit/>
          </a:bodyPr>
          <a:lstStyle/>
          <a:p>
            <a:br>
              <a:rPr lang="fr-FR" sz="4000" dirty="0">
                <a:solidFill>
                  <a:srgbClr val="E47823"/>
                </a:solidFill>
                <a:latin typeface="+mn-lt"/>
                <a:cs typeface="Century Gothic"/>
              </a:rPr>
            </a:br>
            <a:br>
              <a:rPr lang="fr-FR" sz="4000" dirty="0">
                <a:solidFill>
                  <a:srgbClr val="E47823"/>
                </a:solidFill>
                <a:latin typeface="+mn-lt"/>
                <a:cs typeface="Century Gothic"/>
              </a:rPr>
            </a:br>
            <a:r>
              <a:rPr lang="fr-FR" sz="4000" b="1" dirty="0">
                <a:solidFill>
                  <a:srgbClr val="267CB4"/>
                </a:solidFill>
                <a:latin typeface="+mn-lt"/>
                <a:cs typeface="Century Gothic"/>
              </a:rPr>
              <a:t>Normes minimales interorganisations pour la programmation d’actions de lutte contre la violence basée sur le genre dans les situations d’urgence</a:t>
            </a:r>
            <a:br>
              <a:rPr lang="fr-FR" sz="4000" dirty="0">
                <a:solidFill>
                  <a:srgbClr val="E47823"/>
                </a:solidFill>
                <a:latin typeface="+mn-lt"/>
                <a:cs typeface="Century Gothic"/>
              </a:rPr>
            </a:br>
            <a:br>
              <a:rPr lang="fr-FR" sz="4000" dirty="0">
                <a:solidFill>
                  <a:srgbClr val="E47823"/>
                </a:solidFill>
                <a:latin typeface="+mn-lt"/>
                <a:cs typeface="Century Gothic"/>
              </a:rPr>
            </a:br>
            <a:endParaRPr lang="fr-FR" sz="40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custDataLst>
              <p:tags r:id="rId2"/>
            </p:custDataLst>
          </p:nvPr>
        </p:nvPicPr>
        <p:blipFill>
          <a:blip r:embed="rId7"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custDataLst>
              <p:tags r:id="rId3"/>
            </p:custDataLst>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5" name="Picture 4"/>
          <p:cNvPicPr>
            <a:picLocks noChangeAspect="1"/>
          </p:cNvPicPr>
          <p:nvPr>
            <p:custDataLst>
              <p:tags r:id="rId4"/>
            </p:custDataLst>
          </p:nvPr>
        </p:nvPicPr>
        <p:blipFill>
          <a:blip r:embed="rId8">
            <a:extLst>
              <a:ext uri="{28A0092B-C50C-407E-A947-70E740481C1C}">
                <a14:useLocalDpi xmlns:a14="http://schemas.microsoft.com/office/drawing/2010/main"/>
              </a:ext>
            </a:extLst>
          </a:blip>
          <a:stretch>
            <a:fillRect/>
          </a:stretch>
        </p:blipFill>
        <p:spPr>
          <a:xfrm>
            <a:off x="640067" y="640080"/>
            <a:ext cx="4211268" cy="5577840"/>
          </a:xfrm>
          <a:prstGeom prst="rect">
            <a:avLst/>
          </a:prstGeom>
        </p:spPr>
      </p:pic>
    </p:spTree>
    <p:extLst>
      <p:ext uri="{BB962C8B-B14F-4D97-AF65-F5344CB8AC3E}">
        <p14:creationId xmlns:p14="http://schemas.microsoft.com/office/powerpoint/2010/main" val="2476382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0B9ACB-D655-4016-BCFF-C904DB0D6852}"/>
              </a:ext>
            </a:extLst>
          </p:cNvPr>
          <p:cNvSpPr txBox="1"/>
          <p:nvPr>
            <p:custDataLst>
              <p:tags r:id="rId1"/>
            </p:custDataLst>
          </p:nvPr>
        </p:nvSpPr>
        <p:spPr>
          <a:xfrm>
            <a:off x="1503955" y="78118"/>
            <a:ext cx="9875245"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Actions clés pour les trousses d’hygiène féminine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et l’aide en espèces et en bons d’achat</a:t>
            </a:r>
          </a:p>
        </p:txBody>
      </p:sp>
      <p:pic>
        <p:nvPicPr>
          <p:cNvPr id="5" name="Picture 4" descr="Graphical user interface, text, application, Word&#10;&#10;Description automatically generated">
            <a:extLst>
              <a:ext uri="{FF2B5EF4-FFF2-40B4-BE49-F238E27FC236}">
                <a16:creationId xmlns:a16="http://schemas.microsoft.com/office/drawing/2014/main" id="{7AD7CB69-E2CA-4DF0-AF5D-F14A94F4B83A}"/>
              </a:ext>
            </a:extLst>
          </p:cNvPr>
          <p:cNvPicPr>
            <a:picLocks noChangeAspect="1"/>
          </p:cNvPicPr>
          <p:nvPr>
            <p:custDataLst>
              <p:tags r:id="rId2"/>
            </p:custDataLst>
          </p:nvPr>
        </p:nvPicPr>
        <p:blipFill>
          <a:blip r:embed="rId5"/>
          <a:stretch>
            <a:fillRect/>
          </a:stretch>
        </p:blipFill>
        <p:spPr>
          <a:xfrm>
            <a:off x="4412425" y="1160373"/>
            <a:ext cx="3717943" cy="5697627"/>
          </a:xfrm>
          <a:prstGeom prst="rect">
            <a:avLst/>
          </a:prstGeom>
        </p:spPr>
      </p:pic>
    </p:spTree>
    <p:extLst>
      <p:ext uri="{BB962C8B-B14F-4D97-AF65-F5344CB8AC3E}">
        <p14:creationId xmlns:p14="http://schemas.microsoft.com/office/powerpoint/2010/main" val="3232311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custDataLst>
              <p:tags r:id="rId1"/>
            </p:custDataLst>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11</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5" name="Picture 4" descr="Graphical user interface, text, application, Word&#10;&#10;Description automatically generated">
            <a:extLst>
              <a:ext uri="{FF2B5EF4-FFF2-40B4-BE49-F238E27FC236}">
                <a16:creationId xmlns:a16="http://schemas.microsoft.com/office/drawing/2014/main" id="{6F2A47FE-BC78-47A2-9DE4-A161EDA7DD6B}"/>
              </a:ext>
            </a:extLst>
          </p:cNvPr>
          <p:cNvPicPr>
            <a:picLocks noChangeAspect="1"/>
          </p:cNvPicPr>
          <p:nvPr>
            <p:custDataLst>
              <p:tags r:id="rId2"/>
            </p:custDataLst>
          </p:nvPr>
        </p:nvPicPr>
        <p:blipFill>
          <a:blip r:embed="rId5"/>
          <a:stretch>
            <a:fillRect/>
          </a:stretch>
        </p:blipFill>
        <p:spPr>
          <a:xfrm>
            <a:off x="3272950" y="81848"/>
            <a:ext cx="4960587" cy="6694304"/>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1"/>
            </p:custDataLst>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3"/>
            </p:custDataLst>
          </p:nvPr>
        </p:nvPicPr>
        <p:blipFill>
          <a:blip r:embed="rId7"/>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custDataLst>
              <p:tags r:id="rId1"/>
            </p:custDataLst>
          </p:nvPr>
        </p:nvSpPr>
        <p:spPr>
          <a:xfrm>
            <a:off x="441412" y="588878"/>
            <a:ext cx="6858000" cy="898404"/>
          </a:xfrm>
        </p:spPr>
        <p:txBody>
          <a:bodyPr>
            <a:normAutofit/>
          </a:bodyPr>
          <a:lstStyle/>
          <a:p>
            <a:pPr algn="l"/>
            <a:r>
              <a:rPr lang="fr-FR" sz="4800" b="1">
                <a:solidFill>
                  <a:srgbClr val="5B3289"/>
                </a:solidFill>
                <a:latin typeface="+mn-lt"/>
              </a:rPr>
              <a:t>Norme 11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2"/>
            </p:custDataLst>
          </p:nvPr>
        </p:nvSpPr>
        <p:spPr>
          <a:xfrm>
            <a:off x="441412" y="1743324"/>
            <a:ext cx="9670776" cy="1260200"/>
          </a:xfrm>
        </p:spPr>
        <p:txBody>
          <a:bodyPr>
            <a:normAutofit fontScale="92500" lnSpcReduction="10000"/>
          </a:bodyPr>
          <a:lstStyle/>
          <a:p>
            <a:pPr algn="l"/>
            <a:r>
              <a:rPr lang="fr-FR" sz="4800" b="1" dirty="0">
                <a:solidFill>
                  <a:srgbClr val="267CB4"/>
                </a:solidFill>
              </a:rPr>
              <a:t>Trousses d’hygiène féminine, aide en espèces et en bons d’achat</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4"/>
            </p:custDataLst>
          </p:nvPr>
        </p:nvPicPr>
        <p:blipFill>
          <a:blip r:embed="rId8"/>
          <a:stretch>
            <a:fillRect/>
          </a:stretch>
        </p:blipFill>
        <p:spPr>
          <a:xfrm flipV="1">
            <a:off x="520306" y="3259567"/>
            <a:ext cx="7180143" cy="155246"/>
          </a:xfrm>
          <a:prstGeom prst="rect">
            <a:avLst/>
          </a:prstGeom>
        </p:spPr>
      </p:pic>
    </p:spTree>
    <p:extLst>
      <p:ext uri="{BB962C8B-B14F-4D97-AF65-F5344CB8AC3E}">
        <p14:creationId xmlns:p14="http://schemas.microsoft.com/office/powerpoint/2010/main" val="333560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5FABC-12C0-4917-A0DA-35AC2D1C71E1}"/>
              </a:ext>
            </a:extLst>
          </p:cNvPr>
          <p:cNvSpPr>
            <a:spLocks noGrp="1"/>
          </p:cNvSpPr>
          <p:nvPr>
            <p:ph type="title"/>
            <p:custDataLst>
              <p:tags r:id="rId1"/>
            </p:custDataLst>
          </p:nvPr>
        </p:nvSpPr>
        <p:spPr>
          <a:xfrm>
            <a:off x="343348" y="257551"/>
            <a:ext cx="10515600" cy="1039603"/>
          </a:xfrm>
        </p:spPr>
        <p:txBody>
          <a:bodyPr>
            <a:normAutofit/>
          </a:bodyPr>
          <a:lstStyle/>
          <a:p>
            <a:r>
              <a:rPr lang="fr-FR" sz="4800" b="1">
                <a:solidFill>
                  <a:srgbClr val="7030A0"/>
                </a:solidFill>
                <a:latin typeface="+mn-lt"/>
              </a:rPr>
              <a:t>Normes de programme</a:t>
            </a:r>
          </a:p>
        </p:txBody>
      </p:sp>
      <p:pic>
        <p:nvPicPr>
          <p:cNvPr id="7" name="Content Placeholder 7" descr="Text&#10;&#10;Description automatically generated with medium confidence">
            <a:extLst>
              <a:ext uri="{FF2B5EF4-FFF2-40B4-BE49-F238E27FC236}">
                <a16:creationId xmlns:a16="http://schemas.microsoft.com/office/drawing/2014/main" id="{1748D431-7AD8-4F79-A504-4826E2223DE4}"/>
              </a:ext>
            </a:extLst>
          </p:cNvPr>
          <p:cNvPicPr>
            <a:picLocks noGrp="1" noChangeAspect="1"/>
          </p:cNvPicPr>
          <p:nvPr>
            <p:ph idx="1"/>
            <p:custDataLst>
              <p:tags r:id="rId2"/>
            </p:custDataLst>
          </p:nvPr>
        </p:nvPicPr>
        <p:blipFill>
          <a:blip r:embed="rId6"/>
          <a:stretch>
            <a:fillRect/>
          </a:stretch>
        </p:blipFill>
        <p:spPr>
          <a:xfrm>
            <a:off x="484572" y="1094105"/>
            <a:ext cx="4189028" cy="5097492"/>
          </a:xfrm>
        </p:spPr>
      </p:pic>
      <p:pic>
        <p:nvPicPr>
          <p:cNvPr id="8" name="Picture 7" descr="Graphical user interface, text, application, email&#10;&#10;Description automatically generated">
            <a:extLst>
              <a:ext uri="{FF2B5EF4-FFF2-40B4-BE49-F238E27FC236}">
                <a16:creationId xmlns:a16="http://schemas.microsoft.com/office/drawing/2014/main" id="{59EEEC27-8682-4DD6-8D50-9DC1392A520E}"/>
              </a:ext>
            </a:extLst>
          </p:cNvPr>
          <p:cNvPicPr>
            <a:picLocks noChangeAspect="1"/>
          </p:cNvPicPr>
          <p:nvPr>
            <p:custDataLst>
              <p:tags r:id="rId3"/>
            </p:custDataLst>
          </p:nvPr>
        </p:nvPicPr>
        <p:blipFill>
          <a:blip r:embed="rId7"/>
          <a:stretch>
            <a:fillRect/>
          </a:stretch>
        </p:blipFill>
        <p:spPr>
          <a:xfrm>
            <a:off x="4814824" y="1297154"/>
            <a:ext cx="6185348" cy="4505377"/>
          </a:xfrm>
          <a:prstGeom prst="rect">
            <a:avLst/>
          </a:prstGeom>
        </p:spPr>
      </p:pic>
    </p:spTree>
    <p:extLst>
      <p:ext uri="{BB962C8B-B14F-4D97-AF65-F5344CB8AC3E}">
        <p14:creationId xmlns:p14="http://schemas.microsoft.com/office/powerpoint/2010/main" val="66732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custDataLst>
              <p:tags r:id="rId1"/>
            </p:custDataLst>
          </p:nvPr>
        </p:nvSpPr>
        <p:spPr>
          <a:xfrm>
            <a:off x="526228" y="465884"/>
            <a:ext cx="10515600" cy="1325563"/>
          </a:xfrm>
        </p:spPr>
        <p:txBody>
          <a:bodyPr>
            <a:noAutofit/>
          </a:bodyPr>
          <a:lstStyle/>
          <a:p>
            <a:r>
              <a:rPr lang="fr-FR" sz="4400" b="1" dirty="0">
                <a:solidFill>
                  <a:srgbClr val="7030A0"/>
                </a:solidFill>
                <a:latin typeface="+mn-lt"/>
              </a:rPr>
              <a:t>Norme 11 :</a:t>
            </a:r>
            <a:br>
              <a:rPr lang="fr-FR" sz="4400" b="1" dirty="0">
                <a:solidFill>
                  <a:srgbClr val="7030A0"/>
                </a:solidFill>
                <a:latin typeface="+mn-lt"/>
              </a:rPr>
            </a:br>
            <a:r>
              <a:rPr lang="fr-FR" sz="4400" b="1" dirty="0">
                <a:solidFill>
                  <a:srgbClr val="7030A0"/>
                </a:solidFill>
                <a:latin typeface="+mn-lt"/>
              </a:rPr>
              <a:t>Trousses</a:t>
            </a:r>
            <a:r>
              <a:rPr lang="fr-FR" b="1" dirty="0">
                <a:solidFill>
                  <a:srgbClr val="7030A0"/>
                </a:solidFill>
                <a:latin typeface="+mn-lt"/>
              </a:rPr>
              <a:t> d’hygiène féminine, aide en espèces et en bons d’achat</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custDataLst>
              <p:tags r:id="rId2"/>
            </p:custDataLst>
          </p:nvPr>
        </p:nvSpPr>
        <p:spPr>
          <a:xfrm>
            <a:off x="838200" y="2345635"/>
            <a:ext cx="10515600" cy="2970948"/>
          </a:xfrm>
        </p:spPr>
        <p:txBody>
          <a:bodyPr>
            <a:normAutofit lnSpcReduction="10000"/>
          </a:bodyPr>
          <a:lstStyle/>
          <a:p>
            <a:pPr marL="0" indent="0">
              <a:buNone/>
            </a:pPr>
            <a:r>
              <a:rPr lang="fr-FR" sz="4400" dirty="0"/>
              <a:t>Les femmes et les filles reçoivent des trousses d’hygiène féminine (kits de dignité), et/ou une aide en espèces et en bons d’achat afin de réduire les risques de VBG, et de promouvoir la sécurité et la dignité.</a:t>
            </a:r>
          </a:p>
        </p:txBody>
      </p:sp>
    </p:spTree>
    <p:extLst>
      <p:ext uri="{BB962C8B-B14F-4D97-AF65-F5344CB8AC3E}">
        <p14:creationId xmlns:p14="http://schemas.microsoft.com/office/powerpoint/2010/main" val="847031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208394" y="0"/>
            <a:ext cx="10972800" cy="1143000"/>
          </a:xfrm>
        </p:spPr>
        <p:txBody>
          <a:bodyPr>
            <a:noAutofit/>
          </a:bodyPr>
          <a:lstStyle/>
          <a:p>
            <a:r>
              <a:rPr kumimoji="0" lang="fr-FR" sz="4600" b="1" i="0" u="none" strike="noStrike" cap="none" normalizeH="0" baseline="0" noProof="0" dirty="0">
                <a:ln>
                  <a:noFill/>
                </a:ln>
                <a:solidFill>
                  <a:srgbClr val="267CB4"/>
                </a:solidFill>
                <a:uLnTx/>
                <a:uFillTx/>
                <a:latin typeface="Calibri" panose="020F0502020204030204" pitchFamily="34" charset="0"/>
                <a:cs typeface="Calibri" panose="020F0502020204030204" pitchFamily="34" charset="0"/>
              </a:rPr>
              <a:t>L’objectif des trousses d’hygiène féminine</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488093" y="1204912"/>
            <a:ext cx="6186616" cy="5151438"/>
          </a:xfrm>
        </p:spPr>
        <p:txBody>
          <a:bodyPr>
            <a:noAutofit/>
          </a:bodyPr>
          <a:lstStyle/>
          <a:p>
            <a:pPr marL="0" indent="0" algn="just">
              <a:buNone/>
            </a:pPr>
            <a:r>
              <a:rPr lang="fr-FR" sz="2000" b="1" dirty="0">
                <a:solidFill>
                  <a:srgbClr val="7030A0"/>
                </a:solidFill>
              </a:rPr>
              <a:t>Les trousses d’hygiène féminine peuvent être utilisées de diverses manières dans le cadre d’un programme de lutte contre la </a:t>
            </a:r>
            <a:r>
              <a:rPr lang="fr-FR" sz="2000" b="1" dirty="0" err="1">
                <a:solidFill>
                  <a:srgbClr val="7030A0"/>
                </a:solidFill>
              </a:rPr>
              <a:t>VBG</a:t>
            </a:r>
            <a:r>
              <a:rPr lang="fr-FR" sz="2000" b="1" dirty="0">
                <a:solidFill>
                  <a:srgbClr val="7030A0"/>
                </a:solidFill>
              </a:rPr>
              <a:t> : </a:t>
            </a:r>
          </a:p>
          <a:p>
            <a:pPr lvl="1" algn="just"/>
            <a:r>
              <a:rPr lang="fr-FR" sz="1700" dirty="0"/>
              <a:t>Comme </a:t>
            </a:r>
            <a:r>
              <a:rPr lang="fr-FR" sz="1700" b="1" dirty="0">
                <a:solidFill>
                  <a:srgbClr val="0070C0"/>
                </a:solidFill>
              </a:rPr>
              <a:t>point de départ pour engager une collaboration avec les femmes</a:t>
            </a:r>
            <a:r>
              <a:rPr lang="fr-FR" sz="1700" dirty="0"/>
              <a:t> visant à déterminer les risques de </a:t>
            </a:r>
            <a:r>
              <a:rPr lang="fr-FR" sz="1700" dirty="0" err="1"/>
              <a:t>VBG</a:t>
            </a:r>
            <a:r>
              <a:rPr lang="fr-FR" sz="1700" dirty="0"/>
              <a:t> dans leur communauté ;</a:t>
            </a:r>
          </a:p>
          <a:p>
            <a:pPr lvl="1" algn="just"/>
            <a:r>
              <a:rPr lang="fr-FR" sz="1700" dirty="0"/>
              <a:t>Pour </a:t>
            </a:r>
            <a:r>
              <a:rPr lang="fr-FR" sz="1700" b="1" dirty="0">
                <a:solidFill>
                  <a:srgbClr val="0070C0"/>
                </a:solidFill>
              </a:rPr>
              <a:t>sensibiliser</a:t>
            </a:r>
            <a:r>
              <a:rPr lang="fr-FR" sz="1700" dirty="0"/>
              <a:t> les communautés et les encourager à organiser des débats sur des questions importantes telles que la prévention de la </a:t>
            </a:r>
            <a:r>
              <a:rPr lang="fr-FR" sz="1700" dirty="0" err="1"/>
              <a:t>VBG</a:t>
            </a:r>
            <a:r>
              <a:rPr lang="fr-FR" sz="1700" dirty="0"/>
              <a:t> et la lutte contre cette violence ;</a:t>
            </a:r>
          </a:p>
          <a:p>
            <a:pPr lvl="1" algn="just"/>
            <a:r>
              <a:rPr lang="fr-FR" sz="1700" dirty="0"/>
              <a:t>Pour </a:t>
            </a:r>
            <a:r>
              <a:rPr lang="fr-FR" sz="1700" b="1" dirty="0">
                <a:solidFill>
                  <a:srgbClr val="0070C0"/>
                </a:solidFill>
              </a:rPr>
              <a:t>partager des informations</a:t>
            </a:r>
            <a:r>
              <a:rPr lang="fr-FR" sz="1700" dirty="0"/>
              <a:t> sur les lieux où les femmes peuvent avoir accès à des services de riposte face à la VBG ;</a:t>
            </a:r>
          </a:p>
          <a:p>
            <a:pPr lvl="1" algn="just"/>
            <a:r>
              <a:rPr lang="fr-FR" sz="1700" dirty="0"/>
              <a:t>Pour </a:t>
            </a:r>
            <a:r>
              <a:rPr lang="fr-FR" sz="1700" b="1" dirty="0">
                <a:solidFill>
                  <a:srgbClr val="0070C0"/>
                </a:solidFill>
              </a:rPr>
              <a:t>communiquer avec des femmes à risque</a:t>
            </a:r>
            <a:r>
              <a:rPr lang="fr-FR" sz="1700" dirty="0"/>
              <a:t>, notamment des survivantes de </a:t>
            </a:r>
            <a:r>
              <a:rPr lang="fr-FR" sz="1700" dirty="0" err="1"/>
              <a:t>VBG</a:t>
            </a:r>
            <a:r>
              <a:rPr lang="fr-FR" sz="1700" dirty="0"/>
              <a:t>, des femmes enceintes et des femmes allaitantes, et veiller à ce que les femmes sachent où et comment avoir accès aux services disponibles ;</a:t>
            </a:r>
          </a:p>
          <a:p>
            <a:pPr lvl="1" algn="just"/>
            <a:r>
              <a:rPr lang="fr-FR" sz="1700" dirty="0"/>
              <a:t>En tant qu’</a:t>
            </a:r>
            <a:r>
              <a:rPr lang="fr-FR" sz="1700" b="1" dirty="0">
                <a:solidFill>
                  <a:srgbClr val="0070C0"/>
                </a:solidFill>
              </a:rPr>
              <a:t>activité génératrice de revenu</a:t>
            </a:r>
            <a:r>
              <a:rPr lang="fr-FR" sz="1700" dirty="0"/>
              <a:t> pour les femmes et les filles touchées par une crise. Mis à part le soutien économique tangible apporté, le fait de réunir des femmes touchées par la crise pour assembler des trousses offre des occasions d’organiser des séances de sensibilisation ou d’autres activités de groupe.</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5</a:t>
            </a:fld>
            <a:endParaRPr lang="en-US" b="1">
              <a:solidFill>
                <a:srgbClr val="FFFFFF"/>
              </a:solidFill>
              <a:latin typeface="Calibri"/>
              <a:ea typeface="Calibri"/>
              <a:cs typeface="Calibri"/>
              <a:sym typeface="Calibri"/>
            </a:endParaRPr>
          </a:p>
        </p:txBody>
      </p:sp>
      <p:sp>
        <p:nvSpPr>
          <p:cNvPr id="5" name="TextBox 4">
            <a:extLst>
              <a:ext uri="{FF2B5EF4-FFF2-40B4-BE49-F238E27FC236}">
                <a16:creationId xmlns:a16="http://schemas.microsoft.com/office/drawing/2014/main" id="{CF234A23-24E9-48AE-9606-1545BFF2B759}"/>
              </a:ext>
            </a:extLst>
          </p:cNvPr>
          <p:cNvSpPr txBox="1"/>
          <p:nvPr>
            <p:custDataLst>
              <p:tags r:id="rId4"/>
            </p:custDataLst>
          </p:nvPr>
        </p:nvSpPr>
        <p:spPr>
          <a:xfrm>
            <a:off x="7049529" y="1580119"/>
            <a:ext cx="4804619" cy="4098558"/>
          </a:xfrm>
          <a:prstGeom prst="rect">
            <a:avLst/>
          </a:prstGeom>
          <a:noFill/>
        </p:spPr>
        <p:txBody>
          <a:bodyPr wrap="square" rtlCol="0">
            <a:spAutoFit/>
          </a:bodyPr>
          <a:lstStyle/>
          <a:p>
            <a:pPr marL="342900" marR="0" lvl="0" indent="-342900" algn="just" defTabSz="914400" rtl="0" eaLnBrk="1" fontAlgn="auto" latinLnBrk="0" hangingPunct="1">
              <a:lnSpc>
                <a:spcPct val="90000"/>
              </a:lnSpc>
              <a:spcBef>
                <a:spcPts val="1000"/>
              </a:spcBef>
              <a:spcAft>
                <a:spcPts val="0"/>
              </a:spcAft>
              <a:buClrTx/>
              <a:buSzTx/>
              <a:buFont typeface="Wingdings" panose="05000000000000000000" pitchFamily="2" charset="2"/>
              <a:buChar char="à"/>
              <a:tabLst/>
              <a:defRPr/>
            </a:pPr>
            <a:r>
              <a:rPr kumimoji="0" lang="fr-FR" sz="2000" b="0" i="0" u="none" strike="noStrike" cap="none" normalizeH="0" baseline="0" noProof="0" dirty="0">
                <a:ln>
                  <a:noFill/>
                </a:ln>
                <a:solidFill>
                  <a:prstClr val="black"/>
                </a:solidFill>
                <a:uLnTx/>
                <a:uFillTx/>
                <a:latin typeface="Calibri" panose="020F0502020204030204"/>
                <a:ea typeface="+mn-ea"/>
                <a:cs typeface="+mn-cs"/>
              </a:rPr>
              <a:t>En distribuant aux femmes et aux filles les fournitures indispensables que sont les trousses d’hygiène féminine, les intervenants humanitaires peuvent contribuer à les aider à utiliser les ressources limitées dont elles disposent pour acheter d’autres produits essentiels, de la nourriture par exemple. </a:t>
            </a:r>
          </a:p>
          <a:p>
            <a:pPr marL="342900" marR="0" lvl="0" indent="-342900" algn="just" defTabSz="914400" rtl="0" eaLnBrk="1" fontAlgn="auto" latinLnBrk="0" hangingPunct="1">
              <a:lnSpc>
                <a:spcPct val="90000"/>
              </a:lnSpc>
              <a:spcBef>
                <a:spcPts val="1000"/>
              </a:spcBef>
              <a:spcAft>
                <a:spcPts val="0"/>
              </a:spcAft>
              <a:buClrTx/>
              <a:buSzTx/>
              <a:buFont typeface="Wingdings" panose="05000000000000000000" pitchFamily="2" charset="2"/>
              <a:buChar char="à"/>
              <a:tabLst/>
              <a:defRPr/>
            </a:pPr>
            <a:r>
              <a:rPr kumimoji="0" lang="fr-FR" sz="2000" b="1" i="0" u="none" strike="noStrike" cap="none" normalizeH="0" baseline="0" noProof="0" dirty="0">
                <a:ln>
                  <a:noFill/>
                </a:ln>
                <a:solidFill>
                  <a:srgbClr val="7030A0"/>
                </a:solidFill>
                <a:uLnTx/>
                <a:uFillTx/>
                <a:latin typeface="Calibri" panose="020F0502020204030204"/>
                <a:ea typeface="+mn-ea"/>
                <a:cs typeface="+mn-cs"/>
              </a:rPr>
              <a:t>Préserver sa dignité est indispensable pour garder estime personnelle et confiance en soi, lesquelles sont cruciales pour se protéger et faire face à des situations humanitaires éprouvantes.</a:t>
            </a:r>
          </a:p>
        </p:txBody>
      </p:sp>
    </p:spTree>
    <p:extLst>
      <p:ext uri="{BB962C8B-B14F-4D97-AF65-F5344CB8AC3E}">
        <p14:creationId xmlns:p14="http://schemas.microsoft.com/office/powerpoint/2010/main" val="2637227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168536" y="130539"/>
            <a:ext cx="10972800" cy="1143000"/>
          </a:xfrm>
        </p:spPr>
        <p:txBody>
          <a:bodyPr>
            <a:noAutofit/>
          </a:bodyPr>
          <a:lstStyle/>
          <a:p>
            <a:r>
              <a:rPr lang="fr-FR" sz="4000" b="1" dirty="0">
                <a:solidFill>
                  <a:srgbClr val="267CB4"/>
                </a:solidFill>
                <a:latin typeface="+mn-lt"/>
              </a:rPr>
              <a:t>1. Contenu et distribution des trousses d’hygiène féminine</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600" y="1177646"/>
            <a:ext cx="10972800" cy="4298953"/>
          </a:xfrm>
        </p:spPr>
        <p:txBody>
          <a:bodyPr>
            <a:noAutofit/>
          </a:bodyPr>
          <a:lstStyle/>
          <a:p>
            <a:pPr>
              <a:lnSpc>
                <a:spcPct val="100000"/>
              </a:lnSpc>
              <a:spcBef>
                <a:spcPts val="0"/>
              </a:spcBef>
            </a:pPr>
            <a:r>
              <a:rPr lang="fr-FR" dirty="0">
                <a:solidFill>
                  <a:srgbClr val="7030A0"/>
                </a:solidFill>
                <a:ea typeface="+mj-ea"/>
                <a:cs typeface="+mj-cs"/>
              </a:rPr>
              <a:t>Les trousses d’hygiène féminine contiennent en général des </a:t>
            </a:r>
            <a:r>
              <a:rPr lang="fr-FR" b="1" dirty="0">
                <a:solidFill>
                  <a:srgbClr val="7030A0"/>
                </a:solidFill>
                <a:ea typeface="+mj-ea"/>
                <a:cs typeface="+mj-cs"/>
              </a:rPr>
              <a:t>serviettes hygiéniques pour les menstrues</a:t>
            </a:r>
            <a:r>
              <a:rPr lang="fr-FR" dirty="0">
                <a:solidFill>
                  <a:srgbClr val="7030A0"/>
                </a:solidFill>
                <a:ea typeface="+mj-ea"/>
                <a:cs typeface="+mj-cs"/>
              </a:rPr>
              <a:t>, du </a:t>
            </a:r>
            <a:r>
              <a:rPr lang="fr-FR" b="1" dirty="0">
                <a:solidFill>
                  <a:srgbClr val="7030A0"/>
                </a:solidFill>
                <a:ea typeface="+mj-ea"/>
                <a:cs typeface="+mj-cs"/>
              </a:rPr>
              <a:t>savon</a:t>
            </a:r>
            <a:r>
              <a:rPr lang="fr-FR" dirty="0">
                <a:solidFill>
                  <a:srgbClr val="7030A0"/>
                </a:solidFill>
                <a:ea typeface="+mj-ea"/>
                <a:cs typeface="+mj-cs"/>
              </a:rPr>
              <a:t>, des </a:t>
            </a:r>
            <a:r>
              <a:rPr lang="fr-FR" b="1" dirty="0">
                <a:solidFill>
                  <a:srgbClr val="7030A0"/>
                </a:solidFill>
                <a:ea typeface="+mj-ea"/>
                <a:cs typeface="+mj-cs"/>
              </a:rPr>
              <a:t>sous-vêtements</a:t>
            </a:r>
            <a:r>
              <a:rPr lang="fr-FR" dirty="0">
                <a:solidFill>
                  <a:srgbClr val="7030A0"/>
                </a:solidFill>
                <a:ea typeface="+mj-ea"/>
                <a:cs typeface="+mj-cs"/>
              </a:rPr>
              <a:t> et des </a:t>
            </a:r>
            <a:r>
              <a:rPr lang="fr-FR" b="1" dirty="0">
                <a:solidFill>
                  <a:srgbClr val="7030A0"/>
                </a:solidFill>
                <a:ea typeface="+mj-ea"/>
                <a:cs typeface="+mj-cs"/>
              </a:rPr>
              <a:t>informations sur les services disponibles en cas de </a:t>
            </a:r>
            <a:r>
              <a:rPr lang="fr-FR" b="1" dirty="0" err="1">
                <a:solidFill>
                  <a:srgbClr val="7030A0"/>
                </a:solidFill>
                <a:ea typeface="+mj-ea"/>
                <a:cs typeface="+mj-cs"/>
              </a:rPr>
              <a:t>VBG</a:t>
            </a:r>
            <a:r>
              <a:rPr lang="fr-FR" dirty="0">
                <a:solidFill>
                  <a:srgbClr val="7030A0"/>
                </a:solidFill>
                <a:ea typeface="+mj-ea"/>
                <a:cs typeface="+mj-cs"/>
              </a:rPr>
              <a:t>, y compris où et comment y avoir accès. </a:t>
            </a:r>
          </a:p>
          <a:p>
            <a:pPr>
              <a:lnSpc>
                <a:spcPct val="100000"/>
              </a:lnSpc>
              <a:spcBef>
                <a:spcPts val="0"/>
              </a:spcBef>
            </a:pPr>
            <a:r>
              <a:rPr lang="fr-FR" dirty="0">
                <a:solidFill>
                  <a:srgbClr val="7030A0"/>
                </a:solidFill>
                <a:ea typeface="+mj-ea"/>
                <a:cs typeface="+mj-cs"/>
              </a:rPr>
              <a:t>Elles peuvent aussi contenir des </a:t>
            </a:r>
            <a:r>
              <a:rPr lang="fr-FR" b="1" dirty="0">
                <a:solidFill>
                  <a:srgbClr val="7030A0"/>
                </a:solidFill>
                <a:ea typeface="+mj-ea"/>
                <a:cs typeface="+mj-cs"/>
              </a:rPr>
              <a:t>produits qui peuvent contribuer à atténuer les risques de VBG</a:t>
            </a:r>
            <a:r>
              <a:rPr lang="fr-FR" dirty="0">
                <a:solidFill>
                  <a:srgbClr val="7030A0"/>
                </a:solidFill>
                <a:ea typeface="+mj-ea"/>
                <a:cs typeface="+mj-cs"/>
              </a:rPr>
              <a:t> (radios, sifflets, torches, etc.). </a:t>
            </a:r>
          </a:p>
          <a:p>
            <a:pPr>
              <a:lnSpc>
                <a:spcPct val="100000"/>
              </a:lnSpc>
              <a:spcBef>
                <a:spcPts val="0"/>
              </a:spcBef>
            </a:pPr>
            <a:r>
              <a:rPr lang="fr-FR" b="1" dirty="0">
                <a:solidFill>
                  <a:schemeClr val="accent5"/>
                </a:solidFill>
                <a:ea typeface="+mj-ea"/>
                <a:cs typeface="+mj-cs"/>
              </a:rPr>
              <a:t>Évaluation et choix du contenu :</a:t>
            </a:r>
          </a:p>
          <a:p>
            <a:pPr lvl="1">
              <a:lnSpc>
                <a:spcPct val="100000"/>
              </a:lnSpc>
              <a:spcBef>
                <a:spcPts val="0"/>
              </a:spcBef>
            </a:pPr>
            <a:r>
              <a:rPr lang="fr-FR" dirty="0"/>
              <a:t>Prendre en compte les paramètres de base suivants : pertinence des articles, sensibilités culturelles, contexte, environnement, quantités, fréquence de la distribution et prix.</a:t>
            </a:r>
          </a:p>
          <a:p>
            <a:pPr lvl="1">
              <a:lnSpc>
                <a:spcPct val="100000"/>
              </a:lnSpc>
              <a:spcBef>
                <a:spcPts val="0"/>
              </a:spcBef>
            </a:pPr>
            <a:r>
              <a:rPr lang="fr-FR" b="1" dirty="0">
                <a:solidFill>
                  <a:srgbClr val="7030A0"/>
                </a:solidFill>
              </a:rPr>
              <a:t>Le contenu des trousses d’hygiène féminine doit être déterminé en fonction des avis et des préférences des femmes et des filles au sein de la communauté, et doit inclure des articles adaptés au contexte, des foulards par exemple, sans lesquels les femmes n’ont pas le droit d’apparaître en public.</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6</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74886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187234" y="61911"/>
            <a:ext cx="11395166" cy="1143000"/>
          </a:xfrm>
        </p:spPr>
        <p:txBody>
          <a:bodyPr>
            <a:noAutofit/>
          </a:bodyPr>
          <a:lstStyle/>
          <a:p>
            <a:r>
              <a:rPr lang="fr-FR" sz="3800" b="1" dirty="0">
                <a:solidFill>
                  <a:srgbClr val="267CB4"/>
                </a:solidFill>
                <a:latin typeface="+mn-lt"/>
              </a:rPr>
              <a:t>2. Distribution des trousses d’hygiène féminine et sécurité pour les femmes et les filles</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407623" y="1204911"/>
            <a:ext cx="11413475" cy="5516563"/>
          </a:xfrm>
        </p:spPr>
        <p:txBody>
          <a:bodyPr>
            <a:noAutofit/>
          </a:bodyPr>
          <a:lstStyle/>
          <a:p>
            <a:pPr marL="0" indent="0">
              <a:buNone/>
            </a:pPr>
            <a:r>
              <a:rPr lang="fr-FR" sz="2200" b="1" dirty="0">
                <a:solidFill>
                  <a:srgbClr val="267CB4"/>
                </a:solidFill>
              </a:rPr>
              <a:t>Les organisations qui se chargent de la distribution de ces trousses disposent de divers moyens pour s’assurer que la distribution est sûre et appropriée, et que les trousses parviennent jusqu’aux femmes et filles ciblées :</a:t>
            </a:r>
          </a:p>
          <a:p>
            <a:pPr lvl="1"/>
            <a:r>
              <a:rPr lang="fr-FR" sz="1900" b="1" dirty="0">
                <a:solidFill>
                  <a:srgbClr val="7030A0"/>
                </a:solidFill>
              </a:rPr>
              <a:t>Associer les femmes et les adolescentes</a:t>
            </a:r>
            <a:r>
              <a:rPr lang="fr-FR" sz="1900" dirty="0"/>
              <a:t> au processus de sélection des lieux et des dates de distribution ;</a:t>
            </a:r>
          </a:p>
          <a:p>
            <a:pPr lvl="1"/>
            <a:r>
              <a:rPr lang="fr-FR" sz="1900" b="1" dirty="0">
                <a:solidFill>
                  <a:srgbClr val="7030A0"/>
                </a:solidFill>
              </a:rPr>
              <a:t>Fournir des informations avant la distribution </a:t>
            </a:r>
            <a:r>
              <a:rPr lang="fr-FR" sz="1900" dirty="0"/>
              <a:t>(p. ex. articles concernés, quand, où, comment) de manière à ce que les femmes et les filles puissent s’organiser pour prendre livraison de leur trousse d’hygiène en toute sécurité et en toute discrétion ;</a:t>
            </a:r>
          </a:p>
          <a:p>
            <a:pPr lvl="1"/>
            <a:r>
              <a:rPr lang="fr-FR" sz="1900" dirty="0"/>
              <a:t>Organiser la </a:t>
            </a:r>
            <a:r>
              <a:rPr lang="fr-FR" sz="1900" b="1" dirty="0">
                <a:solidFill>
                  <a:srgbClr val="7030A0"/>
                </a:solidFill>
              </a:rPr>
              <a:t>distribution dans un lieu approprié et à un moment opportun </a:t>
            </a:r>
            <a:r>
              <a:rPr lang="fr-FR" sz="1900" dirty="0"/>
              <a:t>de manière à ce que les femmes et les filles ne manquent pas d’autres distributions ;</a:t>
            </a:r>
          </a:p>
          <a:p>
            <a:pPr lvl="1"/>
            <a:r>
              <a:rPr lang="fr-FR" sz="1900" b="1" dirty="0">
                <a:solidFill>
                  <a:srgbClr val="7030A0"/>
                </a:solidFill>
              </a:rPr>
              <a:t>Faire participer le personnel féminin à la distribution et recruter </a:t>
            </a:r>
            <a:r>
              <a:rPr lang="fr-FR" sz="1900" dirty="0"/>
              <a:t>au besoin </a:t>
            </a:r>
            <a:r>
              <a:rPr lang="fr-FR" sz="1900" b="1" dirty="0">
                <a:solidFill>
                  <a:srgbClr val="7030A0"/>
                </a:solidFill>
              </a:rPr>
              <a:t>des femmes au sein de la communauté</a:t>
            </a:r>
            <a:r>
              <a:rPr lang="fr-FR" sz="1900" dirty="0"/>
              <a:t> ;</a:t>
            </a:r>
          </a:p>
          <a:p>
            <a:pPr lvl="1"/>
            <a:r>
              <a:rPr lang="fr-FR" sz="1900" dirty="0"/>
              <a:t>Éviter les lieux éloignés des hébergements, car cela pourrait accroître les risques de </a:t>
            </a:r>
            <a:r>
              <a:rPr lang="fr-FR" sz="1900" dirty="0" err="1"/>
              <a:t>VBG</a:t>
            </a:r>
            <a:r>
              <a:rPr lang="fr-FR" sz="1900" dirty="0"/>
              <a:t> ;</a:t>
            </a:r>
          </a:p>
          <a:p>
            <a:pPr lvl="1"/>
            <a:r>
              <a:rPr lang="fr-FR" sz="1900" dirty="0"/>
              <a:t>Procéder à un audit de la distribution des trousses dans le cadre des audits de sécurité, si du personnel qualifié est disponible ;</a:t>
            </a:r>
          </a:p>
          <a:p>
            <a:pPr lvl="1"/>
            <a:r>
              <a:rPr lang="fr-FR" sz="1900" dirty="0"/>
              <a:t>Choisir un interlocuteur responsable de la sécurité pour la distribution ;</a:t>
            </a:r>
          </a:p>
          <a:p>
            <a:pPr lvl="1"/>
            <a:r>
              <a:rPr lang="fr-FR" sz="1900" dirty="0"/>
              <a:t>S’assurer que le </a:t>
            </a:r>
            <a:r>
              <a:rPr lang="fr-FR" sz="1900" b="1" dirty="0">
                <a:solidFill>
                  <a:srgbClr val="7030A0"/>
                </a:solidFill>
              </a:rPr>
              <a:t>personnel chargé de la distribution est au courant des systèmes d’orientation et des services disponibles</a:t>
            </a:r>
            <a:r>
              <a:rPr lang="fr-FR" sz="1900" dirty="0"/>
              <a:t> afin de pouvoir fournir des informations et aider les survivantes de </a:t>
            </a:r>
            <a:r>
              <a:rPr lang="fr-FR" sz="1900" dirty="0" err="1"/>
              <a:t>VBG</a:t>
            </a:r>
            <a:r>
              <a:rPr lang="fr-FR" sz="1900" dirty="0"/>
              <a:t>, le cas échéant.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7</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455435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168537" y="215067"/>
            <a:ext cx="10972800" cy="1143000"/>
          </a:xfrm>
        </p:spPr>
        <p:txBody>
          <a:bodyPr>
            <a:noAutofit/>
          </a:bodyPr>
          <a:lstStyle/>
          <a:p>
            <a:r>
              <a:rPr lang="fr-FR" sz="4800" b="1" dirty="0">
                <a:solidFill>
                  <a:srgbClr val="267CB4"/>
                </a:solidFill>
                <a:latin typeface="+mn-lt"/>
              </a:rPr>
              <a:t>Aide en espèces et en bons d’achat</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600" y="1421982"/>
            <a:ext cx="10972800" cy="4298953"/>
          </a:xfrm>
        </p:spPr>
        <p:txBody>
          <a:bodyPr>
            <a:noAutofit/>
          </a:bodyPr>
          <a:lstStyle/>
          <a:p>
            <a:pPr marL="0" indent="0">
              <a:buNone/>
            </a:pPr>
            <a:r>
              <a:rPr lang="fr-FR" b="1" dirty="0">
                <a:solidFill>
                  <a:srgbClr val="7030A0"/>
                </a:solidFill>
              </a:rPr>
              <a:t>L’« aide en espèces et en bons d’achat » désigne la remise d’espèces ou de bons d’achat directement à des individus, à des ménages ou à des membres de la communauté (à l’exclusion des pouvoirs publics ou d’autres acteurs étatiques). </a:t>
            </a:r>
          </a:p>
          <a:p>
            <a:r>
              <a:rPr lang="fr-FR" dirty="0"/>
              <a:t>Les termes « espèces » ou « aide en espèces » désignent plus particulièrement les remises d’espèces (les bons d’achat ne sont pas inclus).</a:t>
            </a:r>
          </a:p>
          <a:p>
            <a:r>
              <a:rPr lang="fr-FR" dirty="0">
                <a:solidFill>
                  <a:srgbClr val="267CB4"/>
                </a:solidFill>
              </a:rPr>
              <a:t>L’argent peut être à la fois 1) </a:t>
            </a:r>
            <a:r>
              <a:rPr lang="fr-FR" b="1" dirty="0">
                <a:solidFill>
                  <a:srgbClr val="267CB4"/>
                </a:solidFill>
              </a:rPr>
              <a:t>une</a:t>
            </a:r>
            <a:r>
              <a:rPr lang="fr-FR" dirty="0">
                <a:solidFill>
                  <a:srgbClr val="267CB4"/>
                </a:solidFill>
              </a:rPr>
              <a:t> </a:t>
            </a:r>
            <a:r>
              <a:rPr lang="fr-FR" b="1" dirty="0">
                <a:solidFill>
                  <a:srgbClr val="267CB4"/>
                </a:solidFill>
              </a:rPr>
              <a:t>modalité d’atténuation des risques </a:t>
            </a:r>
            <a:r>
              <a:rPr lang="fr-FR" dirty="0">
                <a:solidFill>
                  <a:srgbClr val="267CB4"/>
                </a:solidFill>
              </a:rPr>
              <a:t>et 2) </a:t>
            </a:r>
            <a:r>
              <a:rPr lang="fr-FR" b="1" dirty="0">
                <a:solidFill>
                  <a:srgbClr val="267CB4"/>
                </a:solidFill>
              </a:rPr>
              <a:t>une</a:t>
            </a:r>
            <a:r>
              <a:rPr lang="fr-FR" dirty="0">
                <a:solidFill>
                  <a:srgbClr val="267CB4"/>
                </a:solidFill>
              </a:rPr>
              <a:t> </a:t>
            </a:r>
            <a:r>
              <a:rPr lang="fr-FR" b="1" dirty="0">
                <a:solidFill>
                  <a:srgbClr val="267CB4"/>
                </a:solidFill>
              </a:rPr>
              <a:t>composante des services de prise en charge des cas de VBG axés sur les survivantes</a:t>
            </a:r>
            <a:r>
              <a:rPr lang="fr-FR" dirty="0">
                <a:solidFill>
                  <a:srgbClr val="267CB4"/>
                </a:solidFill>
              </a:rPr>
              <a:t> dans le cadre des opérations humanitaires.</a:t>
            </a:r>
          </a:p>
          <a:p>
            <a:r>
              <a:rPr lang="fr-FR" b="1" dirty="0">
                <a:solidFill>
                  <a:srgbClr val="7030A0"/>
                </a:solidFill>
              </a:rPr>
              <a:t>L’aide en espèces fonctionne le mieux quand elle vient compléter d’autres formes d’aide, mais sans les remplacer.</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8</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591180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FDABA-8030-469A-B559-416EE3DA99DE}"/>
              </a:ext>
            </a:extLst>
          </p:cNvPr>
          <p:cNvSpPr>
            <a:spLocks noGrp="1"/>
          </p:cNvSpPr>
          <p:nvPr>
            <p:ph type="ctrTitle"/>
            <p:custDataLst>
              <p:tags r:id="rId1"/>
            </p:custDataLst>
          </p:nvPr>
        </p:nvSpPr>
        <p:spPr>
          <a:xfrm>
            <a:off x="181540" y="171415"/>
            <a:ext cx="10495715" cy="1024466"/>
          </a:xfrm>
        </p:spPr>
        <p:txBody>
          <a:bodyPr>
            <a:normAutofit/>
          </a:bodyPr>
          <a:lstStyle/>
          <a:p>
            <a:pPr algn="l"/>
            <a:r>
              <a:rPr lang="fr-FR" sz="4400" b="1" dirty="0">
                <a:solidFill>
                  <a:srgbClr val="267CB4"/>
                </a:solidFill>
                <a:latin typeface="+mn-lt"/>
              </a:rPr>
              <a:t>Ne pas nuire </a:t>
            </a:r>
          </a:p>
        </p:txBody>
      </p:sp>
      <p:sp>
        <p:nvSpPr>
          <p:cNvPr id="3" name="Subtitle 2">
            <a:extLst>
              <a:ext uri="{FF2B5EF4-FFF2-40B4-BE49-F238E27FC236}">
                <a16:creationId xmlns:a16="http://schemas.microsoft.com/office/drawing/2014/main" id="{B6881C11-A7C8-4974-ACEE-00FBF6B2F2BB}"/>
              </a:ext>
            </a:extLst>
          </p:cNvPr>
          <p:cNvSpPr>
            <a:spLocks noGrp="1"/>
          </p:cNvSpPr>
          <p:nvPr>
            <p:ph type="subTitle" idx="1"/>
            <p:custDataLst>
              <p:tags r:id="rId2"/>
            </p:custDataLst>
          </p:nvPr>
        </p:nvSpPr>
        <p:spPr>
          <a:xfrm>
            <a:off x="838199" y="1561006"/>
            <a:ext cx="10827328" cy="4795344"/>
          </a:xfrm>
        </p:spPr>
        <p:txBody>
          <a:bodyPr>
            <a:normAutofit fontScale="92500" lnSpcReduction="20000"/>
          </a:bodyPr>
          <a:lstStyle/>
          <a:p>
            <a:pPr marL="457200" indent="-457200" algn="l">
              <a:buFont typeface="Arial" panose="020B0604020202020204" pitchFamily="34" charset="0"/>
              <a:buChar char="•"/>
            </a:pPr>
            <a:r>
              <a:rPr lang="fr-FR" sz="2800" dirty="0"/>
              <a:t>Les effets de la disponibilité d’espèces sur la protection des femmes et des filles devraient être </a:t>
            </a:r>
            <a:r>
              <a:rPr lang="fr-FR" sz="2800" b="1" dirty="0">
                <a:solidFill>
                  <a:srgbClr val="7030A0"/>
                </a:solidFill>
              </a:rPr>
              <a:t>examinés plus avant</a:t>
            </a:r>
            <a:r>
              <a:rPr lang="fr-FR" sz="2800" dirty="0"/>
              <a:t>. </a:t>
            </a:r>
          </a:p>
          <a:p>
            <a:pPr marL="457200" indent="-457200" algn="l">
              <a:buFont typeface="Arial" panose="020B0604020202020204" pitchFamily="34" charset="0"/>
              <a:buChar char="•"/>
            </a:pPr>
            <a:r>
              <a:rPr lang="fr-FR" sz="2800" dirty="0"/>
              <a:t>Certains travaux de recherche indiquent que dans les ménages où les femmes reçoivent de l’argent, on constate une diminution de leur protection et une augmentation de la violence. </a:t>
            </a:r>
          </a:p>
          <a:p>
            <a:pPr marL="457200" indent="-457200" algn="l">
              <a:buFont typeface="Arial" panose="020B0604020202020204" pitchFamily="34" charset="0"/>
              <a:buChar char="•"/>
            </a:pPr>
            <a:r>
              <a:rPr lang="fr-FR" sz="2800" dirty="0"/>
              <a:t>Il faut aussi concevoir un moyen d’</a:t>
            </a:r>
            <a:r>
              <a:rPr lang="fr-FR" sz="2800" b="1" dirty="0">
                <a:solidFill>
                  <a:srgbClr val="7030A0"/>
                </a:solidFill>
              </a:rPr>
              <a:t>atténuer les risques d’exploitation et de violences sexuelles liés aux interventions d’aide en espèces ou en bons d’achat</a:t>
            </a:r>
            <a:r>
              <a:rPr lang="fr-FR" sz="2800" dirty="0"/>
              <a:t>. </a:t>
            </a:r>
          </a:p>
          <a:p>
            <a:pPr marL="457200" indent="-457200" algn="l">
              <a:buFont typeface="Arial" panose="020B0604020202020204" pitchFamily="34" charset="0"/>
              <a:buChar char="•"/>
            </a:pPr>
            <a:r>
              <a:rPr lang="fr-FR" sz="2800" dirty="0"/>
              <a:t>Ces préoccupations soulignent l’importance pour les intervenants humanitaires de </a:t>
            </a:r>
            <a:r>
              <a:rPr lang="fr-FR" sz="2800" b="1" dirty="0">
                <a:solidFill>
                  <a:srgbClr val="7030A0"/>
                </a:solidFill>
              </a:rPr>
              <a:t>consulter les femmes et les filles sur les mesures appropriées à prendre pour atténuer les risques</a:t>
            </a:r>
            <a:r>
              <a:rPr lang="fr-FR" sz="2800" dirty="0"/>
              <a:t> avant de choisir entre la remise d’espèces ou de bons d’achat et l’assistance matérielle. </a:t>
            </a:r>
          </a:p>
          <a:p>
            <a:pPr marL="457200" indent="-457200" algn="l">
              <a:buFont typeface="Arial" panose="020B0604020202020204" pitchFamily="34" charset="0"/>
              <a:buChar char="•"/>
            </a:pPr>
            <a:r>
              <a:rPr lang="fr-FR" sz="2800" dirty="0"/>
              <a:t>La manière dont l’aide en espèces et en bons d’achat peut faciliter l’accès et réduire les risques </a:t>
            </a:r>
            <a:r>
              <a:rPr lang="fr-FR" sz="2800" b="1" dirty="0">
                <a:solidFill>
                  <a:srgbClr val="7030A0"/>
                </a:solidFill>
              </a:rPr>
              <a:t>dépend du contexte </a:t>
            </a:r>
            <a:r>
              <a:rPr lang="fr-FR" sz="2800" dirty="0"/>
              <a:t> ; une </a:t>
            </a:r>
            <a:r>
              <a:rPr lang="fr-FR" sz="2800" b="1" dirty="0">
                <a:solidFill>
                  <a:srgbClr val="7030A0"/>
                </a:solidFill>
              </a:rPr>
              <a:t>évaluation participative</a:t>
            </a:r>
            <a:r>
              <a:rPr lang="fr-FR" sz="2800" dirty="0"/>
              <a:t> est donc essentielle avant la mise en œuvre.</a:t>
            </a:r>
          </a:p>
          <a:p>
            <a:pPr marL="457200" indent="-457200" algn="l">
              <a:buFont typeface="Arial" panose="020B0604020202020204" pitchFamily="34" charset="0"/>
              <a:buChar char="•"/>
            </a:pPr>
            <a:endParaRPr lang="en-US" sz="2800" dirty="0"/>
          </a:p>
          <a:p>
            <a:pPr algn="l"/>
            <a:endParaRPr lang="en-US" sz="7200" dirty="0">
              <a:solidFill>
                <a:schemeClr val="tx1"/>
              </a:solidFill>
            </a:endParaRPr>
          </a:p>
        </p:txBody>
      </p:sp>
      <p:sp>
        <p:nvSpPr>
          <p:cNvPr id="4" name="Slide Number Placeholder 3">
            <a:extLst>
              <a:ext uri="{FF2B5EF4-FFF2-40B4-BE49-F238E27FC236}">
                <a16:creationId xmlns:a16="http://schemas.microsoft.com/office/drawing/2014/main" id="{F5C255D4-EFEE-4C14-B944-DC0411D631E0}"/>
              </a:ext>
            </a:extLst>
          </p:cNvPr>
          <p:cNvSpPr>
            <a:spLocks noGrp="1"/>
          </p:cNvSpPr>
          <p:nvPr>
            <p:ph type="sldNum" sz="quarter" idx="12"/>
            <p:custDataLst>
              <p:tags r:id="rId3"/>
            </p:custDataLst>
          </p:nvPr>
        </p:nvSpPr>
        <p:spPr/>
        <p:txBody>
          <a:bodyPr/>
          <a:lstStyle/>
          <a:p>
            <a:pPr defTabSz="457200"/>
            <a:fld id="{0D3938FE-F834-1C4A-A775-F6A1F65E4F90}" type="slidenum">
              <a:rPr lang="en-US">
                <a:solidFill>
                  <a:prstClr val="black">
                    <a:tint val="75000"/>
                  </a:prstClr>
                </a:solidFill>
                <a:latin typeface="Calibri"/>
              </a:rPr>
              <a:pPr defTabSz="457200"/>
              <a:t>9</a:t>
            </a:fld>
            <a:endParaRPr lang="en-US">
              <a:solidFill>
                <a:prstClr val="black">
                  <a:tint val="75000"/>
                </a:prstClr>
              </a:solidFill>
              <a:latin typeface="Calibri"/>
            </a:endParaRPr>
          </a:p>
        </p:txBody>
      </p:sp>
    </p:spTree>
    <p:extLst>
      <p:ext uri="{BB962C8B-B14F-4D97-AF65-F5344CB8AC3E}">
        <p14:creationId xmlns:p14="http://schemas.microsoft.com/office/powerpoint/2010/main" val="20348741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1909</TotalTime>
  <Words>1603</Words>
  <Application>Microsoft Office PowerPoint</Application>
  <PresentationFormat>Szélesvásznú</PresentationFormat>
  <Paragraphs>92</Paragraphs>
  <Slides>12</Slides>
  <Notes>12</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12</vt:i4>
      </vt:variant>
    </vt:vector>
  </HeadingPairs>
  <TitlesOfParts>
    <vt:vector size="17" baseType="lpstr">
      <vt:lpstr>Arial</vt:lpstr>
      <vt:lpstr>Calibri</vt:lpstr>
      <vt:lpstr>Calibri Light</vt:lpstr>
      <vt:lpstr>Wingdings</vt:lpstr>
      <vt:lpstr>Office Theme</vt:lpstr>
      <vt:lpstr>  Normes minimales interorganisations pour la programmation d’actions de lutte contre la violence basée sur le genre dans les situations d’urgence  </vt:lpstr>
      <vt:lpstr>Norme 11 :</vt:lpstr>
      <vt:lpstr>Normes de programme</vt:lpstr>
      <vt:lpstr>Norme 11 : Trousses d’hygiène féminine, aide en espèces et en bons d’achat</vt:lpstr>
      <vt:lpstr>L’objectif des trousses d’hygiène féminine</vt:lpstr>
      <vt:lpstr>1. Contenu et distribution des trousses d’hygiène féminine</vt:lpstr>
      <vt:lpstr>2. Distribution des trousses d’hygiène féminine et sécurité pour les femmes et les filles</vt:lpstr>
      <vt:lpstr>Aide en espèces et en bons d’achat</vt:lpstr>
      <vt:lpstr>Ne pas nuire </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4:</dc:title>
  <dc:creator>Divya Chandran</dc:creator>
  <cp:lastModifiedBy>VN00LW01</cp:lastModifiedBy>
  <cp:revision>36</cp:revision>
  <dcterms:created xsi:type="dcterms:W3CDTF">2020-07-15T02:26:07Z</dcterms:created>
  <dcterms:modified xsi:type="dcterms:W3CDTF">2021-12-14T07:26:41Z</dcterms:modified>
</cp:coreProperties>
</file>