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318" r:id="rId2"/>
    <p:sldId id="288" r:id="rId3"/>
    <p:sldId id="262" r:id="rId4"/>
    <p:sldId id="263" r:id="rId5"/>
    <p:sldId id="371" r:id="rId6"/>
    <p:sldId id="337" r:id="rId7"/>
    <p:sldId id="338" r:id="rId8"/>
    <p:sldId id="348" r:id="rId9"/>
    <p:sldId id="373" r:id="rId10"/>
    <p:sldId id="374" r:id="rId11"/>
    <p:sldId id="359" r:id="rId12"/>
    <p:sldId id="350" r:id="rId13"/>
    <p:sldId id="381" r:id="rId14"/>
    <p:sldId id="358" r:id="rId15"/>
    <p:sldId id="333" r:id="rId16"/>
    <p:sldId id="33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CB4"/>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E93C23-9A65-4401-AE2C-7E45ABC9C614}" v="40" dt="2020-08-14T04:29:05.8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81669" autoAdjust="0"/>
  </p:normalViewPr>
  <p:slideViewPr>
    <p:cSldViewPr snapToGrid="0" snapToObjects="1">
      <p:cViewPr varScale="1">
        <p:scale>
          <a:sx n="93" d="100"/>
          <a:sy n="93" d="100"/>
        </p:scale>
        <p:origin x="1236"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4D79F5-6A48-644D-9D4C-04B51EE067E8}" type="datetimeFigureOut">
              <a:rPr lang="en-US" smtClean="0"/>
              <a:pPr/>
              <a:t>12/14/2021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F16881-453C-574A-B206-FF4726648DA2}" type="slidenum">
              <a:rPr lang="en-US" smtClean="0"/>
              <a:pPr/>
              <a:t>‹#›</a:t>
            </a:fld>
            <a:endParaRPr lang="en-US" dirty="0"/>
          </a:p>
        </p:txBody>
      </p:sp>
    </p:spTree>
    <p:extLst>
      <p:ext uri="{BB962C8B-B14F-4D97-AF65-F5344CB8AC3E}">
        <p14:creationId xmlns:p14="http://schemas.microsoft.com/office/powerpoint/2010/main" val="1433237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6090">
              <a:defRPr/>
            </a:pPr>
            <a:r>
              <a:rPr lang="fr-FR" b="0" dirty="0">
                <a:solidFill>
                  <a:srgbClr val="FF0000"/>
                </a:solidFill>
                <a:highlight>
                  <a:srgbClr val="FFFF00"/>
                </a:highlight>
              </a:rPr>
              <a:t>L’élaboration des </a:t>
            </a:r>
            <a:r>
              <a:rPr lang="fr-FR" b="0" dirty="0">
                <a:solidFill>
                  <a:srgbClr val="FF0000"/>
                </a:solidFill>
              </a:rPr>
              <a:t>Normes minimales est le fruit d’un processus hautement consultatif mené sur une période de 18 mois </a:t>
            </a:r>
            <a:r>
              <a:rPr lang="fr-FR" b="0" dirty="0">
                <a:solidFill>
                  <a:srgbClr val="FF0000"/>
                </a:solidFill>
                <a:highlight>
                  <a:srgbClr val="FFFF00"/>
                </a:highlight>
              </a:rPr>
              <a:t>avec une équipe spéciale dirigée par le Fonds des Nations Unies pour la population (UNFPA), le Fonds des Nations </a:t>
            </a:r>
          </a:p>
          <a:p>
            <a:pPr defTabSz="466090">
              <a:defRPr/>
            </a:pPr>
            <a:r>
              <a:rPr lang="fr-FR" b="0" dirty="0">
                <a:solidFill>
                  <a:srgbClr val="FF0000"/>
                </a:solidFill>
                <a:highlight>
                  <a:srgbClr val="FFFF00"/>
                </a:highlight>
              </a:rPr>
              <a:t>Unies pour  l’enfance </a:t>
            </a:r>
            <a:r>
              <a:rPr lang="fr-FR" b="0" dirty="0">
                <a:solidFill>
                  <a:srgbClr val="FF0000"/>
                </a:solidFill>
              </a:rPr>
              <a:t>(UNICEF) et le Comité international de secours (IRC). </a:t>
            </a:r>
          </a:p>
          <a:p>
            <a:pPr defTabSz="466090">
              <a:defRPr/>
            </a:pPr>
            <a:endParaRPr lang="en-US" b="0" dirty="0">
              <a:solidFill>
                <a:srgbClr val="FF0000"/>
              </a:solidFill>
            </a:endParaRPr>
          </a:p>
          <a:p>
            <a:pPr defTabSz="466090">
              <a:defRPr/>
            </a:pPr>
            <a:r>
              <a:rPr lang="fr-FR" b="0" dirty="0">
                <a:solidFill>
                  <a:srgbClr val="FF0000"/>
                </a:solidFill>
              </a:rPr>
              <a:t>En tant que membre de l’équipe spéciale, le HCR a guidé le processus dès le début. </a:t>
            </a:r>
          </a:p>
          <a:p>
            <a:pPr defTabSz="466090">
              <a:defRPr/>
            </a:pPr>
            <a:endParaRPr lang="en-US" b="0" dirty="0">
              <a:solidFill>
                <a:srgbClr val="FF0000"/>
              </a:solidFill>
            </a:endParaRPr>
          </a:p>
          <a:p>
            <a:pPr defTabSz="466090">
              <a:defRPr/>
            </a:pPr>
            <a:r>
              <a:rPr lang="fr-FR" b="0" dirty="0">
                <a:solidFill>
                  <a:srgbClr val="FF0000"/>
                </a:solidFill>
              </a:rPr>
              <a:t>Au total, 24 consultations de terrain ont été conduites (dont 10 dans le cadre du diagnostic). </a:t>
            </a:r>
          </a:p>
          <a:p>
            <a:pPr defTabSz="465887">
              <a:defRPr/>
            </a:pP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cap="none" normalizeH="0" baseline="0" noProof="0" dirty="0">
                <a:ln>
                  <a:noFill/>
                </a:ln>
                <a:solidFill>
                  <a:prstClr val="black"/>
                </a:solidFill>
                <a:highlight>
                  <a:srgbClr val="FFFF00"/>
                </a:highlight>
                <a:uLnTx/>
                <a:uFillTx/>
                <a:latin typeface="+mn-lt"/>
                <a:ea typeface="+mn-ea"/>
                <a:cs typeface="+mn-cs"/>
              </a:rPr>
              <a:t>Les espaces sûrs </a:t>
            </a:r>
            <a:r>
              <a:rPr kumimoji="0" lang="fr-FR" sz="1200" b="0" i="0" u="none" strike="noStrike" cap="none" normalizeH="0" baseline="0" noProof="0" dirty="0">
                <a:ln>
                  <a:noFill/>
                </a:ln>
                <a:solidFill>
                  <a:prstClr val="black"/>
                </a:solidFill>
                <a:uLnTx/>
                <a:uFillTx/>
                <a:latin typeface="+mn-lt"/>
                <a:ea typeface="+mn-ea"/>
                <a:cs typeface="+mn-cs"/>
              </a:rPr>
              <a:t>à l’usage des femmes et des filles et les espaces </a:t>
            </a:r>
            <a:r>
              <a:rPr kumimoji="0" lang="fr-FR" sz="1200" b="0" i="0" u="none" strike="noStrike" cap="none" normalizeH="0" baseline="0" noProof="0" dirty="0">
                <a:ln>
                  <a:noFill/>
                </a:ln>
                <a:solidFill>
                  <a:prstClr val="black"/>
                </a:solidFill>
                <a:highlight>
                  <a:srgbClr val="FFFF00"/>
                </a:highlight>
                <a:uLnTx/>
                <a:uFillTx/>
                <a:latin typeface="+mn-lt"/>
                <a:ea typeface="+mn-ea"/>
                <a:cs typeface="+mn-cs"/>
              </a:rPr>
              <a:t>pour les </a:t>
            </a:r>
            <a:r>
              <a:rPr kumimoji="0" lang="fr-FR" sz="1200" b="0" i="0" u="none" strike="noStrike" cap="none" normalizeH="0" baseline="0" noProof="0" dirty="0">
                <a:ln>
                  <a:noFill/>
                </a:ln>
                <a:solidFill>
                  <a:prstClr val="black"/>
                </a:solidFill>
                <a:uLnTx/>
                <a:uFillTx/>
                <a:latin typeface="+mn-lt"/>
                <a:ea typeface="+mn-ea"/>
                <a:cs typeface="+mn-cs"/>
              </a:rPr>
              <a:t>enfants </a:t>
            </a:r>
            <a:r>
              <a:rPr kumimoji="0" lang="fr-FR" sz="1200" b="0" i="0" u="none" strike="noStrike" cap="none" normalizeH="0" baseline="0" noProof="0" dirty="0">
                <a:ln>
                  <a:noFill/>
                </a:ln>
                <a:solidFill>
                  <a:prstClr val="black"/>
                </a:solidFill>
                <a:highlight>
                  <a:srgbClr val="FFFF00"/>
                </a:highlight>
                <a:uLnTx/>
                <a:uFillTx/>
                <a:latin typeface="+mn-lt"/>
                <a:ea typeface="+mn-ea"/>
                <a:cs typeface="+mn-cs"/>
              </a:rPr>
              <a:t>possèdent</a:t>
            </a:r>
            <a:r>
              <a:rPr kumimoji="0" lang="fr-FR" sz="1200" b="0" i="0" u="none" strike="noStrike" cap="none" normalizeH="0" baseline="0" noProof="0" dirty="0">
                <a:ln>
                  <a:noFill/>
                </a:ln>
                <a:solidFill>
                  <a:prstClr val="black"/>
                </a:solidFill>
                <a:uLnTx/>
                <a:uFillTx/>
                <a:latin typeface="+mn-lt"/>
                <a:ea typeface="+mn-ea"/>
                <a:cs typeface="+mn-cs"/>
              </a:rPr>
              <a:t> des éléments communs ; </a:t>
            </a:r>
            <a:r>
              <a:rPr kumimoji="0" lang="fr-FR" sz="1200" b="0" i="0" u="none" strike="noStrike" cap="none" normalizeH="0" baseline="0" noProof="0" dirty="0">
                <a:ln>
                  <a:noFill/>
                </a:ln>
                <a:solidFill>
                  <a:prstClr val="black"/>
                </a:solidFill>
                <a:highlight>
                  <a:srgbClr val="FFFF00"/>
                </a:highlight>
                <a:uLnTx/>
                <a:uFillTx/>
                <a:latin typeface="+mn-lt"/>
                <a:ea typeface="+mn-ea"/>
                <a:cs typeface="+mn-cs"/>
              </a:rPr>
              <a:t>ces types d’espaces peuvent tous les deux </a:t>
            </a:r>
            <a:r>
              <a:rPr kumimoji="0" lang="fr-FR" sz="1200" b="0" i="0" u="none" strike="noStrike" cap="none" normalizeH="0" baseline="0" noProof="0" dirty="0">
                <a:ln>
                  <a:noFill/>
                </a:ln>
                <a:solidFill>
                  <a:prstClr val="black"/>
                </a:solidFill>
                <a:uLnTx/>
                <a:uFillTx/>
                <a:latin typeface="+mn-lt"/>
                <a:ea typeface="+mn-ea"/>
                <a:cs typeface="+mn-cs"/>
              </a:rPr>
              <a:t>répondre aux besoins des adolescentes si </a:t>
            </a:r>
            <a:r>
              <a:rPr kumimoji="0" lang="fr-FR" sz="1200" b="0" i="0" u="none" strike="noStrike" cap="none" normalizeH="0" baseline="0" noProof="0" dirty="0">
                <a:ln>
                  <a:noFill/>
                </a:ln>
                <a:solidFill>
                  <a:prstClr val="black"/>
                </a:solidFill>
                <a:highlight>
                  <a:srgbClr val="FFFF00"/>
                </a:highlight>
                <a:uLnTx/>
                <a:uFillTx/>
                <a:latin typeface="+mn-lt"/>
                <a:ea typeface="+mn-ea"/>
                <a:cs typeface="+mn-cs"/>
              </a:rPr>
              <a:t>les acteurs de la programmation en matière de VBG </a:t>
            </a:r>
            <a:r>
              <a:rPr kumimoji="0" lang="fr-FR" sz="1200" b="0" i="0" u="none" strike="noStrike" cap="none" normalizeH="0" baseline="0" noProof="0" dirty="0">
                <a:ln>
                  <a:noFill/>
                </a:ln>
                <a:solidFill>
                  <a:prstClr val="black"/>
                </a:solidFill>
                <a:uLnTx/>
                <a:uFillTx/>
                <a:latin typeface="+mn-lt"/>
                <a:ea typeface="+mn-ea"/>
                <a:cs typeface="+mn-cs"/>
              </a:rPr>
              <a:t>et les acteurs de la protection de l’enfance investissent suffisamment pour doter le personnel de capacités adaptées à l’âge et au </a:t>
            </a:r>
            <a:r>
              <a:rPr kumimoji="0" lang="fr-FR" sz="1200" b="0" i="0" u="none" strike="noStrike" cap="none" normalizeH="0" baseline="0" noProof="0" dirty="0">
                <a:ln>
                  <a:noFill/>
                </a:ln>
                <a:solidFill>
                  <a:prstClr val="black"/>
                </a:solidFill>
                <a:highlight>
                  <a:srgbClr val="FFFF00"/>
                </a:highlight>
                <a:uLnTx/>
                <a:uFillTx/>
                <a:latin typeface="+mn-lt"/>
                <a:ea typeface="+mn-ea"/>
                <a:cs typeface="+mn-cs"/>
              </a:rPr>
              <a:t>genre</a:t>
            </a:r>
            <a:r>
              <a:rPr kumimoji="0" lang="fr-FR" sz="1200" b="0" i="0" u="none" strike="noStrike" cap="none" normalizeH="0" baseline="0" noProof="0" dirty="0">
                <a:ln>
                  <a:noFill/>
                </a:ln>
                <a:solidFill>
                  <a:prstClr val="black"/>
                </a:solidFill>
                <a:uLnTx/>
                <a:uFillTx/>
                <a:latin typeface="+mn-lt"/>
                <a:ea typeface="+mn-ea"/>
                <a:cs typeface="+mn-cs"/>
              </a:rPr>
              <a:t> des enfants. </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71933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50717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a:t>
            </a:r>
          </a:p>
          <a:p>
            <a:endParaRPr lang="en-US" dirty="0"/>
          </a:p>
          <a:p>
            <a:r>
              <a:rPr lang="fr-FR" b="1" dirty="0"/>
              <a:t>Prestation de services, y compris l’orientation : </a:t>
            </a:r>
            <a:r>
              <a:rPr lang="fr-FR" b="0" dirty="0"/>
              <a:t>t</a:t>
            </a:r>
            <a:r>
              <a:rPr lang="fr-FR" dirty="0"/>
              <a:t>ous les espaces sûrs servent de </a:t>
            </a:r>
            <a:r>
              <a:rPr lang="fr-FR" dirty="0">
                <a:highlight>
                  <a:srgbClr val="FFFF00"/>
                </a:highlight>
              </a:rPr>
              <a:t>point d’entrée </a:t>
            </a:r>
            <a:r>
              <a:rPr lang="fr-FR" dirty="0"/>
              <a:t>aux survivantes de VBG pour obtenir des informations sur leurs droits, leurs options pour signaler un incident et les soins qu’elles peuvent recevoir de manière sûre et confidentielle. L’espace sûr peut également fournir un accès discret à des services spécifiquement destinés aux femmes et aux filles, notamment </a:t>
            </a:r>
            <a:r>
              <a:rPr lang="fr-FR" dirty="0">
                <a:highlight>
                  <a:srgbClr val="FFFF00"/>
                </a:highlight>
              </a:rPr>
              <a:t>les services de prise en charge des cas et de</a:t>
            </a:r>
            <a:r>
              <a:rPr lang="fr-FR" dirty="0"/>
              <a:t> soins de santé sexuelle et reproductive, s’ils sont disponibles sur place et </a:t>
            </a:r>
            <a:r>
              <a:rPr lang="fr-FR" dirty="0">
                <a:highlight>
                  <a:srgbClr val="FFFF00"/>
                </a:highlight>
              </a:rPr>
              <a:t>dispensés</a:t>
            </a:r>
            <a:r>
              <a:rPr lang="fr-FR" dirty="0"/>
              <a:t> par un personnel qualifié.</a:t>
            </a:r>
          </a:p>
          <a:p>
            <a:endParaRPr lang="en-US" dirty="0"/>
          </a:p>
          <a:p>
            <a:r>
              <a:rPr lang="fr-FR" b="1" dirty="0"/>
              <a:t>Soutien psychosocial et activités récréatives : </a:t>
            </a:r>
            <a:r>
              <a:rPr lang="fr-FR" b="0" dirty="0"/>
              <a:t>t</a:t>
            </a:r>
            <a:r>
              <a:rPr lang="fr-FR" dirty="0"/>
              <a:t>outes les activités de l’espace sûr doivent </a:t>
            </a:r>
            <a:r>
              <a:rPr lang="fr-FR" dirty="0">
                <a:highlight>
                  <a:srgbClr val="FFFF00"/>
                </a:highlight>
              </a:rPr>
              <a:t>s’appuyer</a:t>
            </a:r>
            <a:r>
              <a:rPr lang="fr-FR" dirty="0"/>
              <a:t> sur les priorités des femmes et des filles et être adaptées </a:t>
            </a:r>
            <a:r>
              <a:rPr lang="fr-FR" dirty="0">
                <a:highlight>
                  <a:srgbClr val="FFFF00"/>
                </a:highlight>
              </a:rPr>
              <a:t>à</a:t>
            </a:r>
            <a:r>
              <a:rPr lang="fr-FR" dirty="0"/>
              <a:t> leurs besoins particuliers. Les </a:t>
            </a:r>
            <a:r>
              <a:rPr lang="fr-FR" dirty="0">
                <a:highlight>
                  <a:srgbClr val="FFFF00"/>
                </a:highlight>
              </a:rPr>
              <a:t>séances de soutien </a:t>
            </a:r>
            <a:r>
              <a:rPr lang="fr-FR" dirty="0"/>
              <a:t>tenant compte de l’âge consistent en des activités récréatives telles que l’acquisition de compétences essentielles, formelles et informelles, à la vie de tous les jours. Ces activités favorisent le développement de comportements adaptatifs et positifs qui aident les femmes et les adolescentes à faire face aux exigences et aux problèmes de la vie quotidienne. Certaines activités d’autonomisation psychosociale de base peuvent nécessiter </a:t>
            </a:r>
            <a:r>
              <a:rPr lang="fr-FR" dirty="0">
                <a:highlight>
                  <a:srgbClr val="FFFF00"/>
                </a:highlight>
              </a:rPr>
              <a:t>un</a:t>
            </a:r>
            <a:r>
              <a:rPr lang="fr-FR" dirty="0"/>
              <a:t> encadrement par un </a:t>
            </a:r>
            <a:r>
              <a:rPr lang="fr-FR" dirty="0">
                <a:highlight>
                  <a:srgbClr val="FFFF00"/>
                </a:highlight>
              </a:rPr>
              <a:t>personnel qualifié en soutien psychosocial</a:t>
            </a:r>
            <a:r>
              <a:rPr lang="fr-FR" dirty="0"/>
              <a:t>, tandis que les activités récréatives peuvent être dirigées directement par des femmes et des filles de la communauté. </a:t>
            </a:r>
          </a:p>
          <a:p>
            <a:endParaRPr lang="en-US" dirty="0"/>
          </a:p>
          <a:p>
            <a:r>
              <a:rPr lang="fr-FR" b="1" dirty="0"/>
              <a:t>Développement </a:t>
            </a:r>
            <a:r>
              <a:rPr lang="fr-FR" sz="1200" b="1" dirty="0">
                <a:solidFill>
                  <a:srgbClr val="7030A0"/>
                </a:solidFill>
                <a:highlight>
                  <a:srgbClr val="FFFF00"/>
                </a:highlight>
              </a:rPr>
              <a:t>de</a:t>
            </a:r>
            <a:r>
              <a:rPr lang="fr-FR" sz="1200" b="1" dirty="0">
                <a:solidFill>
                  <a:srgbClr val="7030A0"/>
                </a:solidFill>
              </a:rPr>
              <a:t> compétences et activités </a:t>
            </a:r>
            <a:r>
              <a:rPr lang="fr-FR" sz="1200" b="1" dirty="0">
                <a:solidFill>
                  <a:srgbClr val="7030A0"/>
                </a:solidFill>
                <a:highlight>
                  <a:srgbClr val="FFFF00"/>
                </a:highlight>
              </a:rPr>
              <a:t>relatives aux moyens </a:t>
            </a:r>
            <a:r>
              <a:rPr lang="fr-FR" sz="1200" b="1" dirty="0">
                <a:solidFill>
                  <a:srgbClr val="7030A0"/>
                </a:solidFill>
              </a:rPr>
              <a:t>de subsistance</a:t>
            </a:r>
            <a:r>
              <a:rPr lang="fr-FR" sz="1200" dirty="0"/>
              <a:t> :</a:t>
            </a:r>
            <a:r>
              <a:rPr lang="fr-FR" dirty="0"/>
              <a:t> les cours axés sur les compétences, les formations professionnelles formelles et les activités individuelles ou collectives génératrices de </a:t>
            </a:r>
            <a:r>
              <a:rPr lang="fr-FR" dirty="0">
                <a:highlight>
                  <a:srgbClr val="FFFF00"/>
                </a:highlight>
              </a:rPr>
              <a:t>revenus</a:t>
            </a:r>
            <a:r>
              <a:rPr lang="fr-FR" dirty="0"/>
              <a:t> facilitent la participation </a:t>
            </a:r>
            <a:r>
              <a:rPr lang="fr-FR" dirty="0">
                <a:highlight>
                  <a:srgbClr val="FFFF00"/>
                </a:highlight>
              </a:rPr>
              <a:t>effective</a:t>
            </a:r>
            <a:r>
              <a:rPr lang="fr-FR" dirty="0"/>
              <a:t> des femmes à la vie publique. </a:t>
            </a:r>
            <a:r>
              <a:rPr lang="fr-FR" dirty="0">
                <a:highlight>
                  <a:srgbClr val="FFFF00"/>
                </a:highlight>
              </a:rPr>
              <a:t>Suivre une formation professionnelle peut ainsi les aider </a:t>
            </a:r>
            <a:r>
              <a:rPr lang="fr-FR" dirty="0"/>
              <a:t>à accéder au marché du travail. Des cours informels axés sur </a:t>
            </a:r>
            <a:r>
              <a:rPr lang="fr-FR" dirty="0">
                <a:highlight>
                  <a:srgbClr val="FFFF00"/>
                </a:highlight>
              </a:rPr>
              <a:t>le développement des </a:t>
            </a:r>
            <a:r>
              <a:rPr lang="fr-FR" dirty="0"/>
              <a:t>compétences peuvent être organisés </a:t>
            </a:r>
            <a:r>
              <a:rPr lang="fr-FR" dirty="0">
                <a:highlight>
                  <a:srgbClr val="FFFF00"/>
                </a:highlight>
              </a:rPr>
              <a:t>dans l’objectif d</a:t>
            </a:r>
            <a:r>
              <a:rPr lang="fr-FR" dirty="0"/>
              <a:t>’aider les femmes à gagner leur vie en toute sécurité. Les interventions axées sur les moyens de subsistance faisant appel à des formations professionnelles formelles et à des programmes </a:t>
            </a:r>
            <a:r>
              <a:rPr lang="fr-FR" dirty="0">
                <a:highlight>
                  <a:srgbClr val="FFFF00"/>
                </a:highlight>
              </a:rPr>
              <a:t>générateurs de revenus </a:t>
            </a:r>
            <a:r>
              <a:rPr lang="fr-FR" dirty="0"/>
              <a:t>appellent une expertise technique spécialisée et une coordination avec les acteurs </a:t>
            </a:r>
            <a:r>
              <a:rPr lang="fr-FR" dirty="0">
                <a:highlight>
                  <a:srgbClr val="FFFF00"/>
                </a:highlight>
              </a:rPr>
              <a:t>travaillant dans le domaine </a:t>
            </a:r>
            <a:r>
              <a:rPr lang="fr-FR" dirty="0"/>
              <a:t>des moyens de subsistance.</a:t>
            </a:r>
          </a:p>
          <a:p>
            <a:endParaRPr lang="en-US" dirty="0"/>
          </a:p>
          <a:p>
            <a:r>
              <a:rPr lang="fr-FR" b="1" dirty="0"/>
              <a:t>Information et sensibilisation : </a:t>
            </a:r>
            <a:r>
              <a:rPr lang="fr-FR" b="0" dirty="0"/>
              <a:t>l</a:t>
            </a:r>
            <a:r>
              <a:rPr lang="fr-FR" dirty="0"/>
              <a:t>’espace sûr à l’usage des femmes et des filles peut servir de forum pour améliorer l’accès des femmes à l’information et aux ressources. Par exemple, d’autres secteurs sont fréquemment invités à fournir des informations sur diverses questions, notamment l’eau et l’assainissement ou </a:t>
            </a:r>
            <a:r>
              <a:rPr lang="fr-FR" dirty="0">
                <a:highlight>
                  <a:srgbClr val="FFFF00"/>
                </a:highlight>
              </a:rPr>
              <a:t>l’alimentation</a:t>
            </a:r>
            <a:r>
              <a:rPr lang="fr-FR" dirty="0"/>
              <a:t> (à condition de ne pas compromettre l’intégrité du centre en tant qu’espace conçu pour les femmes et les filles).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353011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a:t>
            </a:r>
          </a:p>
          <a:p>
            <a:endParaRPr lang="en-US" dirty="0"/>
          </a:p>
          <a:p>
            <a:r>
              <a:rPr lang="fr-FR" sz="1200" dirty="0"/>
              <a:t>La structure du personnel de l’espace sûr dépend de multiples facteurs, notamment les besoins, la taille de la population et la portée des interventions du programme. </a:t>
            </a:r>
          </a:p>
          <a:p>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 personnel de l’espace sûr doit être formé </a:t>
            </a:r>
            <a:r>
              <a:rPr lang="fr-FR" dirty="0">
                <a:highlight>
                  <a:srgbClr val="FFFF00"/>
                </a:highlight>
              </a:rPr>
              <a:t>de façon à être </a:t>
            </a:r>
            <a:r>
              <a:rPr lang="fr-FR" dirty="0"/>
              <a:t>en mesure de s’acquitter de ses tâches de </a:t>
            </a:r>
            <a:r>
              <a:rPr lang="fr-FR" dirty="0">
                <a:highlight>
                  <a:srgbClr val="FFFF00"/>
                </a:highlight>
              </a:rPr>
              <a:t>manière</a:t>
            </a:r>
            <a:r>
              <a:rPr lang="fr-FR" dirty="0"/>
              <a:t> sûre, efficace et conforme </a:t>
            </a:r>
            <a:r>
              <a:rPr lang="fr-FR" dirty="0">
                <a:highlight>
                  <a:srgbClr val="FFFF00"/>
                </a:highlight>
              </a:rPr>
              <a:t>aux principes de </a:t>
            </a:r>
            <a:r>
              <a:rPr lang="fr-FR" dirty="0"/>
              <a:t>l’éthique. </a:t>
            </a:r>
          </a:p>
          <a:p>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t>Le personnel devrait être composé de bénévoles, de personnel auquel on fournit des mesures incitatives et de personnel rémunéré, reflétant ainsi la diversité de la population. </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30094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6F16881-453C-574A-B206-FF4726648DA2}" type="slidenum">
              <a:rPr lang="en-US" smtClean="0"/>
              <a:pPr/>
              <a:t>14</a:t>
            </a:fld>
            <a:endParaRPr lang="en-US"/>
          </a:p>
        </p:txBody>
      </p:sp>
    </p:spTree>
    <p:extLst>
      <p:ext uri="{BB962C8B-B14F-4D97-AF65-F5344CB8AC3E}">
        <p14:creationId xmlns:p14="http://schemas.microsoft.com/office/powerpoint/2010/main" val="20653044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22179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57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Norme 8, </a:t>
            </a:r>
            <a:r>
              <a:rPr lang="fr-FR" dirty="0">
                <a:highlight>
                  <a:srgbClr val="FFFF00"/>
                </a:highlight>
              </a:rPr>
              <a:t>intitulée</a:t>
            </a:r>
            <a:r>
              <a:rPr lang="fr-FR" dirty="0"/>
              <a:t> « Espaces sûrs à l’usage des femmes et des filles », est une Norme de programme </a:t>
            </a:r>
            <a:r>
              <a:rPr lang="fr-FR" dirty="0">
                <a:highlight>
                  <a:srgbClr val="FFFF00"/>
                </a:highlight>
              </a:rPr>
              <a:t>faisant partie des </a:t>
            </a:r>
            <a:r>
              <a:rPr lang="fr-FR" dirty="0"/>
              <a:t>Normes minimales ; les deux autres catégories des Normes minimales sont les Normes de base et les Normes opérationnelles.</a:t>
            </a:r>
          </a:p>
          <a:p>
            <a:endParaRPr lang="en-US" dirty="0"/>
          </a:p>
          <a:p>
            <a:r>
              <a:rPr lang="fr-FR" dirty="0"/>
              <a:t>Les dix Normes de programme fournissent des indications pour </a:t>
            </a:r>
            <a:r>
              <a:rPr lang="fr-FR" dirty="0">
                <a:highlight>
                  <a:srgbClr val="FFFF00"/>
                </a:highlight>
              </a:rPr>
              <a:t>intervenir face </a:t>
            </a:r>
            <a:r>
              <a:rPr lang="fr-FR" dirty="0"/>
              <a:t>à la VBG, en atténuer les risques ou la prévenir dans une situation d’urgence ; elles reflètent </a:t>
            </a:r>
            <a:r>
              <a:rPr lang="fr-FR" b="1" dirty="0"/>
              <a:t>les éléments de base de la programmation visant la VBG</a:t>
            </a:r>
            <a:r>
              <a:rPr lang="fr-FR" dirty="0"/>
              <a: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510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Quels mots ou expressions clés attirent votre attention dans cette description de la Norme 8 ? »</a:t>
            </a:r>
          </a:p>
          <a:p>
            <a:pPr marL="171450" indent="-171450">
              <a:buFontTx/>
              <a:buChar char="-"/>
            </a:pPr>
            <a:r>
              <a:rPr lang="fr-FR" dirty="0"/>
              <a:t>Espaces sûrs ;</a:t>
            </a:r>
          </a:p>
          <a:p>
            <a:pPr marL="171450" indent="-171450">
              <a:buFontTx/>
              <a:buChar char="-"/>
            </a:pPr>
            <a:r>
              <a:rPr lang="fr-FR" dirty="0"/>
              <a:t>disposent ;</a:t>
            </a:r>
          </a:p>
          <a:p>
            <a:pPr marL="171450" indent="-171450">
              <a:buFontTx/>
              <a:buChar char="-"/>
            </a:pPr>
            <a:r>
              <a:rPr lang="fr-FR" dirty="0"/>
              <a:t>accessibles ;</a:t>
            </a:r>
          </a:p>
          <a:p>
            <a:pPr marL="171450" indent="-171450">
              <a:buFontTx/>
              <a:buChar char="-"/>
            </a:pPr>
            <a:r>
              <a:rPr lang="fr-FR" dirty="0"/>
              <a:t>services de qualité ;</a:t>
            </a:r>
          </a:p>
          <a:p>
            <a:pPr marL="171450" indent="-171450">
              <a:buFontTx/>
              <a:buChar char="-"/>
            </a:pPr>
            <a:r>
              <a:rPr lang="fr-FR" dirty="0"/>
              <a:t>information et activités = favorisent le rétablissement, le bien-être et l’autonomisation.</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6024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Un « espace sûr » </a:t>
            </a:r>
            <a:r>
              <a:rPr lang="fr-FR" b="1" dirty="0">
                <a:highlight>
                  <a:srgbClr val="FFFF00"/>
                </a:highlight>
              </a:rPr>
              <a:t>désigne</a:t>
            </a:r>
            <a:r>
              <a:rPr lang="fr-FR" b="1" dirty="0"/>
              <a:t> </a:t>
            </a:r>
            <a:r>
              <a:rPr lang="fr-FR" b="1" dirty="0">
                <a:highlight>
                  <a:srgbClr val="FFFF00"/>
                </a:highlight>
              </a:rPr>
              <a:t>également</a:t>
            </a:r>
            <a:r>
              <a:rPr lang="fr-FR" b="1" dirty="0"/>
              <a:t> un espace réservé aux femmes et aux filles</a:t>
            </a:r>
            <a:r>
              <a:rPr lang="fr-FR" dirty="0"/>
              <a:t>, ce qui est important parce que, dans la plupart des cultures, les espaces publics sont </a:t>
            </a:r>
            <a:r>
              <a:rPr lang="fr-FR" dirty="0">
                <a:highlight>
                  <a:srgbClr val="FFFF00"/>
                </a:highlight>
              </a:rPr>
              <a:t>généralement dominés par les</a:t>
            </a:r>
            <a:r>
              <a:rPr lang="fr-FR" dirty="0"/>
              <a:t> hommes. Un espace sûr offre un espace </a:t>
            </a:r>
            <a:r>
              <a:rPr lang="fr-FR" dirty="0">
                <a:highlight>
                  <a:srgbClr val="FFFF00"/>
                </a:highlight>
              </a:rPr>
              <a:t>vital</a:t>
            </a:r>
            <a:r>
              <a:rPr lang="fr-FR" dirty="0"/>
              <a:t> où les femmes et les filles peuvent </a:t>
            </a:r>
            <a:r>
              <a:rPr lang="fr-FR" dirty="0">
                <a:highlight>
                  <a:srgbClr val="FFFF00"/>
                </a:highlight>
              </a:rPr>
              <a:t>se mettre </a:t>
            </a:r>
            <a:r>
              <a:rPr lang="fr-FR" dirty="0"/>
              <a:t>à l’abri du danger et du harcèlement, avoir la possibilité d’exercer leurs droits, </a:t>
            </a:r>
            <a:r>
              <a:rPr lang="fr-FR" dirty="0">
                <a:highlight>
                  <a:srgbClr val="FFFF00"/>
                </a:highlight>
              </a:rPr>
              <a:t>renforcer</a:t>
            </a:r>
            <a:r>
              <a:rPr lang="fr-FR" dirty="0"/>
              <a:t> leur propre sécurité et </a:t>
            </a:r>
            <a:r>
              <a:rPr lang="fr-FR" dirty="0">
                <a:highlight>
                  <a:srgbClr val="FFFF00"/>
                </a:highlight>
              </a:rPr>
              <a:t>prendre des </a:t>
            </a:r>
            <a:r>
              <a:rPr lang="fr-FR" dirty="0"/>
              <a:t>décisions. </a:t>
            </a:r>
          </a:p>
          <a:p>
            <a:endParaRPr lang="en-SG" dirty="0"/>
          </a:p>
          <a:p>
            <a:r>
              <a:rPr lang="fr-FR" dirty="0"/>
              <a:t>Un espace sûr peut également être </a:t>
            </a:r>
            <a:r>
              <a:rPr lang="fr-FR" dirty="0">
                <a:highlight>
                  <a:srgbClr val="FFFF00"/>
                </a:highlight>
              </a:rPr>
              <a:t>le</a:t>
            </a:r>
            <a:r>
              <a:rPr lang="fr-FR" dirty="0"/>
              <a:t> lieu où se déroulent des activités </a:t>
            </a:r>
            <a:r>
              <a:rPr lang="fr-FR" dirty="0">
                <a:highlight>
                  <a:srgbClr val="FFFF00"/>
                </a:highlight>
              </a:rPr>
              <a:t>relatives aux </a:t>
            </a:r>
            <a:r>
              <a:rPr lang="fr-FR" dirty="0"/>
              <a:t>moyens de subsistance, où l’on peut obtenir </a:t>
            </a:r>
            <a:r>
              <a:rPr lang="fr-FR" dirty="0">
                <a:highlight>
                  <a:srgbClr val="FFFF00"/>
                </a:highlight>
              </a:rPr>
              <a:t>des informations </a:t>
            </a:r>
            <a:r>
              <a:rPr lang="fr-FR" dirty="0"/>
              <a:t>sur la santé sexuelle et reproductive et où l’on peut </a:t>
            </a:r>
            <a:r>
              <a:rPr lang="fr-FR" dirty="0">
                <a:highlight>
                  <a:srgbClr val="FFFF00"/>
                </a:highlight>
              </a:rPr>
              <a:t>accéder</a:t>
            </a:r>
            <a:r>
              <a:rPr lang="fr-FR" dirty="0"/>
              <a:t> à des services juridiques.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535542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a:t>
            </a:r>
          </a:p>
          <a:p>
            <a:endParaRPr lang="en-US" dirty="0"/>
          </a:p>
          <a:p>
            <a:r>
              <a:rPr lang="fr-FR" dirty="0"/>
              <a:t>Cette ressource </a:t>
            </a:r>
            <a:r>
              <a:rPr lang="fr-FR" dirty="0">
                <a:highlight>
                  <a:srgbClr val="FFFF00"/>
                </a:highlight>
              </a:rPr>
              <a:t>relative aux </a:t>
            </a:r>
            <a:r>
              <a:rPr lang="fr-FR" dirty="0"/>
              <a:t>Normes minimales utilise l’expression « espace sûr à l’usage des femmes et des filles » pour désigner un espace qui adhère </a:t>
            </a:r>
            <a:r>
              <a:rPr lang="fr-FR" dirty="0">
                <a:highlight>
                  <a:srgbClr val="FFFF00"/>
                </a:highlight>
              </a:rPr>
              <a:t>aux objectifs et aux principes exposés</a:t>
            </a:r>
            <a:r>
              <a:rPr lang="fr-FR" dirty="0"/>
              <a:t>, c’est-à-dire un espace exclusivement réservé aux femmes et aux filles. </a:t>
            </a:r>
          </a:p>
          <a:p>
            <a:endParaRPr lang="en-SG" dirty="0"/>
          </a:p>
          <a:p>
            <a:r>
              <a:rPr lang="fr-FR" dirty="0"/>
              <a:t>Les termes « espace convivial pour les femmes » et « espace sûr pour les adolescentes » </a:t>
            </a:r>
            <a:r>
              <a:rPr lang="fr-FR" dirty="0">
                <a:highlight>
                  <a:srgbClr val="FFFF00"/>
                </a:highlight>
              </a:rPr>
              <a:t>font également référence </a:t>
            </a:r>
            <a:r>
              <a:rPr lang="fr-FR" dirty="0"/>
              <a:t>à l’espace sûr à l’usage des femmes et des filles.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47022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 </a:t>
            </a:r>
            <a:r>
              <a:rPr lang="fr-FR" b="1" dirty="0"/>
              <a:t>Les interventions </a:t>
            </a:r>
            <a:r>
              <a:rPr lang="fr-FR" b="1" dirty="0">
                <a:highlight>
                  <a:srgbClr val="FFFF00"/>
                </a:highlight>
              </a:rPr>
              <a:t>mises en œuvre dans le cadre de </a:t>
            </a:r>
            <a:r>
              <a:rPr lang="fr-FR" b="1" dirty="0"/>
              <a:t>l’espace sûr à l’usage des femmes et des filles peuvent inclure différents services et activités, mais </a:t>
            </a:r>
            <a:r>
              <a:rPr lang="fr-FR" b="1" u="sng" dirty="0">
                <a:highlight>
                  <a:srgbClr val="FFFF00"/>
                </a:highlight>
              </a:rPr>
              <a:t>ceux-ci </a:t>
            </a:r>
            <a:r>
              <a:rPr lang="fr-FR" b="1" u="sng" dirty="0"/>
              <a:t>devraient chercher à réaliser les cinq objectifs standards</a:t>
            </a:r>
            <a:r>
              <a:rPr lang="fr-FR" b="1" dirty="0"/>
              <a:t>.</a:t>
            </a:r>
          </a:p>
          <a:p>
            <a:endParaRPr lang="en-SG" dirty="0"/>
          </a:p>
          <a:p>
            <a:r>
              <a:rPr lang="fr-FR" dirty="0">
                <a:highlight>
                  <a:srgbClr val="FFFF00"/>
                </a:highlight>
              </a:rPr>
              <a:t>Les activités d</a:t>
            </a:r>
            <a:r>
              <a:rPr lang="fr-FR" dirty="0"/>
              <a:t>’autonomisation individuelle et les services de soutien psychosocial sont généralement </a:t>
            </a:r>
            <a:r>
              <a:rPr lang="fr-FR" dirty="0">
                <a:highlight>
                  <a:srgbClr val="FFFF00"/>
                </a:highlight>
              </a:rPr>
              <a:t>proposés</a:t>
            </a:r>
            <a:r>
              <a:rPr lang="fr-FR" dirty="0"/>
              <a:t> dans tous les espaces sûrs, mais </a:t>
            </a:r>
            <a:r>
              <a:rPr lang="fr-FR" dirty="0">
                <a:highlight>
                  <a:srgbClr val="FFFF00"/>
                </a:highlight>
              </a:rPr>
              <a:t>ça peut ne pas être le cas </a:t>
            </a:r>
            <a:r>
              <a:rPr lang="fr-FR" dirty="0"/>
              <a:t>d’autres composantes (par exemple, certains espaces sûrs ne </a:t>
            </a:r>
            <a:r>
              <a:rPr lang="fr-FR" dirty="0">
                <a:highlight>
                  <a:srgbClr val="FFFF00"/>
                </a:highlight>
              </a:rPr>
              <a:t>dispensent</a:t>
            </a:r>
            <a:r>
              <a:rPr lang="fr-FR" dirty="0"/>
              <a:t> pas de services de </a:t>
            </a:r>
            <a:r>
              <a:rPr lang="fr-FR" dirty="0">
                <a:highlight>
                  <a:srgbClr val="FFFF00"/>
                </a:highlight>
              </a:rPr>
              <a:t>prise en charge des </a:t>
            </a:r>
            <a:r>
              <a:rPr lang="fr-FR" dirty="0"/>
              <a:t>cas). </a:t>
            </a:r>
          </a:p>
          <a:p>
            <a:endParaRPr lang="en-SG" dirty="0"/>
          </a:p>
          <a:p>
            <a:r>
              <a:rPr lang="fr-FR" dirty="0"/>
              <a:t>Dans certaines situations, les centres officiels </a:t>
            </a:r>
            <a:r>
              <a:rPr lang="fr-FR" dirty="0">
                <a:highlight>
                  <a:srgbClr val="FFFF00"/>
                </a:highlight>
              </a:rPr>
              <a:t>destinés aux </a:t>
            </a:r>
            <a:r>
              <a:rPr lang="fr-FR" dirty="0"/>
              <a:t>femmes, </a:t>
            </a:r>
            <a:r>
              <a:rPr lang="fr-FR" dirty="0">
                <a:highlight>
                  <a:srgbClr val="FFFF00"/>
                </a:highlight>
              </a:rPr>
              <a:t>situés</a:t>
            </a:r>
            <a:r>
              <a:rPr lang="fr-FR" dirty="0"/>
              <a:t> dans des établissements publics ou gérés par des organismes locaux, peuvent </a:t>
            </a:r>
            <a:r>
              <a:rPr lang="fr-FR" dirty="0">
                <a:highlight>
                  <a:srgbClr val="FFFF00"/>
                </a:highlight>
              </a:rPr>
              <a:t>constituer</a:t>
            </a:r>
            <a:r>
              <a:rPr lang="fr-FR" dirty="0"/>
              <a:t> les moyens d’accès les plus faciles et les lieux les plus appropriés pour </a:t>
            </a:r>
            <a:r>
              <a:rPr lang="fr-FR" dirty="0">
                <a:highlight>
                  <a:srgbClr val="FFFF00"/>
                </a:highlight>
              </a:rPr>
              <a:t>dispenser</a:t>
            </a:r>
            <a:r>
              <a:rPr lang="fr-FR" dirty="0"/>
              <a:t> des services. </a:t>
            </a:r>
          </a:p>
          <a:p>
            <a:endParaRPr lang="en-SG" dirty="0"/>
          </a:p>
          <a:p>
            <a:r>
              <a:rPr lang="fr-FR" dirty="0"/>
              <a:t>Les espaces sûrs peuvent </a:t>
            </a:r>
            <a:r>
              <a:rPr lang="fr-FR" dirty="0">
                <a:highlight>
                  <a:srgbClr val="FFFF00"/>
                </a:highlight>
              </a:rPr>
              <a:t>également</a:t>
            </a:r>
            <a:r>
              <a:rPr lang="fr-FR" dirty="0"/>
              <a:t> être informels, </a:t>
            </a:r>
            <a:r>
              <a:rPr lang="fr-FR" dirty="0">
                <a:highlight>
                  <a:srgbClr val="FFFF00"/>
                </a:highlight>
              </a:rPr>
              <a:t>être situés </a:t>
            </a:r>
            <a:r>
              <a:rPr lang="fr-FR" dirty="0"/>
              <a:t>dans des espaces communautaires ou éducatifs et être liés à des réseaux de femmes.</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31217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a:t>
            </a:r>
          </a:p>
          <a:p>
            <a:endParaRPr lang="en-US" dirty="0"/>
          </a:p>
          <a:p>
            <a:r>
              <a:rPr lang="fr-FR" dirty="0"/>
              <a:t>Un espace sûr à l’usage des femmes et des filles peut être adapté </a:t>
            </a:r>
            <a:r>
              <a:rPr lang="fr-FR" dirty="0">
                <a:highlight>
                  <a:srgbClr val="FFFF00"/>
                </a:highlight>
              </a:rPr>
              <a:t>en fonction de la communauté et du contexte </a:t>
            </a:r>
            <a:r>
              <a:rPr lang="fr-FR" dirty="0"/>
              <a:t>afin de répondre au mieux aux besoins et favoriser la sécurité des femmes et des filles.</a:t>
            </a:r>
          </a:p>
          <a:p>
            <a:endParaRPr lang="en-US" dirty="0"/>
          </a:p>
          <a:p>
            <a:r>
              <a:rPr lang="fr-FR" sz="1200" dirty="0"/>
              <a:t>Le modèle de prestation statique </a:t>
            </a:r>
            <a:r>
              <a:rPr lang="fr-FR" sz="1200" dirty="0">
                <a:highlight>
                  <a:srgbClr val="FFFF00"/>
                </a:highlight>
              </a:rPr>
              <a:t>constitue</a:t>
            </a:r>
            <a:r>
              <a:rPr lang="fr-FR" sz="1200" dirty="0"/>
              <a:t> le principal modèle utilisé dans les situations </a:t>
            </a:r>
            <a:r>
              <a:rPr lang="fr-FR" sz="1200" dirty="0">
                <a:highlight>
                  <a:srgbClr val="FFFF00"/>
                </a:highlight>
              </a:rPr>
              <a:t>de crise humanitaire</a:t>
            </a:r>
            <a:r>
              <a:rPr lang="fr-FR" sz="1200" dirty="0"/>
              <a:t>. </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65742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a:t>
            </a:r>
          </a:p>
          <a:p>
            <a:endParaRPr lang="en-US" dirty="0"/>
          </a:p>
          <a:p>
            <a:r>
              <a:rPr lang="fr-FR" sz="1200" dirty="0"/>
              <a:t>En raison des risques spécifiques </a:t>
            </a:r>
            <a:r>
              <a:rPr lang="fr-FR" sz="1200" dirty="0">
                <a:highlight>
                  <a:srgbClr val="FFFF00"/>
                </a:highlight>
              </a:rPr>
              <a:t>qu’encourent</a:t>
            </a:r>
            <a:r>
              <a:rPr lang="fr-FR" sz="1200" dirty="0"/>
              <a:t> les adolescentes </a:t>
            </a:r>
            <a:r>
              <a:rPr lang="fr-FR" sz="1200" dirty="0">
                <a:highlight>
                  <a:srgbClr val="FFFF00"/>
                </a:highlight>
              </a:rPr>
              <a:t>pendant</a:t>
            </a:r>
            <a:r>
              <a:rPr lang="fr-FR" sz="1200" dirty="0"/>
              <a:t> les crises, la création d’un espace sûr spécialement conçu pour elles </a:t>
            </a:r>
            <a:r>
              <a:rPr lang="fr-FR" sz="1200" dirty="0">
                <a:highlight>
                  <a:srgbClr val="FFFF00"/>
                </a:highlight>
              </a:rPr>
              <a:t>constitue</a:t>
            </a:r>
            <a:r>
              <a:rPr lang="fr-FR" sz="1200" dirty="0"/>
              <a:t> une mesure de protection importante et </a:t>
            </a:r>
            <a:r>
              <a:rPr lang="fr-FR" sz="1200" dirty="0">
                <a:highlight>
                  <a:srgbClr val="FFFF00"/>
                </a:highlight>
              </a:rPr>
              <a:t>leur permet d’accéder au </a:t>
            </a:r>
            <a:r>
              <a:rPr lang="fr-FR" sz="1200" dirty="0"/>
              <a:t>soutien psychosocial. </a:t>
            </a:r>
          </a:p>
          <a:p>
            <a:endParaRPr lang="en-SG" sz="1200" dirty="0"/>
          </a:p>
          <a:p>
            <a:r>
              <a:rPr lang="fr-FR" sz="1200" dirty="0"/>
              <a:t>Les activités </a:t>
            </a:r>
            <a:r>
              <a:rPr lang="fr-FR" sz="1200" dirty="0">
                <a:highlight>
                  <a:srgbClr val="FFFF00"/>
                </a:highlight>
              </a:rPr>
              <a:t>à l’intention des </a:t>
            </a:r>
            <a:r>
              <a:rPr lang="fr-FR" sz="1200" dirty="0"/>
              <a:t>adolescentes </a:t>
            </a:r>
            <a:r>
              <a:rPr lang="fr-FR" sz="1200" dirty="0">
                <a:highlight>
                  <a:srgbClr val="FFFF00"/>
                </a:highlight>
              </a:rPr>
              <a:t>mises en œuvre dans le cadre d’un </a:t>
            </a:r>
            <a:r>
              <a:rPr lang="fr-FR" sz="1200" dirty="0"/>
              <a:t>espace sûr doivent être réparties </a:t>
            </a:r>
            <a:r>
              <a:rPr lang="fr-FR" sz="1200" dirty="0">
                <a:highlight>
                  <a:srgbClr val="FFFF00"/>
                </a:highlight>
              </a:rPr>
              <a:t>en fonction de l’âge </a:t>
            </a:r>
            <a:r>
              <a:rPr lang="fr-FR" sz="1200" dirty="0"/>
              <a:t>et tenir compte des besoins particuliers de la population.</a:t>
            </a:r>
          </a:p>
          <a:p>
            <a:endParaRPr lang="en-US" dirty="0"/>
          </a:p>
          <a:p>
            <a:r>
              <a:rPr lang="fr-FR" dirty="0"/>
              <a:t>Il est important de faire participer les parents, </a:t>
            </a:r>
            <a:r>
              <a:rPr lang="fr-FR" dirty="0">
                <a:highlight>
                  <a:srgbClr val="FFFF00"/>
                </a:highlight>
              </a:rPr>
              <a:t>les personnes, hommes et femmes, s’occupant des enfants</a:t>
            </a:r>
            <a:r>
              <a:rPr lang="fr-FR" dirty="0"/>
              <a:t>, ainsi que la communauté au sens large, </a:t>
            </a:r>
            <a:r>
              <a:rPr lang="fr-FR" dirty="0">
                <a:highlight>
                  <a:srgbClr val="FFFF00"/>
                </a:highlight>
              </a:rPr>
              <a:t>aux</a:t>
            </a:r>
            <a:r>
              <a:rPr lang="fr-FR" dirty="0"/>
              <a:t> conversations sur la protection de l’espace sûr et les activités d’autonomisation dans le </a:t>
            </a:r>
            <a:r>
              <a:rPr lang="fr-FR" dirty="0">
                <a:highlight>
                  <a:srgbClr val="FFFF00"/>
                </a:highlight>
              </a:rPr>
              <a:t>contexte</a:t>
            </a:r>
            <a:r>
              <a:rPr lang="fr-FR" dirty="0"/>
              <a:t> de la participation des adolescentes.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48733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9D55A-DAC7-BA44-A912-8BF7C72D690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C316A2E-ACA2-4A43-B2AC-329E0A9EB2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CE2DB74-9DAD-1F43-8FFE-59E084EEF938}"/>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1DC81755-E2BF-B649-B7F4-D93DBC9C10D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A9C483A-1400-1542-B876-D097AD2F6D82}"/>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150821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634ED-BDA5-F647-83FE-0CB628D34E6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90E6C3F-AD19-DE4E-AF74-7F379067CC2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141B54-E181-334D-9B22-8527F34820F5}"/>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2EC1179-2F35-4344-89A6-5BFCB8F4A2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74D1109-C03A-8948-8291-410FA33BB207}"/>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4113071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9B8957-B608-5843-A044-BD7A9875959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E77A374-B559-D942-824B-999AC551B82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F3599C0-058F-AF40-A781-CA33560F866F}"/>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2141D92-C16C-F54A-B827-58ED85EB57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38B62CC-CC09-8849-8773-E0D28966C160}"/>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23008185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dirty="0">
              <a:solidFill>
                <a:srgbClr val="595959"/>
              </a:solidFill>
            </a:endParaRPr>
          </a:p>
        </p:txBody>
      </p:sp>
    </p:spTree>
    <p:extLst>
      <p:ext uri="{BB962C8B-B14F-4D97-AF65-F5344CB8AC3E}">
        <p14:creationId xmlns:p14="http://schemas.microsoft.com/office/powerpoint/2010/main" val="1885399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E8C69-B065-9A4E-9980-D172FCA2674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624DA6D-303D-584C-B20F-34C3C0B29BD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0A4E1C-74D5-A543-8BF1-25D8E4D86469}"/>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088F8431-96D0-1942-9387-CA41DD1C7A0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F94380B-6A59-7544-96EB-1D3C6D3A1845}"/>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4012102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42E3C-B130-5F45-A23E-B56B311335C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DB8AB20-1EE0-EE48-8CC5-3BCC49E6EB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54DB179-EADA-D143-88B5-A07EE51FF4B2}"/>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C8F66CD-587A-CF42-91B5-6F80AD931C8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7513674-23B3-0D4E-896A-586733F4092B}"/>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92392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E26A0-061A-834C-BBFD-871D29F5CD1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3EC232C-6E95-3F49-A7F1-B50A8324287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8705975-6DD4-0C43-9C71-620FD9ECB5B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E70C863-C601-0349-BB32-9EC14B46374B}"/>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6" name="Footer Placeholder 5">
            <a:extLst>
              <a:ext uri="{FF2B5EF4-FFF2-40B4-BE49-F238E27FC236}">
                <a16:creationId xmlns:a16="http://schemas.microsoft.com/office/drawing/2014/main" id="{96B1690C-8BD0-5E49-B170-AD219EE32E3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9D5BCF1-74EB-6242-9CA7-96EAF79E1A4F}"/>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010484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BB9FD-03F0-134C-8254-B17C938E8E7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DC7D792-BE24-4D49-AEE9-B2C8EC7652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A6A8C35-5AB5-FF4C-8ACE-AEC37178B02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3D669D9-ECB7-314B-B151-3D3B1BCB4E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37C208A-C6B9-B549-8655-9491C912521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A2848E4-791C-5747-99B1-3DC9124DEF7F}"/>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8" name="Footer Placeholder 7">
            <a:extLst>
              <a:ext uri="{FF2B5EF4-FFF2-40B4-BE49-F238E27FC236}">
                <a16:creationId xmlns:a16="http://schemas.microsoft.com/office/drawing/2014/main" id="{BA7B48A0-2AB6-D044-B1F3-E0F26E3DE20B}"/>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FEDF1DA-30B5-BE4F-96E9-68419617E84E}"/>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538550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3CA0C-0A0E-5B43-A40D-8F19C09BEA1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C12B704-2BA6-664F-9B87-436C69C59A7E}"/>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4" name="Footer Placeholder 3">
            <a:extLst>
              <a:ext uri="{FF2B5EF4-FFF2-40B4-BE49-F238E27FC236}">
                <a16:creationId xmlns:a16="http://schemas.microsoft.com/office/drawing/2014/main" id="{C80C01CB-3E58-A542-91B8-340EBCFE1B9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89C0F14-4F6A-6547-80DE-B21A6C8276B8}"/>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444849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1B30AB-E907-304C-A391-EA2CF9A37929}"/>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3" name="Footer Placeholder 2">
            <a:extLst>
              <a:ext uri="{FF2B5EF4-FFF2-40B4-BE49-F238E27FC236}">
                <a16:creationId xmlns:a16="http://schemas.microsoft.com/office/drawing/2014/main" id="{8760E1D5-3D36-E142-A23A-E6B60F1AB4B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C555C6F-D103-2B48-935F-A76DF2023BFE}"/>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666949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BBF7F-A3B3-004C-A08F-B0D030E2370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B2257B5-4F51-694E-8ABE-13B2E96631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370EB0A-0E16-E042-BFC0-B2A3180A27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3A949C0-BA5C-ED43-8F50-7BDFD1CBC8F9}"/>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6" name="Footer Placeholder 5">
            <a:extLst>
              <a:ext uri="{FF2B5EF4-FFF2-40B4-BE49-F238E27FC236}">
                <a16:creationId xmlns:a16="http://schemas.microsoft.com/office/drawing/2014/main" id="{08784202-A6BE-4748-A7E7-B55F8E55500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14FF948-D539-7E48-847C-97F70079E0D4}"/>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017001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6C693-CA83-8544-B1D5-B94BA3B1BFC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4B26415-3F96-484F-92F6-A38F371F3A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455DE85-1201-0C41-8171-5347EE1DA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E40A44D-0100-4C4B-B049-C7DFCB9BB3B6}"/>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6" name="Footer Placeholder 5">
            <a:extLst>
              <a:ext uri="{FF2B5EF4-FFF2-40B4-BE49-F238E27FC236}">
                <a16:creationId xmlns:a16="http://schemas.microsoft.com/office/drawing/2014/main" id="{957B0B7D-E575-964B-920B-3CF3980940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DCE1E08-3F03-5948-8B79-503BDE3962C0}"/>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250252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31ECBA-BDB4-8F4E-948F-542BA3790B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2663F14-5F70-E341-8846-5710D9179E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29C3D23-51CA-3540-BACB-279477F567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0ADA68FB-7981-9441-97FD-9371351612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4EBEC357-B215-D944-ACBF-40FC7F16A2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4238C7-287C-9245-9660-F752F5A157DE}" type="slidenum">
              <a:rPr lang="en-US" smtClean="0"/>
              <a:pPr/>
              <a:t>‹#›</a:t>
            </a:fld>
            <a:endParaRPr lang="en-US" dirty="0"/>
          </a:p>
        </p:txBody>
      </p:sp>
      <p:sp>
        <p:nvSpPr>
          <p:cNvPr id="7" name="Slide Number Placeholder 5">
            <a:extLst>
              <a:ext uri="{FF2B5EF4-FFF2-40B4-BE49-F238E27FC236}">
                <a16:creationId xmlns:a16="http://schemas.microsoft.com/office/drawing/2014/main" id="{2FAED77A-6C3D-42F0-AB0A-EBCCC7CE0D21}"/>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9176088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09389" y="962826"/>
            <a:ext cx="6527799" cy="3987663"/>
          </a:xfrm>
        </p:spPr>
        <p:txBody>
          <a:bodyPr>
            <a:noAutofit/>
          </a:bodyPr>
          <a:lstStyle/>
          <a:p>
            <a:br>
              <a:rPr lang="fr-FR" sz="3600" dirty="0">
                <a:solidFill>
                  <a:srgbClr val="E47823"/>
                </a:solidFill>
                <a:latin typeface="+mn-lt"/>
                <a:cs typeface="Century Gothic"/>
              </a:rPr>
            </a:br>
            <a:br>
              <a:rPr lang="fr-FR" sz="3600" dirty="0">
                <a:solidFill>
                  <a:srgbClr val="E47823"/>
                </a:solidFill>
                <a:latin typeface="+mn-lt"/>
                <a:cs typeface="Century Gothic"/>
              </a:rPr>
            </a:br>
            <a:r>
              <a:rPr lang="fr-FR" sz="3600" b="1" dirty="0">
                <a:solidFill>
                  <a:srgbClr val="267CB4"/>
                </a:solidFill>
                <a:latin typeface="+mn-lt"/>
                <a:cs typeface="Century Gothic"/>
              </a:rPr>
              <a:t>Normes minimales </a:t>
            </a:r>
            <a:r>
              <a:rPr lang="fr-FR" sz="3600" b="1" dirty="0" err="1">
                <a:solidFill>
                  <a:srgbClr val="267CB4"/>
                </a:solidFill>
                <a:latin typeface="+mn-lt"/>
                <a:cs typeface="Century Gothic"/>
              </a:rPr>
              <a:t>interorganisations</a:t>
            </a:r>
            <a:r>
              <a:rPr lang="fr-FR" sz="3600" b="1" dirty="0">
                <a:solidFill>
                  <a:srgbClr val="267CB4"/>
                </a:solidFill>
                <a:latin typeface="+mn-lt"/>
                <a:cs typeface="Century Gothic"/>
              </a:rPr>
              <a:t> pour la programmation d’actions de lutte contre la violence basée sur le genre dans les situations d’urgence </a:t>
            </a:r>
            <a:br>
              <a:rPr lang="fr-FR" sz="3600" dirty="0">
                <a:solidFill>
                  <a:srgbClr val="E47823"/>
                </a:solidFill>
                <a:latin typeface="+mn-lt"/>
                <a:cs typeface="Century Gothic"/>
              </a:rPr>
            </a:br>
            <a:br>
              <a:rPr lang="fr-FR" sz="3600" dirty="0">
                <a:solidFill>
                  <a:srgbClr val="E47823"/>
                </a:solidFill>
                <a:latin typeface="+mn-lt"/>
                <a:cs typeface="Century Gothic"/>
              </a:rPr>
            </a:br>
            <a:endParaRPr lang="fr-FR" sz="3600" dirty="0">
              <a:solidFill>
                <a:srgbClr val="E47823"/>
              </a:solidFill>
              <a:latin typeface="+mn-lt"/>
              <a:cs typeface="Century Gothic"/>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cap="none" normalizeH="0" baseline="0" noProof="0">
                <a:ln>
                  <a:noFill/>
                </a:ln>
                <a:solidFill>
                  <a:prstClr val="black"/>
                </a:solidFill>
                <a:uLnTx/>
                <a:uFillTx/>
                <a:latin typeface="Calibri"/>
                <a:ea typeface="+mn-ea"/>
                <a:cs typeface="+mn-cs"/>
              </a:rPr>
              <a:t> </a:t>
            </a:r>
          </a:p>
        </p:txBody>
      </p:sp>
      <p:pic>
        <p:nvPicPr>
          <p:cNvPr id="6" name="Image 5" descr="Une image contenant texte, personne, posant, capture d’écran&#10;&#10;Description générée automatiquement">
            <a:extLst>
              <a:ext uri="{FF2B5EF4-FFF2-40B4-BE49-F238E27FC236}">
                <a16:creationId xmlns:a16="http://schemas.microsoft.com/office/drawing/2014/main" id="{B79F4C88-7A66-4C11-9BD2-E14FA38B727F}"/>
              </a:ext>
            </a:extLst>
          </p:cNvPr>
          <p:cNvPicPr>
            <a:picLocks noChangeAspect="1"/>
          </p:cNvPicPr>
          <p:nvPr/>
        </p:nvPicPr>
        <p:blipFill>
          <a:blip r:embed="rId4"/>
          <a:stretch>
            <a:fillRect/>
          </a:stretch>
        </p:blipFill>
        <p:spPr>
          <a:xfrm>
            <a:off x="967183" y="557887"/>
            <a:ext cx="4180302" cy="5577840"/>
          </a:xfrm>
          <a:prstGeom prst="rect">
            <a:avLst/>
          </a:prstGeom>
        </p:spPr>
      </p:pic>
    </p:spTree>
    <p:extLst>
      <p:ext uri="{BB962C8B-B14F-4D97-AF65-F5344CB8AC3E}">
        <p14:creationId xmlns:p14="http://schemas.microsoft.com/office/powerpoint/2010/main" val="4256654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nvPr>
        </p:nvSpPr>
        <p:spPr>
          <a:xfrm>
            <a:off x="381000" y="330581"/>
            <a:ext cx="10972800" cy="1143000"/>
          </a:xfrm>
        </p:spPr>
        <p:txBody>
          <a:bodyPr>
            <a:noAutofit/>
          </a:bodyPr>
          <a:lstStyle/>
          <a:p>
            <a:r>
              <a:rPr lang="fr-FR" sz="3500" b="1" dirty="0">
                <a:solidFill>
                  <a:srgbClr val="267CB4"/>
                </a:solidFill>
                <a:latin typeface="+mn-lt"/>
              </a:rPr>
              <a:t>Espaces qui NE SONT généralement PAS considérés comme des espaces sûrs à l’usage des femmes et des filles :</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nvPr>
        </p:nvSpPr>
        <p:spPr>
          <a:xfrm>
            <a:off x="381000" y="1622924"/>
            <a:ext cx="10972800" cy="4733426"/>
          </a:xfrm>
        </p:spPr>
        <p:txBody>
          <a:bodyPr>
            <a:noAutofit/>
          </a:bodyPr>
          <a:lstStyle/>
          <a:p>
            <a:pPr>
              <a:lnSpc>
                <a:spcPct val="100000"/>
              </a:lnSpc>
              <a:spcBef>
                <a:spcPts val="0"/>
              </a:spcBef>
            </a:pPr>
            <a:r>
              <a:rPr lang="fr-FR" sz="2200" b="1" dirty="0">
                <a:solidFill>
                  <a:srgbClr val="7030A0"/>
                </a:solidFill>
              </a:rPr>
              <a:t>Centre polyvalent</a:t>
            </a:r>
            <a:r>
              <a:rPr lang="fr-FR" sz="2200" dirty="0"/>
              <a:t> : un centre polyvalent est souvent mis à disposition des personnes survivantes, hommes et femmes, mais il n’est pas toujours dirigé par des femmes et des filles.</a:t>
            </a:r>
          </a:p>
          <a:p>
            <a:pPr>
              <a:lnSpc>
                <a:spcPct val="100000"/>
              </a:lnSpc>
              <a:spcBef>
                <a:spcPts val="0"/>
              </a:spcBef>
            </a:pPr>
            <a:r>
              <a:rPr lang="fr-FR" sz="2200" b="1" dirty="0">
                <a:solidFill>
                  <a:srgbClr val="7030A0"/>
                </a:solidFill>
              </a:rPr>
              <a:t>Maisons sûres et abris : </a:t>
            </a:r>
            <a:r>
              <a:rPr lang="fr-FR" sz="2200" dirty="0"/>
              <a:t>ce service est mis à la disposition des femmes et des filles survivantes de VBG et qui se trouvent en danger imminent. </a:t>
            </a:r>
          </a:p>
          <a:p>
            <a:pPr marL="228600" marR="0" lvl="0" indent="-22860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fr-FR" sz="2200" b="1" i="0" u="none" strike="noStrike" cap="none" normalizeH="0" baseline="0" noProof="0" dirty="0">
                <a:ln>
                  <a:noFill/>
                </a:ln>
                <a:solidFill>
                  <a:srgbClr val="7030A0"/>
                </a:solidFill>
                <a:uLnTx/>
                <a:uFillTx/>
                <a:latin typeface="Calibri" panose="020F0502020204030204"/>
                <a:ea typeface="+mn-ea"/>
                <a:cs typeface="+mn-cs"/>
              </a:rPr>
              <a:t>Espaces pour les femmes dans les zones d’accueil et les établissements de santé : </a:t>
            </a:r>
            <a:r>
              <a:rPr kumimoji="0" lang="fr-FR" sz="2200" b="0" i="0" u="none" strike="noStrike" cap="none" normalizeH="0" baseline="0" noProof="0" dirty="0">
                <a:ln>
                  <a:noFill/>
                </a:ln>
                <a:solidFill>
                  <a:prstClr val="black"/>
                </a:solidFill>
                <a:uLnTx/>
                <a:uFillTx/>
                <a:latin typeface="Calibri" panose="020F0502020204030204"/>
                <a:ea typeface="+mn-ea"/>
                <a:cs typeface="+mn-cs"/>
              </a:rPr>
              <a:t>les espaces sûrs réservés aux femmes et aux filles situés dans les zones d’accueil des camps de réfugiés ou dans les établissements de santé diffèrent des espaces sûrs à l’usage des femmes et des filles. </a:t>
            </a:r>
          </a:p>
          <a:p>
            <a:pPr marL="228600" marR="0" lvl="0" indent="-22860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fr-FR" sz="2200" b="1" i="0" u="none" strike="noStrike" cap="none" normalizeH="0" baseline="0" noProof="0" dirty="0">
                <a:ln>
                  <a:noFill/>
                </a:ln>
                <a:solidFill>
                  <a:srgbClr val="7030A0"/>
                </a:solidFill>
                <a:uLnTx/>
                <a:uFillTx/>
                <a:latin typeface="Calibri" panose="020F0502020204030204"/>
                <a:ea typeface="+mn-ea"/>
                <a:cs typeface="+mn-cs"/>
              </a:rPr>
              <a:t>Bureaux de protection : </a:t>
            </a:r>
            <a:r>
              <a:rPr kumimoji="0" lang="fr-FR" sz="2200" b="0" i="0" u="none" strike="noStrike" cap="none" normalizeH="0" baseline="0" noProof="0" dirty="0">
                <a:ln>
                  <a:noFill/>
                </a:ln>
                <a:solidFill>
                  <a:prstClr val="black"/>
                </a:solidFill>
                <a:uLnTx/>
                <a:uFillTx/>
                <a:latin typeface="Calibri" panose="020F0502020204030204"/>
                <a:ea typeface="+mn-ea"/>
                <a:cs typeface="+mn-cs"/>
              </a:rPr>
              <a:t>les centres communautaires sont des lieux publics sûrs où tous les membres de la communauté peuvent se réunir dans le cadre d’activités sociales, de loisirs, de programmes éducatifs et de ceux liés aux moyens de subsistance, etc. </a:t>
            </a:r>
          </a:p>
          <a:p>
            <a:pPr marL="228600" marR="0" lvl="0" indent="-22860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fr-FR" sz="2200" b="1" i="0" u="none" strike="noStrike" cap="none" normalizeH="0" baseline="0" noProof="0" dirty="0">
                <a:ln>
                  <a:noFill/>
                </a:ln>
                <a:solidFill>
                  <a:srgbClr val="7030A0"/>
                </a:solidFill>
                <a:uLnTx/>
                <a:uFillTx/>
                <a:latin typeface="Calibri" panose="020F0502020204030204"/>
                <a:ea typeface="+mn-ea"/>
                <a:cs typeface="+mn-cs"/>
              </a:rPr>
              <a:t>Espaces pour les enfants : </a:t>
            </a:r>
            <a:r>
              <a:rPr kumimoji="0" lang="fr-FR" sz="2200" b="0" i="0" u="none" strike="noStrike" cap="none" normalizeH="0" baseline="0" noProof="0" dirty="0">
                <a:ln>
                  <a:noFill/>
                </a:ln>
                <a:solidFill>
                  <a:prstClr val="black"/>
                </a:solidFill>
                <a:uLnTx/>
                <a:uFillTx/>
                <a:latin typeface="Calibri" panose="020F0502020204030204"/>
                <a:ea typeface="+mn-ea"/>
                <a:cs typeface="+mn-cs"/>
              </a:rPr>
              <a:t>ils sont mis en place pour satisfaire aux besoins immédiats des enfants en matière de protection, de bien-être psychosocial et </a:t>
            </a:r>
            <a:r>
              <a:rPr lang="fr-FR" sz="2200" dirty="0">
                <a:solidFill>
                  <a:prstClr val="black"/>
                </a:solidFill>
                <a:latin typeface="Calibri" panose="020F0502020204030204"/>
              </a:rPr>
              <a:t>d</a:t>
            </a:r>
            <a:r>
              <a:rPr kumimoji="0" lang="fr-FR" sz="2200" b="0" i="0" u="none" strike="noStrike" cap="none" normalizeH="0" baseline="0" noProof="0" dirty="0">
                <a:ln>
                  <a:noFill/>
                </a:ln>
                <a:solidFill>
                  <a:prstClr val="black"/>
                </a:solidFill>
                <a:uLnTx/>
                <a:uFillTx/>
                <a:latin typeface="Calibri" panose="020F0502020204030204"/>
                <a:ea typeface="+mn-ea"/>
                <a:cs typeface="+mn-cs"/>
              </a:rPr>
              <a:t>’éducation non formelle</a:t>
            </a:r>
            <a:r>
              <a:rPr lang="fr-FR" sz="2200" dirty="0">
                <a:solidFill>
                  <a:prstClr val="black"/>
                </a:solidFill>
                <a:latin typeface="Calibri" panose="020F0502020204030204"/>
                <a:ea typeface="+mn-ea"/>
                <a:cs typeface="+mn-cs"/>
              </a:rPr>
              <a:t>.</a:t>
            </a:r>
            <a:r>
              <a:rPr kumimoji="0" lang="fr-FR" sz="2200" b="0" i="0" u="none" strike="noStrike" cap="none" normalizeH="0" baseline="0" noProof="0" dirty="0">
                <a:ln>
                  <a:noFill/>
                </a:ln>
                <a:solidFill>
                  <a:prstClr val="black"/>
                </a:solidFill>
                <a:uLnTx/>
                <a:uFillTx/>
                <a:latin typeface="Calibri" panose="020F0502020204030204"/>
                <a:ea typeface="+mn-ea"/>
                <a:cs typeface="+mn-cs"/>
              </a:rPr>
              <a:t> </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10</a:t>
            </a:fld>
            <a:endParaRPr lang="en-US" b="1"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3614671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nvPr>
        </p:nvSpPr>
        <p:spPr>
          <a:xfrm>
            <a:off x="395286" y="188538"/>
            <a:ext cx="11315701" cy="1143000"/>
          </a:xfrm>
        </p:spPr>
        <p:txBody>
          <a:bodyPr>
            <a:noAutofit/>
          </a:bodyPr>
          <a:lstStyle/>
          <a:p>
            <a:r>
              <a:rPr lang="fr-FR" sz="4000" b="1" dirty="0">
                <a:solidFill>
                  <a:srgbClr val="267CB4"/>
                </a:solidFill>
                <a:latin typeface="+mn-lt"/>
              </a:rPr>
              <a:t>Considérations générales sur la création d’espaces sûrs à l’usage des femmes et des filles :</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nvPr>
        </p:nvSpPr>
        <p:spPr>
          <a:xfrm>
            <a:off x="438149" y="1434280"/>
            <a:ext cx="11229974" cy="4298315"/>
          </a:xfrm>
        </p:spPr>
        <p:txBody>
          <a:bodyPr>
            <a:noAutofit/>
          </a:bodyPr>
          <a:lstStyle/>
          <a:p>
            <a:pPr marL="514350" indent="-514350">
              <a:buAutoNum type="arabicPeriod"/>
            </a:pPr>
            <a:r>
              <a:rPr lang="fr-FR" sz="2400" b="1" dirty="0">
                <a:solidFill>
                  <a:srgbClr val="7030A0"/>
                </a:solidFill>
              </a:rPr>
              <a:t>Autonomisation : </a:t>
            </a:r>
            <a:r>
              <a:rPr lang="fr-FR" sz="2400" dirty="0"/>
              <a:t>chaque femme et chaque fille a la capacité de façonner sa propre vie, de provoquer un changement social à plus grande échelle et d’y contribuer.</a:t>
            </a:r>
          </a:p>
          <a:p>
            <a:pPr marL="514350" indent="-514350">
              <a:buAutoNum type="arabicPeriod"/>
            </a:pPr>
            <a:r>
              <a:rPr kumimoji="0" lang="fr-FR" sz="2400" b="1" i="0" u="none" strike="noStrike" cap="none" normalizeH="0" baseline="0" noProof="0" dirty="0">
                <a:ln>
                  <a:noFill/>
                </a:ln>
                <a:solidFill>
                  <a:srgbClr val="7030A0"/>
                </a:solidFill>
                <a:uLnTx/>
                <a:uFillTx/>
                <a:latin typeface="Calibri" panose="020F0502020204030204"/>
                <a:ea typeface="+mn-ea"/>
                <a:cs typeface="+mn-cs"/>
              </a:rPr>
              <a:t>Solidarité : </a:t>
            </a:r>
            <a:r>
              <a:rPr kumimoji="0" lang="fr-FR" sz="2400" b="0" i="0" u="none" strike="noStrike" cap="none" normalizeH="0" baseline="0" noProof="0" dirty="0">
                <a:ln>
                  <a:noFill/>
                </a:ln>
                <a:solidFill>
                  <a:prstClr val="black"/>
                </a:solidFill>
                <a:uLnTx/>
                <a:uFillTx/>
                <a:latin typeface="Calibri" panose="020F0502020204030204"/>
                <a:ea typeface="+mn-ea"/>
                <a:cs typeface="+mn-cs"/>
              </a:rPr>
              <a:t>l’espace sûr offre la possibilité de communiquer avec des personnes et des groupes différents en encourageant le partage, le mentorat et la coopération.</a:t>
            </a:r>
          </a:p>
          <a:p>
            <a:pPr marL="514350" indent="-514350">
              <a:buAutoNum type="arabicPeriod"/>
            </a:pPr>
            <a:r>
              <a:rPr kumimoji="0" lang="fr-FR" sz="2400" b="1" i="0" u="none" strike="noStrike" cap="none" normalizeH="0" baseline="0" noProof="0" dirty="0">
                <a:ln>
                  <a:noFill/>
                </a:ln>
                <a:solidFill>
                  <a:srgbClr val="7030A0"/>
                </a:solidFill>
                <a:uLnTx/>
                <a:uFillTx/>
                <a:latin typeface="Calibri" panose="020F0502020204030204"/>
                <a:ea typeface="+mn-ea"/>
                <a:cs typeface="+mn-cs"/>
              </a:rPr>
              <a:t>Responsabilisation : </a:t>
            </a:r>
            <a:r>
              <a:rPr kumimoji="0" lang="fr-FR" sz="2400" b="0" i="0" u="none" strike="noStrike" cap="none" normalizeH="0" baseline="0" noProof="0" dirty="0">
                <a:ln>
                  <a:noFill/>
                </a:ln>
                <a:solidFill>
                  <a:prstClr val="black"/>
                </a:solidFill>
                <a:uLnTx/>
                <a:uFillTx/>
                <a:latin typeface="Calibri" panose="020F0502020204030204"/>
                <a:ea typeface="+mn-ea"/>
                <a:cs typeface="+mn-cs"/>
              </a:rPr>
              <a:t>tous les aspects de l’emplacement, de la conception et de la programmation de l’espace sûr donnent la priorité à la sécurité des femmes et des filles </a:t>
            </a:r>
            <a:r>
              <a:rPr lang="fr-FR" sz="2400" dirty="0">
                <a:solidFill>
                  <a:prstClr val="black"/>
                </a:solidFill>
                <a:latin typeface="Calibri" panose="020F0502020204030204"/>
              </a:rPr>
              <a:t>ainsi qu’</a:t>
            </a:r>
            <a:r>
              <a:rPr kumimoji="0" lang="fr-FR" sz="2400" b="0" i="0" u="none" strike="noStrike" cap="none" normalizeH="0" baseline="0" noProof="0" dirty="0">
                <a:ln>
                  <a:noFill/>
                </a:ln>
                <a:solidFill>
                  <a:prstClr val="black"/>
                </a:solidFill>
                <a:uLnTx/>
                <a:uFillTx/>
                <a:latin typeface="Calibri" panose="020F0502020204030204"/>
                <a:ea typeface="+mn-ea"/>
                <a:cs typeface="+mn-cs"/>
              </a:rPr>
              <a:t>à la confidentialité.</a:t>
            </a:r>
          </a:p>
          <a:p>
            <a:pPr marL="514350" indent="-514350">
              <a:buAutoNum type="arabicPeriod"/>
            </a:pPr>
            <a:r>
              <a:rPr kumimoji="0" lang="fr-FR" sz="2400" b="1" i="0" u="none" strike="noStrike" cap="none" normalizeH="0" baseline="0" noProof="0" dirty="0">
                <a:ln>
                  <a:noFill/>
                </a:ln>
                <a:solidFill>
                  <a:srgbClr val="7030A0"/>
                </a:solidFill>
                <a:uLnTx/>
                <a:uFillTx/>
                <a:latin typeface="Calibri" panose="020F0502020204030204"/>
                <a:ea typeface="+mn-ea"/>
                <a:cs typeface="+mn-cs"/>
              </a:rPr>
              <a:t>Inclusion : </a:t>
            </a:r>
            <a:r>
              <a:rPr kumimoji="0" lang="fr-FR" sz="2400" b="0" i="0" u="none" strike="noStrike" cap="none" normalizeH="0" baseline="0" noProof="0" dirty="0">
                <a:ln>
                  <a:noFill/>
                </a:ln>
                <a:solidFill>
                  <a:prstClr val="black"/>
                </a:solidFill>
                <a:uLnTx/>
                <a:uFillTx/>
                <a:latin typeface="Calibri" panose="020F0502020204030204"/>
                <a:ea typeface="+mn-ea"/>
                <a:cs typeface="+mn-cs"/>
              </a:rPr>
              <a:t>le personnel et les bénévoles reçoivent une formation approfondie portant sur les principes d’inclusion et de non-discrimination.</a:t>
            </a:r>
          </a:p>
          <a:p>
            <a:pPr marL="514350" indent="-514350">
              <a:buAutoNum type="arabicPeriod"/>
            </a:pPr>
            <a:r>
              <a:rPr kumimoji="0" lang="fr-FR" sz="2400" b="1" i="0" u="none" strike="noStrike" cap="none" normalizeH="0" baseline="0" noProof="0" dirty="0">
                <a:ln>
                  <a:noFill/>
                </a:ln>
                <a:solidFill>
                  <a:srgbClr val="7030A0"/>
                </a:solidFill>
                <a:uLnTx/>
                <a:uFillTx/>
                <a:latin typeface="Calibri" panose="020F0502020204030204"/>
                <a:ea typeface="+mn-ea"/>
                <a:cs typeface="+mn-cs"/>
              </a:rPr>
              <a:t>Partenariat : </a:t>
            </a:r>
            <a:r>
              <a:rPr kumimoji="0" lang="fr-FR" sz="2400" b="0" i="0" u="none" strike="noStrike" cap="none" normalizeH="0" baseline="0" noProof="0" dirty="0">
                <a:ln>
                  <a:noFill/>
                </a:ln>
                <a:solidFill>
                  <a:prstClr val="black"/>
                </a:solidFill>
                <a:uLnTx/>
                <a:uFillTx/>
                <a:latin typeface="Calibri" panose="020F0502020204030204"/>
                <a:ea typeface="+mn-ea"/>
                <a:cs typeface="+mn-cs"/>
              </a:rPr>
              <a:t>l’espace sûr doit servir à mettre en contact les femmes et les filles avec les prestataires de services au moyen de solides réseaux d’orientation. Les partenariats avec la société civile locale, en particulier les organisations de la société civile et/ou les réseaux de femmes, sont au cœur de l’approche relative aux espaces sûrs et sont établis dans une optique de durabilité.</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11</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851866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nvPr>
        </p:nvSpPr>
        <p:spPr>
          <a:xfrm>
            <a:off x="381000" y="201650"/>
            <a:ext cx="10972800" cy="1143000"/>
          </a:xfrm>
        </p:spPr>
        <p:txBody>
          <a:bodyPr>
            <a:noAutofit/>
          </a:bodyPr>
          <a:lstStyle/>
          <a:p>
            <a:r>
              <a:rPr lang="fr-FR" sz="4000" b="1" dirty="0">
                <a:solidFill>
                  <a:srgbClr val="267CB4"/>
                </a:solidFill>
                <a:latin typeface="+mn-lt"/>
              </a:rPr>
              <a:t>Activités relatives à l’espace sûr à l’usage des femmes et des filles</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nvPr>
        </p:nvSpPr>
        <p:spPr>
          <a:xfrm>
            <a:off x="381000" y="1369703"/>
            <a:ext cx="10972800" cy="4609851"/>
          </a:xfrm>
        </p:spPr>
        <p:txBody>
          <a:bodyPr>
            <a:noAutofit/>
          </a:bodyPr>
          <a:lstStyle/>
          <a:p>
            <a:pPr marL="0" indent="0">
              <a:lnSpc>
                <a:spcPct val="100000"/>
              </a:lnSpc>
              <a:spcBef>
                <a:spcPts val="0"/>
              </a:spcBef>
              <a:buNone/>
            </a:pPr>
            <a:r>
              <a:rPr lang="fr-FR" b="1" dirty="0">
                <a:solidFill>
                  <a:srgbClr val="267CB4"/>
                </a:solidFill>
              </a:rPr>
              <a:t>Toutes les activités et tous les services doivent être déterminés en consultation avec les femmes et les filles afin de pouvoir répondre à leurs besoins, prendre en compte leur expérience et être adaptés au contexte et à l’âge des bénéficiaires.</a:t>
            </a:r>
          </a:p>
          <a:p>
            <a:pPr marL="0" indent="0">
              <a:lnSpc>
                <a:spcPct val="100000"/>
              </a:lnSpc>
              <a:spcBef>
                <a:spcPts val="0"/>
              </a:spcBef>
              <a:buNone/>
            </a:pPr>
            <a:endParaRPr lang="en-SG" dirty="0"/>
          </a:p>
          <a:p>
            <a:pPr marL="0" indent="0">
              <a:lnSpc>
                <a:spcPct val="100000"/>
              </a:lnSpc>
              <a:spcBef>
                <a:spcPts val="0"/>
              </a:spcBef>
              <a:buNone/>
            </a:pPr>
            <a:r>
              <a:rPr lang="fr-FR" dirty="0"/>
              <a:t>Les </a:t>
            </a:r>
            <a:r>
              <a:rPr lang="fr-FR" b="1" u="sng" dirty="0"/>
              <a:t>quatre catégories générales d’activités</a:t>
            </a:r>
            <a:r>
              <a:rPr lang="fr-FR" dirty="0"/>
              <a:t> à l’intention des femmes et des filles dans le cadre de l’espace sûr sont les suivantes :</a:t>
            </a:r>
          </a:p>
          <a:p>
            <a:pPr marL="514350" indent="-514350">
              <a:lnSpc>
                <a:spcPct val="100000"/>
              </a:lnSpc>
              <a:spcBef>
                <a:spcPts val="0"/>
              </a:spcBef>
              <a:buAutoNum type="arabicPeriod"/>
            </a:pPr>
            <a:r>
              <a:rPr lang="fr-FR" b="1" dirty="0">
                <a:solidFill>
                  <a:srgbClr val="7030A0"/>
                </a:solidFill>
              </a:rPr>
              <a:t>prestation de services</a:t>
            </a:r>
            <a:r>
              <a:rPr lang="fr-FR" dirty="0"/>
              <a:t>, y compris l’orientation ;</a:t>
            </a:r>
          </a:p>
          <a:p>
            <a:pPr marL="514350" indent="-514350">
              <a:lnSpc>
                <a:spcPct val="100000"/>
              </a:lnSpc>
              <a:spcBef>
                <a:spcPts val="0"/>
              </a:spcBef>
              <a:buAutoNum type="arabicPeriod"/>
            </a:pPr>
            <a:r>
              <a:rPr lang="fr-FR" b="1" dirty="0">
                <a:solidFill>
                  <a:srgbClr val="7030A0"/>
                </a:solidFill>
              </a:rPr>
              <a:t>soutien psychosocial </a:t>
            </a:r>
            <a:r>
              <a:rPr lang="fr-FR" dirty="0"/>
              <a:t>et activités récréatives ;</a:t>
            </a:r>
          </a:p>
          <a:p>
            <a:pPr marL="514350" indent="-514350">
              <a:lnSpc>
                <a:spcPct val="100000"/>
              </a:lnSpc>
              <a:spcBef>
                <a:spcPts val="0"/>
              </a:spcBef>
              <a:buAutoNum type="arabicPeriod"/>
            </a:pPr>
            <a:r>
              <a:rPr lang="fr-FR" b="1" dirty="0">
                <a:solidFill>
                  <a:srgbClr val="7030A0"/>
                </a:solidFill>
              </a:rPr>
              <a:t>développement de compétences et activités relatives aux moyens de subsistance</a:t>
            </a:r>
            <a:r>
              <a:rPr lang="fr-FR" dirty="0"/>
              <a:t> ;</a:t>
            </a:r>
          </a:p>
          <a:p>
            <a:pPr marL="514350" indent="-514350">
              <a:lnSpc>
                <a:spcPct val="100000"/>
              </a:lnSpc>
              <a:spcBef>
                <a:spcPts val="0"/>
              </a:spcBef>
              <a:buAutoNum type="arabicPeriod"/>
            </a:pPr>
            <a:r>
              <a:rPr lang="fr-FR" b="1" dirty="0">
                <a:solidFill>
                  <a:srgbClr val="7030A0"/>
                </a:solidFill>
              </a:rPr>
              <a:t>information</a:t>
            </a:r>
            <a:r>
              <a:rPr lang="fr-FR" dirty="0"/>
              <a:t> et </a:t>
            </a:r>
            <a:r>
              <a:rPr lang="fr-FR" b="1" dirty="0">
                <a:solidFill>
                  <a:srgbClr val="7030A0"/>
                </a:solidFill>
              </a:rPr>
              <a:t>sensibilisation</a:t>
            </a:r>
            <a:r>
              <a:rPr lang="fr-FR" dirty="0"/>
              <a:t>.</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12</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813326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nvPr>
        </p:nvSpPr>
        <p:spPr>
          <a:xfrm>
            <a:off x="431800" y="244140"/>
            <a:ext cx="11544300" cy="1143000"/>
          </a:xfrm>
        </p:spPr>
        <p:txBody>
          <a:bodyPr>
            <a:noAutofit/>
          </a:bodyPr>
          <a:lstStyle/>
          <a:p>
            <a:r>
              <a:rPr lang="fr-FR" sz="4000" b="1" dirty="0">
                <a:solidFill>
                  <a:srgbClr val="267CB4"/>
                </a:solidFill>
                <a:latin typeface="+mn-lt"/>
              </a:rPr>
              <a:t>Rôle du personnel travaillant au sein de l’espace sûr et renforcement des capacités</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nvPr>
        </p:nvSpPr>
        <p:spPr>
          <a:xfrm>
            <a:off x="434975" y="1608366"/>
            <a:ext cx="11322050" cy="4083720"/>
          </a:xfrm>
        </p:spPr>
        <p:txBody>
          <a:bodyPr>
            <a:noAutofit/>
          </a:bodyPr>
          <a:lstStyle/>
          <a:p>
            <a:r>
              <a:rPr lang="fr-FR" sz="2400" dirty="0"/>
              <a:t>Le personnel de l’espace sûr doit être </a:t>
            </a:r>
            <a:r>
              <a:rPr lang="fr-FR" sz="2400" b="1" dirty="0">
                <a:solidFill>
                  <a:srgbClr val="7030A0"/>
                </a:solidFill>
              </a:rPr>
              <a:t>sélectionné avec soin </a:t>
            </a:r>
            <a:r>
              <a:rPr lang="fr-FR" sz="2400" dirty="0"/>
              <a:t>et </a:t>
            </a:r>
            <a:r>
              <a:rPr lang="fr-FR" sz="2400" b="1" dirty="0">
                <a:solidFill>
                  <a:srgbClr val="7030A0"/>
                </a:solidFill>
              </a:rPr>
              <a:t>formé </a:t>
            </a:r>
            <a:r>
              <a:rPr lang="fr-FR" sz="2400" dirty="0"/>
              <a:t>aux </a:t>
            </a:r>
            <a:r>
              <a:rPr lang="fr-FR" sz="2400" b="1" dirty="0"/>
              <a:t>concepts fondamentaux </a:t>
            </a:r>
            <a:r>
              <a:rPr lang="fr-FR" sz="2400" dirty="0"/>
              <a:t>et aux </a:t>
            </a:r>
            <a:r>
              <a:rPr lang="fr-FR" sz="2400" b="1" dirty="0"/>
              <a:t>Principes directeurs de l’action contre la VBG</a:t>
            </a:r>
            <a:r>
              <a:rPr lang="fr-FR" sz="2400" dirty="0"/>
              <a:t>, à l’utilisation du </a:t>
            </a:r>
            <a:r>
              <a:rPr lang="fr-FR" sz="2400" b="1" dirty="0"/>
              <a:t>système d’orientation, aux techniques de communication </a:t>
            </a:r>
            <a:r>
              <a:rPr lang="fr-FR" sz="2400" dirty="0"/>
              <a:t>et à la </a:t>
            </a:r>
            <a:r>
              <a:rPr lang="fr-FR" sz="2400" b="1" dirty="0"/>
              <a:t>manière d’organiser les activités de groupe</a:t>
            </a:r>
            <a:r>
              <a:rPr lang="fr-FR" sz="2400" dirty="0"/>
              <a:t> ; les </a:t>
            </a:r>
            <a:r>
              <a:rPr lang="fr-FR" sz="2400" b="1" dirty="0">
                <a:solidFill>
                  <a:srgbClr val="267CB4"/>
                </a:solidFill>
              </a:rPr>
              <a:t>intervenants</a:t>
            </a:r>
            <a:r>
              <a:rPr lang="fr-FR" sz="2400" dirty="0"/>
              <a:t> ont besoin d’une </a:t>
            </a:r>
            <a:r>
              <a:rPr lang="fr-FR" sz="2400" b="1" dirty="0">
                <a:solidFill>
                  <a:srgbClr val="7030A0"/>
                </a:solidFill>
              </a:rPr>
              <a:t>formation approfondie et de supervision</a:t>
            </a:r>
            <a:r>
              <a:rPr lang="fr-FR" sz="2400" dirty="0"/>
              <a:t> (voir la Norme 6 : La gestion de cas de VBG). </a:t>
            </a:r>
          </a:p>
          <a:p>
            <a:r>
              <a:rPr lang="fr-FR" sz="2400" dirty="0"/>
              <a:t>Tous les membres du personnel doivent </a:t>
            </a:r>
            <a:r>
              <a:rPr lang="fr-FR" sz="2400" b="1" dirty="0">
                <a:solidFill>
                  <a:srgbClr val="7030A0"/>
                </a:solidFill>
              </a:rPr>
              <a:t>signer un code de conduite</a:t>
            </a:r>
            <a:r>
              <a:rPr lang="fr-FR" sz="2400" dirty="0"/>
              <a:t> qui comprend des dispositions concernant la </a:t>
            </a:r>
            <a:r>
              <a:rPr lang="fr-FR" sz="2400" b="1" dirty="0">
                <a:solidFill>
                  <a:srgbClr val="7030A0"/>
                </a:solidFill>
              </a:rPr>
              <a:t>protection contre l’exploitation et les abus sexuels</a:t>
            </a:r>
            <a:r>
              <a:rPr lang="fr-FR" sz="2400" dirty="0"/>
              <a:t>. </a:t>
            </a:r>
          </a:p>
          <a:p>
            <a:r>
              <a:rPr lang="fr-FR" sz="2400" dirty="0"/>
              <a:t>Des </a:t>
            </a:r>
            <a:r>
              <a:rPr lang="fr-FR" sz="2400" b="1" dirty="0">
                <a:solidFill>
                  <a:srgbClr val="7030A0"/>
                </a:solidFill>
              </a:rPr>
              <a:t>directives claires</a:t>
            </a:r>
            <a:r>
              <a:rPr lang="fr-FR" sz="2400" dirty="0"/>
              <a:t> doivent garantir que l’espace reste </a:t>
            </a:r>
            <a:r>
              <a:rPr lang="fr-FR" sz="2400" b="1" dirty="0">
                <a:solidFill>
                  <a:srgbClr val="7030A0"/>
                </a:solidFill>
              </a:rPr>
              <a:t>réservé aux femmes</a:t>
            </a:r>
            <a:r>
              <a:rPr lang="fr-FR" sz="2400" dirty="0"/>
              <a:t>. </a:t>
            </a:r>
          </a:p>
          <a:p>
            <a:r>
              <a:rPr lang="fr-FR" sz="2400" dirty="0"/>
              <a:t>Dans certains contextes, il convient que seuls les gardiens </a:t>
            </a:r>
            <a:r>
              <a:rPr lang="fr-FR" sz="2400" b="1" dirty="0">
                <a:solidFill>
                  <a:srgbClr val="7030A0"/>
                </a:solidFill>
              </a:rPr>
              <a:t>(le cas échéant)</a:t>
            </a:r>
            <a:r>
              <a:rPr lang="fr-FR" sz="2400" dirty="0"/>
              <a:t> chargés de la sécurité de l’espace physique et des biens, et </a:t>
            </a:r>
            <a:r>
              <a:rPr lang="fr-FR" sz="2400" b="1" dirty="0">
                <a:solidFill>
                  <a:srgbClr val="7030A0"/>
                </a:solidFill>
              </a:rPr>
              <a:t>un travailleur chargé de faire la liaison avec la communauté, soient des hommes</a:t>
            </a:r>
            <a:r>
              <a:rPr lang="fr-FR" sz="2400" dirty="0"/>
              <a:t>. Ces derniers peuvent collaborer avec les structures de direction du camp, la police, les hommes et les garçons.</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13</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070435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5025AE3-C7E3-491A-AB04-9663BBF98DAC}"/>
              </a:ext>
            </a:extLst>
          </p:cNvPr>
          <p:cNvSpPr txBox="1"/>
          <p:nvPr/>
        </p:nvSpPr>
        <p:spPr>
          <a:xfrm>
            <a:off x="1850980" y="67615"/>
            <a:ext cx="8205467"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cap="none" normalizeH="0" baseline="0" noProof="0" dirty="0">
                <a:ln>
                  <a:noFill/>
                </a:ln>
                <a:solidFill>
                  <a:srgbClr val="7030A0"/>
                </a:solidFill>
                <a:uLnTx/>
                <a:uFillTx/>
                <a:latin typeface="Calibri"/>
                <a:ea typeface="+mn-ea"/>
                <a:cs typeface="+mn-cs"/>
              </a:rPr>
              <a:t>Actions clés pour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cap="none" normalizeH="0" baseline="0" noProof="0" dirty="0">
                <a:ln>
                  <a:noFill/>
                </a:ln>
                <a:solidFill>
                  <a:srgbClr val="7030A0"/>
                </a:solidFill>
                <a:uLnTx/>
                <a:uFillTx/>
                <a:latin typeface="Calibri"/>
                <a:ea typeface="+mn-ea"/>
                <a:cs typeface="+mn-cs"/>
              </a:rPr>
              <a:t>les espaces sûrs à l’usage des femmes et des filles</a:t>
            </a:r>
          </a:p>
        </p:txBody>
      </p:sp>
      <p:pic>
        <p:nvPicPr>
          <p:cNvPr id="5" name="Image 4" descr="Une image contenant texte&#10;&#10;Description générée automatiquement">
            <a:extLst>
              <a:ext uri="{FF2B5EF4-FFF2-40B4-BE49-F238E27FC236}">
                <a16:creationId xmlns:a16="http://schemas.microsoft.com/office/drawing/2014/main" id="{D075A6D8-84D5-4B5C-B841-CBFAFC0639E1}"/>
              </a:ext>
            </a:extLst>
          </p:cNvPr>
          <p:cNvPicPr>
            <a:picLocks noChangeAspect="1"/>
          </p:cNvPicPr>
          <p:nvPr/>
        </p:nvPicPr>
        <p:blipFill>
          <a:blip r:embed="rId3"/>
          <a:stretch>
            <a:fillRect/>
          </a:stretch>
        </p:blipFill>
        <p:spPr>
          <a:xfrm>
            <a:off x="4048483" y="1021722"/>
            <a:ext cx="3810460" cy="5768320"/>
          </a:xfrm>
          <a:prstGeom prst="rect">
            <a:avLst/>
          </a:prstGeom>
        </p:spPr>
      </p:pic>
    </p:spTree>
    <p:extLst>
      <p:ext uri="{BB962C8B-B14F-4D97-AF65-F5344CB8AC3E}">
        <p14:creationId xmlns:p14="http://schemas.microsoft.com/office/powerpoint/2010/main" val="32323115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fld id="{00000000-1234-1234-1234-123412341234}" type="slidenum">
              <a:rPr kumimoji="0" lang="en" sz="1000" b="0" i="0" u="none" strike="noStrike" kern="1200" cap="none" spc="0" normalizeH="0" baseline="0" noProof="0">
                <a:ln>
                  <a:noFill/>
                </a:ln>
                <a:solidFill>
                  <a:srgbClr val="595959"/>
                </a:solidFill>
                <a:effectLst/>
                <a:uLnTx/>
                <a:uFillTx/>
                <a:latin typeface="Arial"/>
                <a:cs typeface="Arial"/>
                <a:sym typeface="Arial"/>
              </a:rPr>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t>15</a:t>
            </a:fld>
            <a:endParaRPr kumimoji="0" lang="en" sz="1000" b="0" i="0" u="none" strike="noStrike" kern="1200" cap="none" spc="0" normalizeH="0" baseline="0" noProof="0">
              <a:ln>
                <a:noFill/>
              </a:ln>
              <a:solidFill>
                <a:srgbClr val="595959"/>
              </a:solidFill>
              <a:effectLst/>
              <a:uLnTx/>
              <a:uFillTx/>
              <a:latin typeface="Arial"/>
              <a:cs typeface="Arial"/>
              <a:sym typeface="Arial"/>
            </a:endParaRPr>
          </a:p>
        </p:txBody>
      </p:sp>
      <p:pic>
        <p:nvPicPr>
          <p:cNvPr id="3" name="Image 2" descr="Une image contenant texte&#10;&#10;Description générée automatiquement">
            <a:extLst>
              <a:ext uri="{FF2B5EF4-FFF2-40B4-BE49-F238E27FC236}">
                <a16:creationId xmlns:a16="http://schemas.microsoft.com/office/drawing/2014/main" id="{3DD551D6-D876-4504-8574-B9BFEC3BB7E8}"/>
              </a:ext>
            </a:extLst>
          </p:cNvPr>
          <p:cNvPicPr>
            <a:picLocks noChangeAspect="1"/>
          </p:cNvPicPr>
          <p:nvPr/>
        </p:nvPicPr>
        <p:blipFill>
          <a:blip r:embed="rId3"/>
          <a:stretch>
            <a:fillRect/>
          </a:stretch>
        </p:blipFill>
        <p:spPr>
          <a:xfrm>
            <a:off x="3864516" y="172452"/>
            <a:ext cx="4462968" cy="6513095"/>
          </a:xfrm>
          <a:prstGeom prst="rect">
            <a:avLst/>
          </a:prstGeom>
        </p:spPr>
      </p:pic>
    </p:spTree>
    <p:extLst>
      <p:ext uri="{BB962C8B-B14F-4D97-AF65-F5344CB8AC3E}">
        <p14:creationId xmlns:p14="http://schemas.microsoft.com/office/powerpoint/2010/main" val="2582338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nvPicPr>
        <p:blipFill>
          <a:blip r:embed="rId4"/>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153299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nvPr>
        </p:nvSpPr>
        <p:spPr>
          <a:xfrm>
            <a:off x="441412" y="588878"/>
            <a:ext cx="6858000" cy="898404"/>
          </a:xfrm>
        </p:spPr>
        <p:txBody>
          <a:bodyPr>
            <a:normAutofit/>
          </a:bodyPr>
          <a:lstStyle/>
          <a:p>
            <a:pPr algn="l"/>
            <a:r>
              <a:rPr lang="fr-FR" sz="4800" b="1">
                <a:solidFill>
                  <a:srgbClr val="5B3289"/>
                </a:solidFill>
                <a:latin typeface="+mn-lt"/>
              </a:rPr>
              <a:t>Norme 8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nvPr>
        </p:nvSpPr>
        <p:spPr>
          <a:xfrm>
            <a:off x="441412" y="1859131"/>
            <a:ext cx="9457898" cy="1036231"/>
          </a:xfrm>
        </p:spPr>
        <p:txBody>
          <a:bodyPr>
            <a:normAutofit fontScale="92500"/>
          </a:bodyPr>
          <a:lstStyle/>
          <a:p>
            <a:pPr algn="l"/>
            <a:r>
              <a:rPr lang="fr-FR" sz="4000" b="1" dirty="0">
                <a:solidFill>
                  <a:srgbClr val="267CB4"/>
                </a:solidFill>
              </a:rPr>
              <a:t>Espaces sûrs à l’usage des femmes et des filles</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nvPicPr>
        <p:blipFill>
          <a:blip r:embed="rId4"/>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3335602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6C05280-63FE-42A8-8098-AAD807B20006}"/>
              </a:ext>
            </a:extLst>
          </p:cNvPr>
          <p:cNvSpPr txBox="1">
            <a:spLocks/>
          </p:cNvSpPr>
          <p:nvPr/>
        </p:nvSpPr>
        <p:spPr>
          <a:xfrm>
            <a:off x="465111" y="315656"/>
            <a:ext cx="10515600" cy="10396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7030A0"/>
                </a:solidFill>
                <a:latin typeface="+mn-lt"/>
              </a:rPr>
              <a:t>Normes de programme</a:t>
            </a:r>
          </a:p>
        </p:txBody>
      </p:sp>
      <p:pic>
        <p:nvPicPr>
          <p:cNvPr id="3" name="Image 2" descr="Une image contenant texte&#10;&#10;Description générée automatiquement">
            <a:extLst>
              <a:ext uri="{FF2B5EF4-FFF2-40B4-BE49-F238E27FC236}">
                <a16:creationId xmlns:a16="http://schemas.microsoft.com/office/drawing/2014/main" id="{901CC254-823A-40BE-A8BB-867B30E584D1}"/>
              </a:ext>
            </a:extLst>
          </p:cNvPr>
          <p:cNvPicPr>
            <a:picLocks noChangeAspect="1"/>
          </p:cNvPicPr>
          <p:nvPr/>
        </p:nvPicPr>
        <p:blipFill>
          <a:blip r:embed="rId3"/>
          <a:stretch>
            <a:fillRect/>
          </a:stretch>
        </p:blipFill>
        <p:spPr>
          <a:xfrm>
            <a:off x="581346" y="1355258"/>
            <a:ext cx="4033169" cy="4922113"/>
          </a:xfrm>
          <a:prstGeom prst="rect">
            <a:avLst/>
          </a:prstGeom>
        </p:spPr>
      </p:pic>
      <p:pic>
        <p:nvPicPr>
          <p:cNvPr id="10" name="Image 9" descr="Une image contenant texte&#10;&#10;Description générée automatiquement">
            <a:extLst>
              <a:ext uri="{FF2B5EF4-FFF2-40B4-BE49-F238E27FC236}">
                <a16:creationId xmlns:a16="http://schemas.microsoft.com/office/drawing/2014/main" id="{4E69F0F4-D803-44E1-B536-47365E73ACE7}"/>
              </a:ext>
            </a:extLst>
          </p:cNvPr>
          <p:cNvPicPr>
            <a:picLocks noChangeAspect="1"/>
          </p:cNvPicPr>
          <p:nvPr/>
        </p:nvPicPr>
        <p:blipFill>
          <a:blip r:embed="rId4"/>
          <a:stretch>
            <a:fillRect/>
          </a:stretch>
        </p:blipFill>
        <p:spPr>
          <a:xfrm>
            <a:off x="5162265" y="1559458"/>
            <a:ext cx="6014186" cy="4513714"/>
          </a:xfrm>
          <a:prstGeom prst="rect">
            <a:avLst/>
          </a:prstGeom>
        </p:spPr>
      </p:pic>
    </p:spTree>
    <p:extLst>
      <p:ext uri="{BB962C8B-B14F-4D97-AF65-F5344CB8AC3E}">
        <p14:creationId xmlns:p14="http://schemas.microsoft.com/office/powerpoint/2010/main" val="667320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764A3-B489-4B8D-8F88-B87092A02E5A}"/>
              </a:ext>
            </a:extLst>
          </p:cNvPr>
          <p:cNvSpPr>
            <a:spLocks noGrp="1"/>
          </p:cNvSpPr>
          <p:nvPr>
            <p:ph type="title"/>
          </p:nvPr>
        </p:nvSpPr>
        <p:spPr>
          <a:xfrm>
            <a:off x="484632" y="534733"/>
            <a:ext cx="10515600" cy="1325563"/>
          </a:xfrm>
        </p:spPr>
        <p:txBody>
          <a:bodyPr>
            <a:noAutofit/>
          </a:bodyPr>
          <a:lstStyle/>
          <a:p>
            <a:r>
              <a:rPr lang="fr-FR" sz="4400" b="1" dirty="0">
                <a:solidFill>
                  <a:srgbClr val="7030A0"/>
                </a:solidFill>
                <a:latin typeface="+mn-lt"/>
              </a:rPr>
              <a:t>Norme 8 :</a:t>
            </a:r>
            <a:br>
              <a:rPr lang="fr-FR" sz="4400" b="1" dirty="0">
                <a:solidFill>
                  <a:srgbClr val="7030A0"/>
                </a:solidFill>
                <a:latin typeface="+mn-lt"/>
              </a:rPr>
            </a:br>
            <a:r>
              <a:rPr lang="fr-FR" sz="4400" b="1" dirty="0">
                <a:solidFill>
                  <a:srgbClr val="7030A0"/>
                </a:solidFill>
                <a:latin typeface="+mn-lt"/>
              </a:rPr>
              <a:t>Espaces sûrs à l’usage des femmes et des filles</a:t>
            </a:r>
          </a:p>
        </p:txBody>
      </p:sp>
      <p:sp>
        <p:nvSpPr>
          <p:cNvPr id="3" name="Content Placeholder 2">
            <a:extLst>
              <a:ext uri="{FF2B5EF4-FFF2-40B4-BE49-F238E27FC236}">
                <a16:creationId xmlns:a16="http://schemas.microsoft.com/office/drawing/2014/main" id="{C486EFB9-FB38-4517-9AB8-00A9C6D44670}"/>
              </a:ext>
            </a:extLst>
          </p:cNvPr>
          <p:cNvSpPr>
            <a:spLocks noGrp="1"/>
          </p:cNvSpPr>
          <p:nvPr>
            <p:ph idx="1"/>
          </p:nvPr>
        </p:nvSpPr>
        <p:spPr>
          <a:xfrm>
            <a:off x="838200" y="2653859"/>
            <a:ext cx="10515600" cy="4096372"/>
          </a:xfrm>
        </p:spPr>
        <p:txBody>
          <a:bodyPr>
            <a:normAutofit/>
          </a:bodyPr>
          <a:lstStyle/>
          <a:p>
            <a:pPr marL="0" indent="0">
              <a:buNone/>
            </a:pPr>
            <a:r>
              <a:rPr lang="fr-FR" sz="4000" dirty="0"/>
              <a:t>Les femmes et les filles disposent de lieux sûrs et accessibles, offrant des services, des informations et des activités de qualité qui favorisent le rétablissement, le bien-être et l’autonomisation.</a:t>
            </a:r>
          </a:p>
        </p:txBody>
      </p:sp>
    </p:spTree>
    <p:extLst>
      <p:ext uri="{BB962C8B-B14F-4D97-AF65-F5344CB8AC3E}">
        <p14:creationId xmlns:p14="http://schemas.microsoft.com/office/powerpoint/2010/main" val="847031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2FF1D-38E1-4D1C-A3A4-90BBAC5D9177}"/>
              </a:ext>
            </a:extLst>
          </p:cNvPr>
          <p:cNvSpPr>
            <a:spLocks noGrp="1"/>
          </p:cNvSpPr>
          <p:nvPr>
            <p:ph type="title"/>
          </p:nvPr>
        </p:nvSpPr>
        <p:spPr>
          <a:xfrm>
            <a:off x="602974" y="2224690"/>
            <a:ext cx="10986052" cy="4496785"/>
          </a:xfrm>
        </p:spPr>
        <p:txBody>
          <a:bodyPr>
            <a:normAutofit fontScale="90000"/>
          </a:bodyPr>
          <a:lstStyle/>
          <a:p>
            <a:r>
              <a:rPr lang="fr-FR" sz="4000" b="1" dirty="0">
                <a:solidFill>
                  <a:srgbClr val="7030A0"/>
                </a:solidFill>
                <a:latin typeface="+mn-lt"/>
              </a:rPr>
              <a:t>Un espace sûr à l’usage des femmes et des filles constitue un </a:t>
            </a:r>
            <a:r>
              <a:rPr lang="fr-FR" sz="4000" b="1" u="sng" dirty="0">
                <a:solidFill>
                  <a:srgbClr val="7030A0"/>
                </a:solidFill>
                <a:latin typeface="+mn-lt"/>
              </a:rPr>
              <a:t>point d’entrée</a:t>
            </a:r>
            <a:r>
              <a:rPr lang="fr-FR" sz="4000" b="1" dirty="0">
                <a:solidFill>
                  <a:srgbClr val="7030A0"/>
                </a:solidFill>
                <a:latin typeface="+mn-lt"/>
              </a:rPr>
              <a:t> pour ces dernières afin qu’elles puissen</a:t>
            </a:r>
            <a:r>
              <a:rPr lang="hu-HU" sz="4000" b="1" dirty="0">
                <a:solidFill>
                  <a:srgbClr val="7030A0"/>
                </a:solidFill>
                <a:latin typeface="+mn-lt"/>
              </a:rPr>
              <a:t>a</a:t>
            </a:r>
            <a:r>
              <a:rPr lang="fr-FR" sz="4000" b="1" dirty="0">
                <a:solidFill>
                  <a:srgbClr val="7030A0"/>
                </a:solidFill>
                <a:latin typeface="+mn-lt"/>
              </a:rPr>
              <a:t>t</a:t>
            </a:r>
            <a:r>
              <a:rPr lang="fr-FR" sz="4000" b="1" dirty="0">
                <a:solidFill>
                  <a:srgbClr val="7030A0"/>
                </a:solidFill>
              </a:rPr>
              <a:t> :</a:t>
            </a:r>
            <a:br>
              <a:rPr lang="fr-FR" sz="4000" dirty="0">
                <a:solidFill>
                  <a:srgbClr val="7030A0"/>
                </a:solidFill>
              </a:rPr>
            </a:br>
            <a:r>
              <a:rPr lang="fr-FR" sz="4000" dirty="0">
                <a:latin typeface="+mn-lt"/>
              </a:rPr>
              <a:t>- signaler les problèmes en matière de protection ;
- exprimer leurs besoins ;
- recevoir des services ;
- participer à des activités favorisant l’autonomisation ;
- entrer en contact avec la communauté</a:t>
            </a:r>
            <a:r>
              <a:rPr lang="fr-FR" sz="4000" dirty="0"/>
              <a:t>.</a:t>
            </a:r>
            <a:br>
              <a:rPr lang="fr-FR" sz="4000" dirty="0">
                <a:solidFill>
                  <a:srgbClr val="7030A0"/>
                </a:solidFill>
              </a:rPr>
            </a:br>
            <a:endParaRPr lang="fr-FR" sz="4000" dirty="0">
              <a:solidFill>
                <a:srgbClr val="7030A0"/>
              </a:solidFill>
            </a:endParaRPr>
          </a:p>
        </p:txBody>
      </p:sp>
      <p:sp>
        <p:nvSpPr>
          <p:cNvPr id="4" name="Slide Number Placeholder 3">
            <a:extLst>
              <a:ext uri="{FF2B5EF4-FFF2-40B4-BE49-F238E27FC236}">
                <a16:creationId xmlns:a16="http://schemas.microsoft.com/office/drawing/2014/main" id="{280A91A1-307D-4BD0-BE7A-F5A9C8BF4238}"/>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5</a:t>
            </a:fld>
            <a:endParaRPr lang="en-US" b="1">
              <a:solidFill>
                <a:srgbClr val="FFFFFF"/>
              </a:solidFill>
              <a:latin typeface="Calibri"/>
              <a:ea typeface="Calibri"/>
              <a:cs typeface="Calibri"/>
              <a:sym typeface="Calibri"/>
            </a:endParaRPr>
          </a:p>
        </p:txBody>
      </p:sp>
      <p:sp>
        <p:nvSpPr>
          <p:cNvPr id="3" name="TextBox 2">
            <a:extLst>
              <a:ext uri="{FF2B5EF4-FFF2-40B4-BE49-F238E27FC236}">
                <a16:creationId xmlns:a16="http://schemas.microsoft.com/office/drawing/2014/main" id="{5A52AD29-A15D-4E93-8922-AC64E87F1916}"/>
              </a:ext>
            </a:extLst>
          </p:cNvPr>
          <p:cNvSpPr txBox="1"/>
          <p:nvPr/>
        </p:nvSpPr>
        <p:spPr>
          <a:xfrm>
            <a:off x="270212" y="240465"/>
            <a:ext cx="10986052" cy="1938992"/>
          </a:xfrm>
          <a:prstGeom prst="rect">
            <a:avLst/>
          </a:prstGeom>
          <a:noFill/>
        </p:spPr>
        <p:txBody>
          <a:bodyPr wrap="square" rtlCol="0">
            <a:spAutoFit/>
          </a:bodyPr>
          <a:lstStyle/>
          <a:p>
            <a:r>
              <a:rPr lang="fr-FR" sz="4000" b="1" dirty="0">
                <a:solidFill>
                  <a:srgbClr val="267CB4"/>
                </a:solidFill>
              </a:rPr>
              <a:t>La création d’espaces sûrs à l’usage des femmes et des filles constitue un élément essentiel de la programmation de la lutte contre la VBG. </a:t>
            </a:r>
          </a:p>
        </p:txBody>
      </p:sp>
    </p:spTree>
    <p:extLst>
      <p:ext uri="{BB962C8B-B14F-4D97-AF65-F5344CB8AC3E}">
        <p14:creationId xmlns:p14="http://schemas.microsoft.com/office/powerpoint/2010/main" val="3763604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2FF1D-38E1-4D1C-A3A4-90BBAC5D9177}"/>
              </a:ext>
            </a:extLst>
          </p:cNvPr>
          <p:cNvSpPr>
            <a:spLocks noGrp="1"/>
          </p:cNvSpPr>
          <p:nvPr>
            <p:ph type="title"/>
          </p:nvPr>
        </p:nvSpPr>
        <p:spPr>
          <a:xfrm>
            <a:off x="602974" y="1604835"/>
            <a:ext cx="10986052" cy="4751515"/>
          </a:xfrm>
        </p:spPr>
        <p:txBody>
          <a:bodyPr>
            <a:normAutofit/>
          </a:bodyPr>
          <a:lstStyle/>
          <a:p>
            <a:r>
              <a:rPr lang="fr-FR" sz="3600" b="1" dirty="0">
                <a:solidFill>
                  <a:srgbClr val="7030A0"/>
                </a:solidFill>
                <a:latin typeface="+mn-lt"/>
              </a:rPr>
              <a:t>Ce terme désigne un </a:t>
            </a:r>
            <a:r>
              <a:rPr lang="fr-FR" sz="3600" b="1" u="sng" dirty="0">
                <a:solidFill>
                  <a:srgbClr val="7030A0"/>
                </a:solidFill>
                <a:latin typeface="+mn-lt"/>
              </a:rPr>
              <a:t>lieu structuré</a:t>
            </a:r>
            <a:r>
              <a:rPr lang="fr-FR" sz="3600" b="1" dirty="0">
                <a:solidFill>
                  <a:srgbClr val="7030A0"/>
                </a:solidFill>
                <a:latin typeface="+mn-lt"/>
              </a:rPr>
              <a:t> conçu en vue de favoriser la </a:t>
            </a:r>
            <a:r>
              <a:rPr lang="fr-FR" sz="3600" b="1" u="sng" dirty="0">
                <a:solidFill>
                  <a:srgbClr val="7030A0"/>
                </a:solidFill>
                <a:latin typeface="+mn-lt"/>
              </a:rPr>
              <a:t>sécurité physique et émotionnelle</a:t>
            </a:r>
            <a:r>
              <a:rPr lang="fr-FR" sz="3600" b="1" dirty="0">
                <a:solidFill>
                  <a:srgbClr val="7030A0"/>
                </a:solidFill>
                <a:latin typeface="+mn-lt"/>
              </a:rPr>
              <a:t> des femmes et des filles, et où celles-ci sont </a:t>
            </a:r>
            <a:r>
              <a:rPr lang="fr-FR" sz="3600" b="1" u="sng" dirty="0">
                <a:solidFill>
                  <a:srgbClr val="7030A0"/>
                </a:solidFill>
                <a:latin typeface="+mn-lt"/>
              </a:rPr>
              <a:t>soutenues</a:t>
            </a:r>
            <a:r>
              <a:rPr lang="fr-FR" sz="3600" b="1" dirty="0">
                <a:solidFill>
                  <a:srgbClr val="7030A0"/>
                </a:solidFill>
                <a:latin typeface="+mn-lt"/>
              </a:rPr>
              <a:t> par des </a:t>
            </a:r>
            <a:r>
              <a:rPr lang="fr-FR" sz="3600" b="1" dirty="0">
                <a:latin typeface="+mn-lt"/>
              </a:rPr>
              <a:t>processus d’autonomisation </a:t>
            </a:r>
            <a:r>
              <a:rPr lang="fr-FR" sz="3600" b="1" dirty="0">
                <a:solidFill>
                  <a:srgbClr val="7030A0"/>
                </a:solidFill>
                <a:latin typeface="+mn-lt"/>
              </a:rPr>
              <a:t>qui leur permettent de rechercher, de partager et d’obtenir des </a:t>
            </a:r>
            <a:r>
              <a:rPr lang="fr-FR" sz="3600" b="1" u="sng" dirty="0">
                <a:solidFill>
                  <a:srgbClr val="7030A0"/>
                </a:solidFill>
                <a:latin typeface="+mn-lt"/>
              </a:rPr>
              <a:t>informations</a:t>
            </a:r>
            <a:r>
              <a:rPr lang="fr-FR" sz="3600" b="1" dirty="0">
                <a:solidFill>
                  <a:srgbClr val="7030A0"/>
                </a:solidFill>
                <a:latin typeface="+mn-lt"/>
              </a:rPr>
              <a:t>, d’</a:t>
            </a:r>
            <a:r>
              <a:rPr lang="fr-FR" sz="3600" b="1" u="sng" dirty="0">
                <a:solidFill>
                  <a:srgbClr val="7030A0"/>
                </a:solidFill>
                <a:latin typeface="+mn-lt"/>
              </a:rPr>
              <a:t>accéder à des services</a:t>
            </a:r>
            <a:r>
              <a:rPr lang="fr-FR" sz="3600" b="1" dirty="0">
                <a:solidFill>
                  <a:srgbClr val="7030A0"/>
                </a:solidFill>
                <a:latin typeface="+mn-lt"/>
              </a:rPr>
              <a:t>, de </a:t>
            </a:r>
            <a:r>
              <a:rPr lang="fr-FR" sz="3600" b="1" u="sng" dirty="0">
                <a:solidFill>
                  <a:srgbClr val="7030A0"/>
                </a:solidFill>
                <a:latin typeface="+mn-lt"/>
              </a:rPr>
              <a:t>s’exprimer</a:t>
            </a:r>
            <a:r>
              <a:rPr lang="fr-FR" sz="3600" b="1" dirty="0">
                <a:solidFill>
                  <a:srgbClr val="7030A0"/>
                </a:solidFill>
                <a:latin typeface="+mn-lt"/>
              </a:rPr>
              <a:t>, d’</a:t>
            </a:r>
            <a:r>
              <a:rPr lang="fr-FR" sz="3600" b="1" u="sng" dirty="0">
                <a:solidFill>
                  <a:srgbClr val="7030A0"/>
                </a:solidFill>
                <a:latin typeface="+mn-lt"/>
              </a:rPr>
              <a:t>améliorer leur bien-être psychosocial</a:t>
            </a:r>
            <a:r>
              <a:rPr lang="fr-FR" sz="3600" b="1" dirty="0">
                <a:solidFill>
                  <a:srgbClr val="7030A0"/>
                </a:solidFill>
                <a:latin typeface="+mn-lt"/>
              </a:rPr>
              <a:t> et de </a:t>
            </a:r>
            <a:r>
              <a:rPr lang="fr-FR" sz="3600" b="1" u="sng" dirty="0">
                <a:solidFill>
                  <a:srgbClr val="7030A0"/>
                </a:solidFill>
                <a:latin typeface="+mn-lt"/>
              </a:rPr>
              <a:t>réaliser pleinement leurs droits</a:t>
            </a:r>
            <a:r>
              <a:rPr lang="fr-FR" sz="3600" b="1" dirty="0">
                <a:solidFill>
                  <a:srgbClr val="7030A0"/>
                </a:solidFill>
                <a:latin typeface="+mn-lt"/>
              </a:rPr>
              <a:t>.</a:t>
            </a:r>
          </a:p>
        </p:txBody>
      </p:sp>
      <p:sp>
        <p:nvSpPr>
          <p:cNvPr id="4" name="Slide Number Placeholder 3">
            <a:extLst>
              <a:ext uri="{FF2B5EF4-FFF2-40B4-BE49-F238E27FC236}">
                <a16:creationId xmlns:a16="http://schemas.microsoft.com/office/drawing/2014/main" id="{280A91A1-307D-4BD0-BE7A-F5A9C8BF4238}"/>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6</a:t>
            </a:fld>
            <a:endParaRPr lang="en-US" b="1">
              <a:solidFill>
                <a:srgbClr val="FFFFFF"/>
              </a:solidFill>
              <a:latin typeface="Calibri"/>
              <a:ea typeface="Calibri"/>
              <a:cs typeface="Calibri"/>
              <a:sym typeface="Calibri"/>
            </a:endParaRPr>
          </a:p>
        </p:txBody>
      </p:sp>
      <p:sp>
        <p:nvSpPr>
          <p:cNvPr id="3" name="TextBox 2">
            <a:extLst>
              <a:ext uri="{FF2B5EF4-FFF2-40B4-BE49-F238E27FC236}">
                <a16:creationId xmlns:a16="http://schemas.microsoft.com/office/drawing/2014/main" id="{54857340-A56A-4472-ADF5-17FEDC155652}"/>
              </a:ext>
            </a:extLst>
          </p:cNvPr>
          <p:cNvSpPr txBox="1"/>
          <p:nvPr/>
        </p:nvSpPr>
        <p:spPr>
          <a:xfrm>
            <a:off x="249406" y="275619"/>
            <a:ext cx="10549935" cy="707886"/>
          </a:xfrm>
          <a:prstGeom prst="rect">
            <a:avLst/>
          </a:prstGeom>
          <a:noFill/>
        </p:spPr>
        <p:txBody>
          <a:bodyPr wrap="square" rtlCol="0">
            <a:spAutoFit/>
          </a:bodyPr>
          <a:lstStyle/>
          <a:p>
            <a:r>
              <a:rPr lang="fr-FR" sz="4000" b="1" dirty="0">
                <a:solidFill>
                  <a:srgbClr val="267CB4"/>
                </a:solidFill>
              </a:rPr>
              <a:t>Définition de « l’espace sûr à l’usage des femmes et des filles » :</a:t>
            </a:r>
          </a:p>
        </p:txBody>
      </p:sp>
    </p:spTree>
    <p:extLst>
      <p:ext uri="{BB962C8B-B14F-4D97-AF65-F5344CB8AC3E}">
        <p14:creationId xmlns:p14="http://schemas.microsoft.com/office/powerpoint/2010/main" val="2719236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nvPr>
        </p:nvSpPr>
        <p:spPr>
          <a:xfrm>
            <a:off x="381000" y="241664"/>
            <a:ext cx="10972800" cy="1143000"/>
          </a:xfrm>
        </p:spPr>
        <p:txBody>
          <a:bodyPr>
            <a:noAutofit/>
          </a:bodyPr>
          <a:lstStyle/>
          <a:p>
            <a:r>
              <a:rPr lang="fr-FR" b="1" dirty="0">
                <a:solidFill>
                  <a:srgbClr val="267CB4"/>
                </a:solidFill>
                <a:latin typeface="+mn-lt"/>
              </a:rPr>
              <a:t>Les </a:t>
            </a:r>
            <a:r>
              <a:rPr lang="fr-FR" b="1" u="sng" dirty="0">
                <a:solidFill>
                  <a:srgbClr val="267CB4"/>
                </a:solidFill>
                <a:latin typeface="+mn-lt"/>
              </a:rPr>
              <a:t>cinq objectifs standards</a:t>
            </a:r>
            <a:r>
              <a:rPr lang="fr-FR" b="1" dirty="0">
                <a:solidFill>
                  <a:srgbClr val="267CB4"/>
                </a:solidFill>
                <a:latin typeface="+mn-lt"/>
              </a:rPr>
              <a:t> d’un espace sûr à l’usage des femmes et des filles sont :</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nvPr>
        </p:nvSpPr>
        <p:spPr>
          <a:xfrm>
            <a:off x="609600" y="1520323"/>
            <a:ext cx="10972800" cy="4700368"/>
          </a:xfrm>
        </p:spPr>
        <p:txBody>
          <a:bodyPr>
            <a:noAutofit/>
          </a:bodyPr>
          <a:lstStyle/>
          <a:p>
            <a:r>
              <a:rPr lang="fr-FR" sz="2600" b="1" dirty="0">
                <a:solidFill>
                  <a:srgbClr val="7030A0"/>
                </a:solidFill>
              </a:rPr>
              <a:t>fournir</a:t>
            </a:r>
            <a:r>
              <a:rPr lang="fr-FR" sz="2600" dirty="0">
                <a:solidFill>
                  <a:srgbClr val="7030A0"/>
                </a:solidFill>
              </a:rPr>
              <a:t> </a:t>
            </a:r>
            <a:r>
              <a:rPr lang="fr-FR" sz="2600" dirty="0"/>
              <a:t>un point d’entrée vital pour les femmes et les filles survivantes de VBG afin qu’elles puissent </a:t>
            </a:r>
            <a:r>
              <a:rPr lang="fr-FR" sz="2600" b="1" dirty="0">
                <a:solidFill>
                  <a:srgbClr val="7030A0"/>
                </a:solidFill>
              </a:rPr>
              <a:t>accéder en toute sécurité à l’information</a:t>
            </a:r>
            <a:r>
              <a:rPr lang="fr-FR" sz="2600" dirty="0">
                <a:solidFill>
                  <a:srgbClr val="7030A0"/>
                </a:solidFill>
              </a:rPr>
              <a:t>, aux </a:t>
            </a:r>
            <a:r>
              <a:rPr lang="fr-FR" sz="2600" b="1" dirty="0">
                <a:solidFill>
                  <a:srgbClr val="7030A0"/>
                </a:solidFill>
              </a:rPr>
              <a:t>services spécialisés</a:t>
            </a:r>
            <a:r>
              <a:rPr lang="fr-FR" sz="2600" dirty="0"/>
              <a:t> et aux systèmes d’</a:t>
            </a:r>
            <a:r>
              <a:rPr lang="fr-FR" sz="2600" b="1" dirty="0">
                <a:solidFill>
                  <a:srgbClr val="7030A0"/>
                </a:solidFill>
              </a:rPr>
              <a:t>orientation</a:t>
            </a:r>
            <a:r>
              <a:rPr lang="fr-FR" sz="2600" dirty="0"/>
              <a:t> vers les services de santé, de protection et autres ;</a:t>
            </a:r>
          </a:p>
          <a:p>
            <a:r>
              <a:rPr lang="fr-FR" sz="2600" b="1" dirty="0">
                <a:solidFill>
                  <a:srgbClr val="7030A0"/>
                </a:solidFill>
              </a:rPr>
              <a:t>servir</a:t>
            </a:r>
            <a:r>
              <a:rPr lang="fr-FR" sz="2600" dirty="0">
                <a:solidFill>
                  <a:srgbClr val="7030A0"/>
                </a:solidFill>
              </a:rPr>
              <a:t> </a:t>
            </a:r>
            <a:r>
              <a:rPr lang="fr-FR" sz="2600" dirty="0"/>
              <a:t>d’endroit où les femmes et les filles peuvent avoir accès à l’information, aux ressources et à un soutien, et où le risque de violence est réduit ;</a:t>
            </a:r>
          </a:p>
          <a:p>
            <a:r>
              <a:rPr lang="fr-FR" sz="2600" b="1" dirty="0">
                <a:solidFill>
                  <a:srgbClr val="7030A0"/>
                </a:solidFill>
              </a:rPr>
              <a:t>faciliter</a:t>
            </a:r>
            <a:r>
              <a:rPr lang="fr-FR" sz="2600" dirty="0"/>
              <a:t> l’</a:t>
            </a:r>
            <a:r>
              <a:rPr lang="fr-FR" sz="2600" b="1" dirty="0">
                <a:solidFill>
                  <a:srgbClr val="7030A0"/>
                </a:solidFill>
              </a:rPr>
              <a:t>accès des femmes et des filles aux connaissances, aux compétences et aux services</a:t>
            </a:r>
            <a:r>
              <a:rPr lang="fr-FR" sz="2600" dirty="0"/>
              <a:t> ;</a:t>
            </a:r>
          </a:p>
          <a:p>
            <a:r>
              <a:rPr lang="fr-FR" sz="2600" b="1" dirty="0">
                <a:solidFill>
                  <a:srgbClr val="7030A0"/>
                </a:solidFill>
              </a:rPr>
              <a:t>favoriser</a:t>
            </a:r>
            <a:r>
              <a:rPr lang="fr-FR" sz="2600" dirty="0"/>
              <a:t> le </a:t>
            </a:r>
            <a:r>
              <a:rPr lang="fr-FR" sz="2600" b="1" dirty="0">
                <a:solidFill>
                  <a:srgbClr val="7030A0"/>
                </a:solidFill>
              </a:rPr>
              <a:t>bien-être psychosocial</a:t>
            </a:r>
            <a:r>
              <a:rPr lang="fr-FR" sz="2600" dirty="0"/>
              <a:t> des femmes et des filles et </a:t>
            </a:r>
            <a:r>
              <a:rPr lang="fr-FR" sz="2600" b="1" dirty="0">
                <a:solidFill>
                  <a:srgbClr val="7030A0"/>
                </a:solidFill>
              </a:rPr>
              <a:t>créer des réseaux sociaux</a:t>
            </a:r>
            <a:r>
              <a:rPr lang="fr-FR" sz="2600" dirty="0"/>
              <a:t> en vue de réduire l’isolement ou la solitude et </a:t>
            </a:r>
            <a:r>
              <a:rPr lang="fr-FR" sz="2600" b="1" dirty="0">
                <a:solidFill>
                  <a:srgbClr val="7030A0"/>
                </a:solidFill>
              </a:rPr>
              <a:t>améliorer l’intégration </a:t>
            </a:r>
            <a:r>
              <a:rPr lang="fr-FR" sz="2600" dirty="0"/>
              <a:t>dans la vie communautaire ;</a:t>
            </a:r>
          </a:p>
          <a:p>
            <a:r>
              <a:rPr lang="fr-FR" sz="2600" b="1" dirty="0">
                <a:solidFill>
                  <a:srgbClr val="7030A0"/>
                </a:solidFill>
              </a:rPr>
              <a:t>créer des</a:t>
            </a:r>
            <a:r>
              <a:rPr lang="fr-FR" sz="2600" dirty="0">
                <a:solidFill>
                  <a:srgbClr val="7030A0"/>
                </a:solidFill>
              </a:rPr>
              <a:t> </a:t>
            </a:r>
            <a:r>
              <a:rPr lang="fr-FR" sz="2600" dirty="0"/>
              <a:t>conditions propices à l’</a:t>
            </a:r>
            <a:r>
              <a:rPr lang="fr-FR" sz="2600" b="1" dirty="0">
                <a:solidFill>
                  <a:srgbClr val="7030A0"/>
                </a:solidFill>
              </a:rPr>
              <a:t>autonomisation</a:t>
            </a:r>
            <a:r>
              <a:rPr lang="fr-FR" sz="2600" dirty="0"/>
              <a:t> des femmes et des filles.</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7</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206191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nvPr>
        </p:nvSpPr>
        <p:spPr>
          <a:xfrm>
            <a:off x="381000" y="547182"/>
            <a:ext cx="10972800" cy="1143000"/>
          </a:xfrm>
        </p:spPr>
        <p:txBody>
          <a:bodyPr>
            <a:noAutofit/>
          </a:bodyPr>
          <a:lstStyle/>
          <a:p>
            <a:r>
              <a:rPr lang="fr-FR" sz="4000" b="1" dirty="0">
                <a:solidFill>
                  <a:srgbClr val="267CB4"/>
                </a:solidFill>
                <a:latin typeface="+mn-lt"/>
              </a:rPr>
              <a:t>Modèles de prestation des services au sein des espaces sûrs à l’usage des femmes et des filles</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nvPr>
        </p:nvSpPr>
        <p:spPr>
          <a:xfrm>
            <a:off x="609600" y="2134267"/>
            <a:ext cx="10972800" cy="4733426"/>
          </a:xfrm>
        </p:spPr>
        <p:txBody>
          <a:bodyPr>
            <a:noAutofit/>
          </a:bodyPr>
          <a:lstStyle/>
          <a:p>
            <a:pPr marL="514350" indent="-514350">
              <a:buFont typeface="+mj-lt"/>
              <a:buAutoNum type="arabicPeriod"/>
            </a:pPr>
            <a:r>
              <a:rPr lang="fr-FR" sz="2900" b="1" dirty="0">
                <a:solidFill>
                  <a:srgbClr val="7030A0"/>
                </a:solidFill>
              </a:rPr>
              <a:t>Espace sûr statique :</a:t>
            </a:r>
          </a:p>
          <a:p>
            <a:pPr marL="0" indent="0">
              <a:buNone/>
            </a:pPr>
            <a:r>
              <a:rPr lang="fr-FR" sz="2900" dirty="0"/>
              <a:t>Espace fixe facilement accessible, situé dans un emplacement central, ouvert tous les jours pendant les heures normales de service. </a:t>
            </a:r>
          </a:p>
          <a:p>
            <a:pPr marL="0" indent="0">
              <a:buNone/>
            </a:pPr>
            <a:endParaRPr lang="en-SG" sz="2900"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2900" b="1" i="0" u="none" strike="noStrike" cap="none" normalizeH="0" baseline="0" noProof="0" dirty="0">
                <a:ln>
                  <a:noFill/>
                </a:ln>
                <a:solidFill>
                  <a:srgbClr val="7030A0"/>
                </a:solidFill>
                <a:uLnTx/>
                <a:uFillTx/>
                <a:latin typeface="Calibri" panose="020F0502020204030204"/>
                <a:ea typeface="+mn-ea"/>
                <a:cs typeface="+mn-cs"/>
              </a:rPr>
              <a:t>2. Espace sûr mobile :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2900" b="0" i="0" u="none" strike="noStrike" cap="none" normalizeH="0" baseline="0" noProof="0" dirty="0">
                <a:ln>
                  <a:noFill/>
                </a:ln>
                <a:solidFill>
                  <a:prstClr val="black"/>
                </a:solidFill>
                <a:uLnTx/>
                <a:uFillTx/>
                <a:latin typeface="Calibri" panose="020F0502020204030204"/>
                <a:ea typeface="+mn-ea"/>
                <a:cs typeface="+mn-cs"/>
              </a:rPr>
              <a:t>Consiste en des équipes formées aux principes relatifs aux espaces sûrs qui se rendent dans les endroits où se trouvent les femmes et les filles déplacées, résidentes ou en transit, et qui ne peuvent se rendre dans un espace sûr fixe. </a:t>
            </a:r>
          </a:p>
          <a:p>
            <a:pPr marL="0" indent="0">
              <a:buNone/>
            </a:pPr>
            <a:endParaRPr lang="en-SG" sz="2900" dirty="0"/>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8</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431594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nvPr>
        </p:nvSpPr>
        <p:spPr>
          <a:xfrm>
            <a:off x="381000" y="-69850"/>
            <a:ext cx="10972800" cy="1143000"/>
          </a:xfrm>
        </p:spPr>
        <p:txBody>
          <a:bodyPr>
            <a:noAutofit/>
          </a:bodyPr>
          <a:lstStyle/>
          <a:p>
            <a:r>
              <a:rPr lang="fr-FR" b="1" dirty="0">
                <a:solidFill>
                  <a:srgbClr val="267CB4"/>
                </a:solidFill>
                <a:latin typeface="+mn-lt"/>
              </a:rPr>
              <a:t>Espaces sûrs pour les adolescentes</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nvPr>
        </p:nvSpPr>
        <p:spPr>
          <a:xfrm>
            <a:off x="609600" y="1062287"/>
            <a:ext cx="10972800" cy="4733426"/>
          </a:xfrm>
        </p:spPr>
        <p:txBody>
          <a:bodyPr>
            <a:noAutofit/>
          </a:bodyPr>
          <a:lstStyle/>
          <a:p>
            <a:r>
              <a:rPr lang="fr-FR" dirty="0"/>
              <a:t>Le modèle utilisé pour les espaces sûrs destinés aux adolescentes comprend trois éléments fondamentaux : </a:t>
            </a:r>
            <a:r>
              <a:rPr lang="fr-FR" b="1" dirty="0">
                <a:solidFill>
                  <a:srgbClr val="7030A0"/>
                </a:solidFill>
              </a:rPr>
              <a:t>un lieu sûr, des amies</a:t>
            </a:r>
            <a:r>
              <a:rPr lang="fr-FR" dirty="0"/>
              <a:t> et </a:t>
            </a:r>
            <a:r>
              <a:rPr lang="fr-FR" b="1" dirty="0">
                <a:solidFill>
                  <a:srgbClr val="7030A0"/>
                </a:solidFill>
              </a:rPr>
              <a:t>un système d’encadrement</a:t>
            </a:r>
            <a:r>
              <a:rPr lang="fr-FR" dirty="0"/>
              <a:t>.</a:t>
            </a:r>
            <a:r>
              <a:rPr lang="fr-FR" b="1" dirty="0">
                <a:solidFill>
                  <a:srgbClr val="7030A0"/>
                </a:solidFill>
              </a:rPr>
              <a:t> </a:t>
            </a:r>
          </a:p>
          <a:p>
            <a:r>
              <a:rPr lang="fr-FR" dirty="0"/>
              <a:t>Il est généralement recommandé </a:t>
            </a:r>
            <a:r>
              <a:rPr lang="fr-FR" b="1" dirty="0">
                <a:solidFill>
                  <a:srgbClr val="267CB4"/>
                </a:solidFill>
              </a:rPr>
              <a:t>de mettre en place un espace sûr pour les adolescentes</a:t>
            </a:r>
            <a:r>
              <a:rPr lang="fr-FR" b="1" u="sng" dirty="0">
                <a:solidFill>
                  <a:srgbClr val="267CB4"/>
                </a:solidFill>
              </a:rPr>
              <a:t> dans le cadre </a:t>
            </a:r>
            <a:r>
              <a:rPr lang="fr-FR" b="1" dirty="0">
                <a:solidFill>
                  <a:srgbClr val="267CB4"/>
                </a:solidFill>
              </a:rPr>
              <a:t>de l’espace sûr à l’usage des femmes et des filles,</a:t>
            </a:r>
            <a:r>
              <a:rPr lang="fr-FR" dirty="0">
                <a:solidFill>
                  <a:srgbClr val="267CB4"/>
                </a:solidFill>
              </a:rPr>
              <a:t> </a:t>
            </a:r>
            <a:r>
              <a:rPr lang="fr-FR" dirty="0"/>
              <a:t>plutôt que sous la forme d’une intervention isolée, afin d’établir un </a:t>
            </a:r>
            <a:r>
              <a:rPr lang="fr-FR" b="1" dirty="0">
                <a:solidFill>
                  <a:srgbClr val="7030A0"/>
                </a:solidFill>
              </a:rPr>
              <a:t>lien direct avec les activités de prévention et de lutte contre la VBG à plus grande échelle</a:t>
            </a:r>
            <a:r>
              <a:rPr lang="fr-FR" dirty="0"/>
              <a:t>. </a:t>
            </a:r>
          </a:p>
          <a:p>
            <a:r>
              <a:rPr lang="fr-FR" dirty="0"/>
              <a:t>Pour éviter d’exclure les adolescentes, il est essentiel que les </a:t>
            </a:r>
            <a:r>
              <a:rPr lang="fr-FR" b="1" dirty="0">
                <a:solidFill>
                  <a:srgbClr val="7030A0"/>
                </a:solidFill>
              </a:rPr>
              <a:t>acteurs de la programmation en matière de VBG coordonnent leurs efforts avec ceux de la protection de l’enfance</a:t>
            </a:r>
            <a:r>
              <a:rPr lang="fr-FR" dirty="0"/>
              <a:t> afin de déterminer la manière la plus adéquate de rendre les programmes relatifs aux espaces sûrs accessibles aux adolescentes.</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9</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5385052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868</TotalTime>
  <Words>2683</Words>
  <Application>Microsoft Office PowerPoint</Application>
  <PresentationFormat>Szélesvásznú</PresentationFormat>
  <Paragraphs>140</Paragraphs>
  <Slides>16</Slides>
  <Notes>16</Notes>
  <HiddenSlides>0</HiddenSlides>
  <MMClips>0</MMClips>
  <ScaleCrop>false</ScaleCrop>
  <HeadingPairs>
    <vt:vector size="6" baseType="variant">
      <vt:variant>
        <vt:lpstr>Használt betűtípusok</vt:lpstr>
      </vt:variant>
      <vt:variant>
        <vt:i4>3</vt:i4>
      </vt:variant>
      <vt:variant>
        <vt:lpstr>Téma</vt:lpstr>
      </vt:variant>
      <vt:variant>
        <vt:i4>1</vt:i4>
      </vt:variant>
      <vt:variant>
        <vt:lpstr>Diacímek</vt:lpstr>
      </vt:variant>
      <vt:variant>
        <vt:i4>16</vt:i4>
      </vt:variant>
    </vt:vector>
  </HeadingPairs>
  <TitlesOfParts>
    <vt:vector size="20" baseType="lpstr">
      <vt:lpstr>Arial</vt:lpstr>
      <vt:lpstr>Calibri</vt:lpstr>
      <vt:lpstr>Calibri Light</vt:lpstr>
      <vt:lpstr>Office Theme</vt:lpstr>
      <vt:lpstr>  Normes minimales interorganisations pour la programmation d’actions de lutte contre la violence basée sur le genre dans les situations d’urgence   </vt:lpstr>
      <vt:lpstr>Norme 8 :</vt:lpstr>
      <vt:lpstr>PowerPoint-bemutató</vt:lpstr>
      <vt:lpstr>Norme 8 : Espaces sûrs à l’usage des femmes et des filles</vt:lpstr>
      <vt:lpstr>Un espace sûr à l’usage des femmes et des filles constitue un point d’entrée pour ces dernières afin qu’elles puissenat : - signaler les problèmes en matière de protection ;
- exprimer leurs besoins ;
- recevoir des services ;
- participer à des activités favorisant l’autonomisation ;
- entrer en contact avec la communauté. </vt:lpstr>
      <vt:lpstr>Ce terme désigne un lieu structuré conçu en vue de favoriser la sécurité physique et émotionnelle des femmes et des filles, et où celles-ci sont soutenues par des processus d’autonomisation qui leur permettent de rechercher, de partager et d’obtenir des informations, d’accéder à des services, de s’exprimer, d’améliorer leur bien-être psychosocial et de réaliser pleinement leurs droits.</vt:lpstr>
      <vt:lpstr>Les cinq objectifs standards d’un espace sûr à l’usage des femmes et des filles sont :</vt:lpstr>
      <vt:lpstr>Modèles de prestation des services au sein des espaces sûrs à l’usage des femmes et des filles</vt:lpstr>
      <vt:lpstr>Espaces sûrs pour les adolescentes</vt:lpstr>
      <vt:lpstr>Espaces qui NE SONT généralement PAS considérés comme des espaces sûrs à l’usage des femmes et des filles :</vt:lpstr>
      <vt:lpstr>Considérations générales sur la création d’espaces sûrs à l’usage des femmes et des filles :</vt:lpstr>
      <vt:lpstr>Activités relatives à l’espace sûr à l’usage des femmes et des filles</vt:lpstr>
      <vt:lpstr>Rôle du personnel travaillant au sein de l’espace sûr et renforcement des capacités</vt:lpstr>
      <vt:lpstr>PowerPoint-bemutató</vt:lpstr>
      <vt:lpstr>PowerPoint-bemutató</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4:</dc:title>
  <dc:creator>Divya Chandran</dc:creator>
  <cp:lastModifiedBy>VN00LW01</cp:lastModifiedBy>
  <cp:revision>46</cp:revision>
  <dcterms:created xsi:type="dcterms:W3CDTF">2020-07-15T02:26:07Z</dcterms:created>
  <dcterms:modified xsi:type="dcterms:W3CDTF">2021-12-14T08:07:54Z</dcterms:modified>
</cp:coreProperties>
</file>