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8"/>
  </p:notesMasterIdLst>
  <p:sldIdLst>
    <p:sldId id="335" r:id="rId3"/>
    <p:sldId id="336" r:id="rId4"/>
    <p:sldId id="262" r:id="rId5"/>
    <p:sldId id="257" r:id="rId6"/>
    <p:sldId id="277" r:id="rId7"/>
    <p:sldId id="278" r:id="rId8"/>
    <p:sldId id="284" r:id="rId9"/>
    <p:sldId id="279" r:id="rId10"/>
    <p:sldId id="281" r:id="rId11"/>
    <p:sldId id="283" r:id="rId12"/>
    <p:sldId id="282" r:id="rId13"/>
    <p:sldId id="285" r:id="rId14"/>
    <p:sldId id="276" r:id="rId15"/>
    <p:sldId id="333" r:id="rId16"/>
    <p:sldId id="334"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Inbal Sansani" initials="IS"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030A0"/>
    <a:srgbClr val="267CB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71680" autoAdjust="0"/>
  </p:normalViewPr>
  <p:slideViewPr>
    <p:cSldViewPr snapToGrid="0">
      <p:cViewPr varScale="1">
        <p:scale>
          <a:sx n="81" d="100"/>
          <a:sy n="81" d="100"/>
        </p:scale>
        <p:origin x="858" y="96"/>
      </p:cViewPr>
      <p:guideLst>
        <p:guide orient="horz" pos="2160"/>
        <p:guide pos="3840"/>
      </p:guideLst>
    </p:cSldViewPr>
  </p:slideViewPr>
  <p:outlineViewPr>
    <p:cViewPr>
      <p:scale>
        <a:sx n="33" d="100"/>
        <a:sy n="33" d="100"/>
      </p:scale>
      <p:origin x="0" y="-904"/>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51" d="100"/>
          <a:sy n="51" d="100"/>
        </p:scale>
        <p:origin x="2692" y="2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commentAuthors" Target="commentAuthor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E187257-4020-45BA-9D9D-E063BFB00E2D}" type="datetimeFigureOut">
              <a:rPr lang="en-US" smtClean="0"/>
              <a:pPr/>
              <a:t>12/14/2021</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CEAA1F8-5525-48B8-AB42-B44A5E068F86}" type="slidenum">
              <a:rPr lang="en-US" smtClean="0"/>
              <a:pPr/>
              <a:t>‹#›</a:t>
            </a:fld>
            <a:endParaRPr lang="en-US" dirty="0"/>
          </a:p>
        </p:txBody>
      </p:sp>
    </p:spTree>
    <p:extLst>
      <p:ext uri="{BB962C8B-B14F-4D97-AF65-F5344CB8AC3E}">
        <p14:creationId xmlns:p14="http://schemas.microsoft.com/office/powerpoint/2010/main" val="12179236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pPr defTabSz="466090">
              <a:defRPr/>
            </a:pPr>
            <a:r>
              <a:rPr lang="fr-FR" b="0" dirty="0">
                <a:solidFill>
                  <a:srgbClr val="FF0000"/>
                </a:solidFill>
                <a:highlight>
                  <a:srgbClr val="FFFF00"/>
                </a:highlight>
              </a:rPr>
              <a:t>L’élaboration des </a:t>
            </a:r>
            <a:r>
              <a:rPr lang="fr-FR" b="0" dirty="0">
                <a:solidFill>
                  <a:srgbClr val="FF0000"/>
                </a:solidFill>
              </a:rPr>
              <a:t>Normes minimales est le fruit d’un processus hautement consultatif mené sur une période de 18 mois </a:t>
            </a:r>
            <a:r>
              <a:rPr lang="fr-FR" b="0" dirty="0">
                <a:solidFill>
                  <a:srgbClr val="FF0000"/>
                </a:solidFill>
                <a:highlight>
                  <a:srgbClr val="FFFF00"/>
                </a:highlight>
              </a:rPr>
              <a:t>avec une équipe spéciale dirigée par le Fonds des Nations Unies pour la population (UNFPA), le Fonds des Nations </a:t>
            </a:r>
          </a:p>
          <a:p>
            <a:pPr defTabSz="466090">
              <a:defRPr/>
            </a:pPr>
            <a:r>
              <a:rPr lang="fr-FR" b="0" dirty="0">
                <a:solidFill>
                  <a:srgbClr val="FF0000"/>
                </a:solidFill>
                <a:highlight>
                  <a:srgbClr val="FFFF00"/>
                </a:highlight>
              </a:rPr>
              <a:t>Unies pour  l’enfance </a:t>
            </a:r>
            <a:r>
              <a:rPr lang="fr-FR" b="0" dirty="0">
                <a:solidFill>
                  <a:srgbClr val="FF0000"/>
                </a:solidFill>
              </a:rPr>
              <a:t>(UNICEF) et le Comité international de secours (IRC). </a:t>
            </a:r>
          </a:p>
          <a:p>
            <a:pPr defTabSz="466090">
              <a:defRPr/>
            </a:pPr>
            <a:endParaRPr lang="en-US" b="0" dirty="0">
              <a:solidFill>
                <a:srgbClr val="FF0000"/>
              </a:solidFill>
            </a:endParaRPr>
          </a:p>
          <a:p>
            <a:pPr defTabSz="466090">
              <a:defRPr/>
            </a:pPr>
            <a:r>
              <a:rPr lang="fr-FR" b="0" dirty="0">
                <a:solidFill>
                  <a:srgbClr val="FF0000"/>
                </a:solidFill>
              </a:rPr>
              <a:t>En tant que membre de l’équipe spéciale, le HCR a guidé le processus dès le début. </a:t>
            </a:r>
          </a:p>
          <a:p>
            <a:pPr defTabSz="466090">
              <a:defRPr/>
            </a:pPr>
            <a:endParaRPr lang="en-US" b="0" dirty="0">
              <a:solidFill>
                <a:srgbClr val="FF0000"/>
              </a:solidFill>
            </a:endParaRPr>
          </a:p>
          <a:p>
            <a:pPr defTabSz="466090">
              <a:defRPr/>
            </a:pPr>
            <a:r>
              <a:rPr lang="fr-FR" b="0" dirty="0">
                <a:solidFill>
                  <a:srgbClr val="FF0000"/>
                </a:solidFill>
              </a:rPr>
              <a:t>Au total, 24 consultations de terrain ont été conduites (dont 10 dans le cadre du diagnostic).</a:t>
            </a:r>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27CA449-976E-014A-9459-5E563CA90AD1}"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84718700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Demander : « Quelle est la différence entre « inclusion passive » et « mobilisation active » ? »</a:t>
            </a:r>
          </a:p>
          <a:p>
            <a:pPr marL="171450" indent="-171450">
              <a:buFontTx/>
              <a:buChar char="-"/>
            </a:pPr>
            <a:r>
              <a:rPr lang="fr-FR" dirty="0"/>
              <a:t>Inclusion passive : « cocher une liste » pour répondre aux exigences des donateurs ; avoir une session ponctuelle sans </a:t>
            </a:r>
            <a:r>
              <a:rPr lang="fr-FR" dirty="0">
                <a:highlight>
                  <a:srgbClr val="FFFF00"/>
                </a:highlight>
              </a:rPr>
              <a:t>entreprendre d’autres actions </a:t>
            </a:r>
            <a:r>
              <a:rPr lang="fr-FR" dirty="0"/>
              <a:t>; « inviter » les femmes et les filles </a:t>
            </a:r>
            <a:r>
              <a:rPr lang="fr-FR" dirty="0">
                <a:highlight>
                  <a:srgbClr val="FFFF00"/>
                </a:highlight>
              </a:rPr>
              <a:t>en situation de handicap</a:t>
            </a:r>
            <a:r>
              <a:rPr lang="fr-FR" dirty="0"/>
              <a:t> sans faire d’efforts pour les accueillir ou accroître leur participation.</a:t>
            </a:r>
          </a:p>
          <a:p>
            <a:pPr marL="171450" indent="-171450">
              <a:buFontTx/>
              <a:buChar char="-"/>
            </a:pPr>
            <a:r>
              <a:rPr lang="fr-FR" dirty="0"/>
              <a:t>Mobilisation active : </a:t>
            </a:r>
            <a:r>
              <a:rPr lang="fr-FR" dirty="0">
                <a:highlight>
                  <a:srgbClr val="FFFF00"/>
                </a:highlight>
              </a:rPr>
              <a:t>persévérer et adopter une approche cohérente </a:t>
            </a:r>
            <a:r>
              <a:rPr lang="fr-FR" dirty="0"/>
              <a:t>en matière de mobilisation, adapter les stratégies, </a:t>
            </a:r>
            <a:r>
              <a:rPr lang="fr-FR" dirty="0">
                <a:highlight>
                  <a:srgbClr val="FFFF00"/>
                </a:highlight>
              </a:rPr>
              <a:t>faire montre de créativité </a:t>
            </a:r>
            <a:r>
              <a:rPr lang="fr-FR" dirty="0"/>
              <a:t>en ce qui concerne les approches de sensibilisation et d’inclusion, rechercher la contribution des femmes et des filles </a:t>
            </a:r>
            <a:r>
              <a:rPr lang="fr-FR" dirty="0">
                <a:highlight>
                  <a:srgbClr val="FFFF00"/>
                </a:highlight>
              </a:rPr>
              <a:t>en situation de handicap</a:t>
            </a:r>
            <a:r>
              <a:rPr lang="fr-FR" dirty="0"/>
              <a:t>, y répondre et faire preuve de </a:t>
            </a:r>
            <a:r>
              <a:rPr lang="fr-FR" dirty="0">
                <a:highlight>
                  <a:srgbClr val="FFFF00"/>
                </a:highlight>
              </a:rPr>
              <a:t>redevabilité</a:t>
            </a:r>
            <a:r>
              <a:rPr lang="fr-FR" dirty="0"/>
              <a:t> à leur égard.</a:t>
            </a:r>
          </a:p>
        </p:txBody>
      </p:sp>
      <p:sp>
        <p:nvSpPr>
          <p:cNvPr id="4" name="Slide Number Placeholder 3"/>
          <p:cNvSpPr>
            <a:spLocks noGrp="1"/>
          </p:cNvSpPr>
          <p:nvPr>
            <p:ph type="sldNum" sz="quarter" idx="5"/>
          </p:nvPr>
        </p:nvSpPr>
        <p:spPr/>
        <p:txBody>
          <a:bodyPr/>
          <a:lstStyle/>
          <a:p>
            <a:fld id="{CCEAA1F8-5525-48B8-AB42-B44A5E068F86}" type="slidenum">
              <a:rPr lang="en-US" smtClean="0"/>
              <a:pPr/>
              <a:t>11</a:t>
            </a:fld>
            <a:endParaRPr lang="en-US"/>
          </a:p>
        </p:txBody>
      </p:sp>
    </p:spTree>
    <p:extLst>
      <p:ext uri="{BB962C8B-B14F-4D97-AF65-F5344CB8AC3E}">
        <p14:creationId xmlns:p14="http://schemas.microsoft.com/office/powerpoint/2010/main" val="11473303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REMARQUE : Les jeunes hommes et les garçons sont parfois plus faciles à </a:t>
            </a:r>
            <a:r>
              <a:rPr lang="fr-FR" dirty="0">
                <a:highlight>
                  <a:srgbClr val="FFFF00"/>
                </a:highlight>
              </a:rPr>
              <a:t>mobiliser en tant que </a:t>
            </a:r>
            <a:r>
              <a:rPr lang="fr-FR" dirty="0"/>
              <a:t>partenaires pour prévenir la VBG, </a:t>
            </a:r>
            <a:r>
              <a:rPr lang="fr-FR" dirty="0">
                <a:highlight>
                  <a:srgbClr val="FFFF00"/>
                </a:highlight>
              </a:rPr>
              <a:t>étant donné </a:t>
            </a:r>
            <a:r>
              <a:rPr lang="fr-FR" dirty="0"/>
              <a:t>qu’ils peuvent être plus </a:t>
            </a:r>
            <a:r>
              <a:rPr lang="fr-FR" dirty="0">
                <a:highlight>
                  <a:srgbClr val="FFFF00"/>
                </a:highlight>
              </a:rPr>
              <a:t>réceptifs</a:t>
            </a:r>
            <a:r>
              <a:rPr lang="fr-FR" dirty="0"/>
              <a:t> aux messages </a:t>
            </a:r>
            <a:r>
              <a:rPr lang="fr-FR" dirty="0">
                <a:highlight>
                  <a:srgbClr val="FFFF00"/>
                </a:highlight>
              </a:rPr>
              <a:t>relatifs à l’égalité </a:t>
            </a:r>
            <a:r>
              <a:rPr lang="fr-FR" dirty="0"/>
              <a:t>des genres ou à des </a:t>
            </a:r>
            <a:r>
              <a:rPr lang="fr-FR" dirty="0">
                <a:highlight>
                  <a:srgbClr val="FFFF00"/>
                </a:highlight>
              </a:rPr>
              <a:t>conceptions</a:t>
            </a:r>
            <a:r>
              <a:rPr lang="fr-FR" dirty="0"/>
              <a:t> de la masculinité qui sortent de l’ordinaire.</a:t>
            </a:r>
          </a:p>
          <a:p>
            <a:endParaRPr lang="en-US" dirty="0"/>
          </a:p>
          <a:p>
            <a:r>
              <a:rPr lang="fr-FR" dirty="0"/>
              <a:t>Il est important de créer des environnements dans lesquels </a:t>
            </a:r>
            <a:r>
              <a:rPr lang="fr-FR" dirty="0">
                <a:highlight>
                  <a:srgbClr val="FFFF00"/>
                </a:highlight>
              </a:rPr>
              <a:t>les</a:t>
            </a:r>
            <a:r>
              <a:rPr lang="fr-FR" dirty="0"/>
              <a:t> hommes et </a:t>
            </a:r>
            <a:r>
              <a:rPr lang="fr-FR" dirty="0">
                <a:highlight>
                  <a:srgbClr val="FFFF00"/>
                </a:highlight>
              </a:rPr>
              <a:t>les</a:t>
            </a:r>
            <a:r>
              <a:rPr lang="fr-FR" dirty="0"/>
              <a:t> garçons se sentent encouragés à s’écarter des normes et pratiques traditionnelles en matière de genre. </a:t>
            </a:r>
          </a:p>
          <a:p>
            <a:endParaRPr lang="en-US" dirty="0"/>
          </a:p>
          <a:p>
            <a:endParaRPr lang="en-US" dirty="0"/>
          </a:p>
        </p:txBody>
      </p:sp>
      <p:sp>
        <p:nvSpPr>
          <p:cNvPr id="4" name="Slide Number Placeholder 3"/>
          <p:cNvSpPr>
            <a:spLocks noGrp="1"/>
          </p:cNvSpPr>
          <p:nvPr>
            <p:ph type="sldNum" sz="quarter" idx="5"/>
          </p:nvPr>
        </p:nvSpPr>
        <p:spPr/>
        <p:txBody>
          <a:bodyPr/>
          <a:lstStyle/>
          <a:p>
            <a:fld id="{CCEAA1F8-5525-48B8-AB42-B44A5E068F86}" type="slidenum">
              <a:rPr lang="en-US" smtClean="0"/>
              <a:pPr/>
              <a:t>12</a:t>
            </a:fld>
            <a:endParaRPr lang="en-US"/>
          </a:p>
        </p:txBody>
      </p:sp>
    </p:spTree>
    <p:extLst>
      <p:ext uri="{BB962C8B-B14F-4D97-AF65-F5344CB8AC3E}">
        <p14:creationId xmlns:p14="http://schemas.microsoft.com/office/powerpoint/2010/main" val="151275645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Voir la page 11.</a:t>
            </a:r>
          </a:p>
          <a:p>
            <a:endParaRPr lang="en-US" dirty="0"/>
          </a:p>
          <a:p>
            <a:r>
              <a:rPr lang="fr-FR" dirty="0"/>
              <a:t>Demander : « Comment ces actions clés permettent-elles de </a:t>
            </a:r>
            <a:r>
              <a:rPr lang="fr-FR" dirty="0">
                <a:highlight>
                  <a:srgbClr val="FFFF00"/>
                </a:highlight>
              </a:rPr>
              <a:t>garantir</a:t>
            </a:r>
            <a:r>
              <a:rPr lang="fr-FR" dirty="0"/>
              <a:t> la participation et l’autonomisation des femmes et des filles ? »</a:t>
            </a:r>
          </a:p>
          <a:p>
            <a:endParaRPr lang="en-US" dirty="0"/>
          </a:p>
          <a:p>
            <a:r>
              <a:rPr lang="fr-FR" dirty="0"/>
              <a:t>Demander : « </a:t>
            </a:r>
            <a:r>
              <a:rPr lang="fr-FR" dirty="0">
                <a:highlight>
                  <a:srgbClr val="FFFF00"/>
                </a:highlight>
              </a:rPr>
              <a:t>Lesquelles de ces actions clés vous semblent prioritaires </a:t>
            </a:r>
            <a:r>
              <a:rPr lang="fr-FR" dirty="0"/>
              <a:t>? »</a:t>
            </a:r>
          </a:p>
          <a:p>
            <a:endParaRPr lang="en-US" dirty="0"/>
          </a:p>
        </p:txBody>
      </p:sp>
      <p:sp>
        <p:nvSpPr>
          <p:cNvPr id="4" name="Slide Number Placeholder 3"/>
          <p:cNvSpPr>
            <a:spLocks noGrp="1"/>
          </p:cNvSpPr>
          <p:nvPr>
            <p:ph type="sldNum" sz="quarter" idx="5"/>
          </p:nvPr>
        </p:nvSpPr>
        <p:spPr/>
        <p:txBody>
          <a:bodyPr/>
          <a:lstStyle/>
          <a:p>
            <a:fld id="{CCEAA1F8-5525-48B8-AB42-B44A5E068F86}" type="slidenum">
              <a:rPr lang="en-US" smtClean="0"/>
              <a:pPr/>
              <a:t>13</a:t>
            </a:fld>
            <a:endParaRPr lang="en-US"/>
          </a:p>
        </p:txBody>
      </p:sp>
    </p:spTree>
    <p:extLst>
      <p:ext uri="{BB962C8B-B14F-4D97-AF65-F5344CB8AC3E}">
        <p14:creationId xmlns:p14="http://schemas.microsoft.com/office/powerpoint/2010/main" val="348071417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27CA449-976E-014A-9459-5E563CA90AD1}"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2022179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highlight>
                <a:srgbClr val="FFFF00"/>
              </a:highlight>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CEAA1F8-5525-48B8-AB42-B44A5E068F8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075799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highlight>
                <a:srgbClr val="FFFF00"/>
              </a:highlight>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CEAA1F8-5525-48B8-AB42-B44A5E068F8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24637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Demander : « Quels mots ou expressions clés attirent votre attention dans cette description de la Norme 2 ? »</a:t>
            </a:r>
          </a:p>
          <a:p>
            <a:pPr marL="171450" indent="-171450">
              <a:buFontTx/>
              <a:buChar char="-"/>
            </a:pPr>
            <a:r>
              <a:rPr lang="fr-FR" dirty="0"/>
              <a:t>Participation ;</a:t>
            </a:r>
          </a:p>
          <a:p>
            <a:pPr marL="171450" indent="-171450">
              <a:buFontTx/>
              <a:buChar char="-"/>
            </a:pPr>
            <a:r>
              <a:rPr lang="fr-FR" dirty="0"/>
              <a:t>autonomisation ;</a:t>
            </a:r>
          </a:p>
          <a:p>
            <a:pPr marL="171450" indent="-171450">
              <a:buFontTx/>
              <a:buChar char="-"/>
            </a:pPr>
            <a:r>
              <a:rPr lang="fr-FR" dirty="0"/>
              <a:t>mobilisées comme (par les acteurs humanitaires) :</a:t>
            </a:r>
          </a:p>
          <a:p>
            <a:pPr marL="628650" lvl="1" indent="-171450">
              <a:buFontTx/>
              <a:buChar char="-"/>
            </a:pPr>
            <a:r>
              <a:rPr lang="fr-FR" dirty="0"/>
              <a:t>partenaires actives ;</a:t>
            </a:r>
          </a:p>
          <a:p>
            <a:pPr marL="628650" lvl="1" indent="-171450">
              <a:buFontTx/>
              <a:buChar char="-"/>
            </a:pPr>
            <a:r>
              <a:rPr lang="fr-FR" dirty="0"/>
              <a:t>fer de lance ;</a:t>
            </a:r>
          </a:p>
          <a:p>
            <a:pPr marL="171450" indent="-171450">
              <a:buFontTx/>
              <a:buChar char="-"/>
            </a:pPr>
            <a:r>
              <a:rPr lang="fr-FR" dirty="0"/>
              <a:t>amener le secteur humanitaire à ;</a:t>
            </a:r>
          </a:p>
          <a:p>
            <a:pPr marL="171450" indent="-171450">
              <a:buFontTx/>
              <a:buChar char="-"/>
            </a:pPr>
            <a:r>
              <a:rPr lang="fr-FR" dirty="0">
                <a:highlight>
                  <a:srgbClr val="FFFF00"/>
                </a:highlight>
              </a:rPr>
              <a:t>objectifs</a:t>
            </a:r>
            <a:r>
              <a:rPr lang="fr-FR" dirty="0"/>
              <a:t> : prévenir la VBG et appuyer l’accès des survivantes à des services de qualité. </a:t>
            </a:r>
          </a:p>
          <a:p>
            <a:pPr marL="171450" indent="-171450">
              <a:buFontTx/>
              <a:buChar char="-"/>
            </a:pPr>
            <a:endParaRPr lang="en-US" dirty="0"/>
          </a:p>
          <a:p>
            <a:pPr marL="0" indent="0">
              <a:buFontTx/>
              <a:buNone/>
            </a:pPr>
            <a:r>
              <a:rPr lang="fr-FR" dirty="0"/>
              <a:t>À souligner : Les femmes et les </a:t>
            </a:r>
            <a:r>
              <a:rPr lang="fr-FR" dirty="0" err="1"/>
              <a:t>ﬁlles</a:t>
            </a:r>
            <a:r>
              <a:rPr lang="fr-FR" dirty="0"/>
              <a:t> </a:t>
            </a:r>
            <a:r>
              <a:rPr lang="fr-FR" b="1" dirty="0">
                <a:highlight>
                  <a:srgbClr val="FFFF00"/>
                </a:highlight>
              </a:rPr>
              <a:t>jouent</a:t>
            </a:r>
            <a:r>
              <a:rPr lang="fr-FR" b="1" dirty="0"/>
              <a:t> un rôle décisif </a:t>
            </a:r>
            <a:r>
              <a:rPr lang="fr-FR" b="1" dirty="0">
                <a:highlight>
                  <a:srgbClr val="FFFF00"/>
                </a:highlight>
              </a:rPr>
              <a:t>en ce qui concerne</a:t>
            </a:r>
            <a:r>
              <a:rPr lang="fr-FR" b="1" dirty="0"/>
              <a:t> leur propre protection</a:t>
            </a:r>
            <a:r>
              <a:rPr lang="fr-FR" dirty="0"/>
              <a:t>, il est </a:t>
            </a:r>
            <a:r>
              <a:rPr lang="fr-FR" dirty="0">
                <a:highlight>
                  <a:srgbClr val="FFFF00"/>
                </a:highlight>
              </a:rPr>
              <a:t>donc</a:t>
            </a:r>
            <a:r>
              <a:rPr lang="fr-FR" dirty="0"/>
              <a:t> d’une importance </a:t>
            </a:r>
            <a:r>
              <a:rPr lang="fr-FR" dirty="0">
                <a:highlight>
                  <a:srgbClr val="FFFF00"/>
                </a:highlight>
              </a:rPr>
              <a:t>capitale</a:t>
            </a:r>
            <a:r>
              <a:rPr lang="fr-FR" dirty="0"/>
              <a:t> qu’elles </a:t>
            </a:r>
            <a:r>
              <a:rPr lang="fr-FR" b="1" dirty="0"/>
              <a:t>participent activement</a:t>
            </a:r>
            <a:r>
              <a:rPr lang="fr-FR" dirty="0"/>
              <a:t> </a:t>
            </a:r>
            <a:r>
              <a:rPr lang="fr-FR" dirty="0">
                <a:highlight>
                  <a:srgbClr val="FFFF00"/>
                </a:highlight>
              </a:rPr>
              <a:t>en tant que </a:t>
            </a:r>
            <a:r>
              <a:rPr lang="fr-FR" dirty="0"/>
              <a:t>partenaires à </a:t>
            </a:r>
            <a:r>
              <a:rPr lang="fr-FR" b="1" dirty="0"/>
              <a:t>déceler les risques</a:t>
            </a:r>
            <a:r>
              <a:rPr lang="fr-FR" dirty="0"/>
              <a:t> et à </a:t>
            </a:r>
            <a:r>
              <a:rPr lang="fr-FR" b="1" dirty="0"/>
              <a:t>trouver des solutions</a:t>
            </a:r>
            <a:r>
              <a:rPr lang="fr-FR" dirty="0"/>
              <a:t> tout au long du cycle de programmation </a:t>
            </a:r>
            <a:r>
              <a:rPr lang="fr-FR" dirty="0">
                <a:highlight>
                  <a:srgbClr val="FFFF00"/>
                </a:highlight>
              </a:rPr>
              <a:t>de la lutte contre la </a:t>
            </a:r>
            <a:r>
              <a:rPr lang="fr-FR" dirty="0"/>
              <a:t>VBG. Autrement dit, il ne s’agit pas d’une participation « ponctuelle ».</a:t>
            </a:r>
          </a:p>
          <a:p>
            <a:pPr marL="0" indent="0">
              <a:buFontTx/>
              <a:buNone/>
            </a:pPr>
            <a:endParaRPr lang="en-US" dirty="0"/>
          </a:p>
        </p:txBody>
      </p:sp>
      <p:sp>
        <p:nvSpPr>
          <p:cNvPr id="4" name="Slide Number Placeholder 3"/>
          <p:cNvSpPr>
            <a:spLocks noGrp="1"/>
          </p:cNvSpPr>
          <p:nvPr>
            <p:ph type="sldNum" sz="quarter" idx="5"/>
          </p:nvPr>
        </p:nvSpPr>
        <p:spPr/>
        <p:txBody>
          <a:bodyPr/>
          <a:lstStyle/>
          <a:p>
            <a:fld id="{CCEAA1F8-5525-48B8-AB42-B44A5E068F86}" type="slidenum">
              <a:rPr lang="en-US" smtClean="0"/>
              <a:pPr/>
              <a:t>4</a:t>
            </a:fld>
            <a:endParaRPr lang="en-US"/>
          </a:p>
        </p:txBody>
      </p:sp>
    </p:spTree>
    <p:extLst>
      <p:ext uri="{BB962C8B-B14F-4D97-AF65-F5344CB8AC3E}">
        <p14:creationId xmlns:p14="http://schemas.microsoft.com/office/powerpoint/2010/main" val="7824253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Point essentiel : </a:t>
            </a:r>
            <a:r>
              <a:rPr lang="fr-FR" b="1" dirty="0"/>
              <a:t>La participation des femmes et des filles est nécessaire pour une </a:t>
            </a:r>
            <a:r>
              <a:rPr lang="fr-FR" b="1" dirty="0">
                <a:highlight>
                  <a:srgbClr val="FFFF00"/>
                </a:highlight>
              </a:rPr>
              <a:t>intervention</a:t>
            </a:r>
            <a:r>
              <a:rPr lang="fr-FR" b="1" dirty="0"/>
              <a:t> de qualité ET pour atteindre toutes les Normes minimales !</a:t>
            </a:r>
          </a:p>
          <a:p>
            <a:endParaRPr lang="en-US" dirty="0"/>
          </a:p>
          <a:p>
            <a:r>
              <a:rPr lang="fr-FR" dirty="0"/>
              <a:t>Demander : « Comment la participation active des femmes et des filles peut-elle </a:t>
            </a:r>
            <a:r>
              <a:rPr lang="fr-FR" dirty="0">
                <a:highlight>
                  <a:srgbClr val="FFFF00"/>
                </a:highlight>
              </a:rPr>
              <a:t>permettre d’obtenir </a:t>
            </a:r>
            <a:r>
              <a:rPr lang="fr-FR" dirty="0"/>
              <a:t>de meilleurs résultats et </a:t>
            </a:r>
            <a:r>
              <a:rPr lang="fr-FR" dirty="0">
                <a:highlight>
                  <a:srgbClr val="FFFF00"/>
                </a:highlight>
              </a:rPr>
              <a:t>de dispenser des services de lutte contre la </a:t>
            </a:r>
            <a:r>
              <a:rPr lang="fr-FR" dirty="0"/>
              <a:t>VBG de qualité ? »</a:t>
            </a:r>
          </a:p>
          <a:p>
            <a:pPr marL="171450" indent="-171450">
              <a:buFontTx/>
              <a:buChar char="-"/>
            </a:pPr>
            <a:r>
              <a:rPr lang="fr-FR" dirty="0"/>
              <a:t>Les femmes et les filles peuvent </a:t>
            </a:r>
            <a:r>
              <a:rPr lang="fr-FR" b="1" dirty="0"/>
              <a:t>encourager les prestataires de services</a:t>
            </a:r>
            <a:r>
              <a:rPr lang="fr-FR" dirty="0"/>
              <a:t> </a:t>
            </a:r>
            <a:r>
              <a:rPr lang="fr-FR" dirty="0">
                <a:highlight>
                  <a:srgbClr val="FFFF00"/>
                </a:highlight>
              </a:rPr>
              <a:t>à dispenser les services dans une zone accessible</a:t>
            </a:r>
            <a:r>
              <a:rPr lang="fr-FR" dirty="0"/>
              <a:t>, à faire connaître les services </a:t>
            </a:r>
            <a:r>
              <a:rPr lang="fr-FR" dirty="0">
                <a:highlight>
                  <a:srgbClr val="FFFF00"/>
                </a:highlight>
              </a:rPr>
              <a:t>proposés</a:t>
            </a:r>
            <a:r>
              <a:rPr lang="fr-FR" dirty="0"/>
              <a:t> (voir la Norme 7 : Systèmes d’orientation) et à </a:t>
            </a:r>
            <a:r>
              <a:rPr lang="fr-FR" b="1" dirty="0"/>
              <a:t>évaluer la qualité </a:t>
            </a:r>
            <a:r>
              <a:rPr lang="fr-FR" dirty="0"/>
              <a:t>des interventions visant la VBG </a:t>
            </a:r>
            <a:r>
              <a:rPr lang="fr-FR" dirty="0">
                <a:highlight>
                  <a:srgbClr val="FFFF00"/>
                </a:highlight>
              </a:rPr>
              <a:t>ainsi que de l’action humanitaire dans son ensemble</a:t>
            </a:r>
            <a:r>
              <a:rPr lang="fr-FR" dirty="0"/>
              <a:t>.</a:t>
            </a:r>
          </a:p>
          <a:p>
            <a:pPr marL="0" indent="0">
              <a:buFontTx/>
              <a:buNone/>
            </a:pPr>
            <a:endParaRPr lang="en-US" dirty="0"/>
          </a:p>
          <a:p>
            <a:r>
              <a:rPr lang="fr-FR" dirty="0"/>
              <a:t>De plus, les </a:t>
            </a:r>
            <a:r>
              <a:rPr lang="fr-FR" b="1" dirty="0"/>
              <a:t>communautés directement touchées par une crise possèdent des aptitudes et des compétences</a:t>
            </a:r>
            <a:r>
              <a:rPr lang="fr-FR" dirty="0"/>
              <a:t> qui peuvent être extrêmement importantes </a:t>
            </a:r>
            <a:r>
              <a:rPr lang="fr-FR" dirty="0">
                <a:highlight>
                  <a:srgbClr val="FFFF00"/>
                </a:highlight>
              </a:rPr>
              <a:t>dans le cadre de la lutte contre la VBG </a:t>
            </a:r>
            <a:r>
              <a:rPr lang="fr-FR" dirty="0"/>
              <a:t>et devraient être </a:t>
            </a:r>
            <a:r>
              <a:rPr lang="fr-FR" dirty="0">
                <a:highlight>
                  <a:srgbClr val="FFFF00"/>
                </a:highlight>
              </a:rPr>
              <a:t>valorisées</a:t>
            </a:r>
            <a:r>
              <a:rPr lang="fr-FR" dirty="0"/>
              <a:t>.</a:t>
            </a:r>
          </a:p>
        </p:txBody>
      </p:sp>
      <p:sp>
        <p:nvSpPr>
          <p:cNvPr id="4" name="Slide Number Placeholder 3"/>
          <p:cNvSpPr>
            <a:spLocks noGrp="1"/>
          </p:cNvSpPr>
          <p:nvPr>
            <p:ph type="sldNum" sz="quarter" idx="5"/>
          </p:nvPr>
        </p:nvSpPr>
        <p:spPr/>
        <p:txBody>
          <a:bodyPr/>
          <a:lstStyle/>
          <a:p>
            <a:fld id="{CCEAA1F8-5525-48B8-AB42-B44A5E068F86}" type="slidenum">
              <a:rPr lang="en-US" smtClean="0"/>
              <a:pPr/>
              <a:t>5</a:t>
            </a:fld>
            <a:endParaRPr lang="en-US"/>
          </a:p>
        </p:txBody>
      </p:sp>
    </p:spTree>
    <p:extLst>
      <p:ext uri="{BB962C8B-B14F-4D97-AF65-F5344CB8AC3E}">
        <p14:creationId xmlns:p14="http://schemas.microsoft.com/office/powerpoint/2010/main" val="6747257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Demander : « </a:t>
            </a:r>
            <a:r>
              <a:rPr lang="fr-FR" b="1" dirty="0"/>
              <a:t>Pourquoi </a:t>
            </a:r>
            <a:r>
              <a:rPr lang="fr-FR" dirty="0"/>
              <a:t>les acteurs humanitaires devraient-ils systématiquement promouvoir et aider à améliorer les mécanismes de protection </a:t>
            </a:r>
            <a:r>
              <a:rPr lang="fr-FR" dirty="0">
                <a:highlight>
                  <a:srgbClr val="FFFF00"/>
                </a:highlight>
              </a:rPr>
              <a:t>communautaires</a:t>
            </a:r>
            <a:r>
              <a:rPr lang="fr-FR" dirty="0"/>
              <a:t> dirigés par des femmes ? » Parce que les systèmes et services d’intervention </a:t>
            </a:r>
            <a:r>
              <a:rPr lang="fr-FR" dirty="0">
                <a:highlight>
                  <a:srgbClr val="FFFF00"/>
                </a:highlight>
              </a:rPr>
              <a:t>officiels</a:t>
            </a:r>
            <a:r>
              <a:rPr lang="fr-FR" dirty="0"/>
              <a:t> peuvent être </a:t>
            </a:r>
            <a:r>
              <a:rPr lang="fr-FR" dirty="0">
                <a:highlight>
                  <a:srgbClr val="FFFF00"/>
                </a:highlight>
              </a:rPr>
              <a:t>insuffisants</a:t>
            </a:r>
            <a:r>
              <a:rPr lang="fr-FR" dirty="0"/>
              <a:t> ou inexistants dans les situations d’urgence. </a:t>
            </a:r>
          </a:p>
          <a:p>
            <a:endParaRPr lang="en-US" dirty="0"/>
          </a:p>
          <a:p>
            <a:endParaRPr lang="en-US" dirty="0"/>
          </a:p>
        </p:txBody>
      </p:sp>
      <p:sp>
        <p:nvSpPr>
          <p:cNvPr id="4" name="Slide Number Placeholder 3"/>
          <p:cNvSpPr>
            <a:spLocks noGrp="1"/>
          </p:cNvSpPr>
          <p:nvPr>
            <p:ph type="sldNum" sz="quarter" idx="5"/>
          </p:nvPr>
        </p:nvSpPr>
        <p:spPr/>
        <p:txBody>
          <a:bodyPr/>
          <a:lstStyle/>
          <a:p>
            <a:fld id="{CCEAA1F8-5525-48B8-AB42-B44A5E068F86}" type="slidenum">
              <a:rPr lang="en-US" smtClean="0"/>
              <a:pPr/>
              <a:t>6</a:t>
            </a:fld>
            <a:endParaRPr lang="en-US"/>
          </a:p>
        </p:txBody>
      </p:sp>
    </p:spTree>
    <p:extLst>
      <p:ext uri="{BB962C8B-B14F-4D97-AF65-F5344CB8AC3E}">
        <p14:creationId xmlns:p14="http://schemas.microsoft.com/office/powerpoint/2010/main" val="23882635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highlight>
                  <a:srgbClr val="FFFF00"/>
                </a:highlight>
              </a:rPr>
              <a:t>Une intervention humanitaire doit avant tout être adaptée au contexte en vue de </a:t>
            </a:r>
            <a:r>
              <a:rPr lang="fr-FR" b="1" dirty="0"/>
              <a:t>renforcer les capacités</a:t>
            </a:r>
            <a:r>
              <a:rPr lang="fr-FR" dirty="0"/>
              <a:t> des mouvements de femmes nationaux et locaux et </a:t>
            </a:r>
            <a:r>
              <a:rPr lang="fr-FR" dirty="0">
                <a:highlight>
                  <a:srgbClr val="FFFF00"/>
                </a:highlight>
              </a:rPr>
              <a:t>de</a:t>
            </a:r>
            <a:r>
              <a:rPr lang="fr-FR" dirty="0"/>
              <a:t> leur </a:t>
            </a:r>
            <a:r>
              <a:rPr lang="fr-FR" b="1" dirty="0"/>
              <a:t>fournir des ressources</a:t>
            </a:r>
            <a:r>
              <a:rPr lang="fr-FR" dirty="0"/>
              <a:t> et des outils permettant de </a:t>
            </a:r>
            <a:r>
              <a:rPr lang="fr-FR" b="1" dirty="0"/>
              <a:t>définir les priorités locales </a:t>
            </a:r>
            <a:r>
              <a:rPr lang="fr-FR" dirty="0">
                <a:highlight>
                  <a:srgbClr val="FFFF00"/>
                </a:highlight>
              </a:rPr>
              <a:t>en matière de lutte contre l</a:t>
            </a:r>
            <a:r>
              <a:rPr lang="fr-FR" dirty="0"/>
              <a:t>a VBG dans une situation d’urgence humanitaire. </a:t>
            </a:r>
          </a:p>
        </p:txBody>
      </p:sp>
      <p:sp>
        <p:nvSpPr>
          <p:cNvPr id="4" name="Slide Number Placeholder 3"/>
          <p:cNvSpPr>
            <a:spLocks noGrp="1"/>
          </p:cNvSpPr>
          <p:nvPr>
            <p:ph type="sldNum" sz="quarter" idx="5"/>
          </p:nvPr>
        </p:nvSpPr>
        <p:spPr/>
        <p:txBody>
          <a:bodyPr/>
          <a:lstStyle/>
          <a:p>
            <a:fld id="{CCEAA1F8-5525-48B8-AB42-B44A5E068F86}" type="slidenum">
              <a:rPr lang="en-US" smtClean="0"/>
              <a:pPr/>
              <a:t>7</a:t>
            </a:fld>
            <a:endParaRPr lang="en-US"/>
          </a:p>
        </p:txBody>
      </p:sp>
    </p:spTree>
    <p:extLst>
      <p:ext uri="{BB962C8B-B14F-4D97-AF65-F5344CB8AC3E}">
        <p14:creationId xmlns:p14="http://schemas.microsoft.com/office/powerpoint/2010/main" val="4043623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Souligner/</a:t>
            </a:r>
            <a:r>
              <a:rPr lang="fr-FR" dirty="0">
                <a:highlight>
                  <a:srgbClr val="FFFF00"/>
                </a:highlight>
              </a:rPr>
              <a:t>encadrer</a:t>
            </a:r>
            <a:r>
              <a:rPr lang="fr-FR" dirty="0"/>
              <a:t> : </a:t>
            </a:r>
            <a:r>
              <a:rPr lang="fr-FR" b="1" dirty="0"/>
              <a:t>L’autonomisation est un PROCESSUS, et </a:t>
            </a:r>
            <a:r>
              <a:rPr lang="fr-FR" b="1" dirty="0">
                <a:highlight>
                  <a:srgbClr val="FFFF00"/>
                </a:highlight>
              </a:rPr>
              <a:t>non</a:t>
            </a:r>
            <a:r>
              <a:rPr lang="fr-FR" b="1" dirty="0"/>
              <a:t> pas un « événement » </a:t>
            </a:r>
            <a:r>
              <a:rPr lang="fr-FR" b="1" dirty="0">
                <a:highlight>
                  <a:srgbClr val="FFFF00"/>
                </a:highlight>
              </a:rPr>
              <a:t>ponctuel</a:t>
            </a:r>
            <a:r>
              <a:rPr lang="fr-FR" b="1" dirty="0"/>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Demander : « Comment la « participation » et l’« autonomisation » fonctionnent-elles ensemble ? » OU : « Quelle est la relation entre « participation » et « autonomisation » ? » La participation est un aspect </a:t>
            </a:r>
            <a:r>
              <a:rPr lang="fr-FR" dirty="0">
                <a:highlight>
                  <a:srgbClr val="FFFF00"/>
                </a:highlight>
              </a:rPr>
              <a:t>crucial</a:t>
            </a:r>
            <a:r>
              <a:rPr lang="fr-FR" dirty="0"/>
              <a:t> de l’autonomisation. C’est-à-dire qu’une fille ne peut être autonomisée que si elle participe, est incluse, etc. </a:t>
            </a:r>
          </a:p>
          <a:p>
            <a:endParaRPr lang="en-US" dirty="0"/>
          </a:p>
          <a:p>
            <a:r>
              <a:rPr lang="fr-FR" dirty="0"/>
              <a:t>Demander : « Que signifie/à quoi ressemble/à quoi aboutit l’« autonomisation » ? » </a:t>
            </a:r>
            <a:r>
              <a:rPr lang="fr-FR" dirty="0">
                <a:highlight>
                  <a:srgbClr val="FFFF00"/>
                </a:highlight>
              </a:rPr>
              <a:t>Pouvoir prendre </a:t>
            </a:r>
            <a:r>
              <a:rPr lang="fr-FR" dirty="0"/>
              <a:t>des </a:t>
            </a:r>
            <a:r>
              <a:rPr lang="fr-FR" dirty="0">
                <a:highlight>
                  <a:srgbClr val="FFFF00"/>
                </a:highlight>
              </a:rPr>
              <a:t>décisions</a:t>
            </a:r>
            <a:r>
              <a:rPr lang="fr-FR" dirty="0"/>
              <a:t>, </a:t>
            </a:r>
            <a:r>
              <a:rPr lang="fr-FR" dirty="0">
                <a:highlight>
                  <a:srgbClr val="FFFF00"/>
                </a:highlight>
              </a:rPr>
              <a:t>résoudre</a:t>
            </a:r>
            <a:r>
              <a:rPr lang="fr-FR" dirty="0"/>
              <a:t> des problèmes, avoir de l’influence, </a:t>
            </a:r>
            <a:r>
              <a:rPr lang="fr-FR" dirty="0">
                <a:highlight>
                  <a:srgbClr val="FFFF00"/>
                </a:highlight>
              </a:rPr>
              <a:t>pouvoir faire des choix significatifs</a:t>
            </a:r>
            <a:r>
              <a:rPr lang="fr-FR" dirty="0"/>
              <a:t>, se sentir habilitée à participer et à prendre des décisions, jouir de ses droits, pouvoir exercer ses droits en toute sécurité, etc.</a:t>
            </a:r>
          </a:p>
        </p:txBody>
      </p:sp>
      <p:sp>
        <p:nvSpPr>
          <p:cNvPr id="4" name="Slide Number Placeholder 3"/>
          <p:cNvSpPr>
            <a:spLocks noGrp="1"/>
          </p:cNvSpPr>
          <p:nvPr>
            <p:ph type="sldNum" sz="quarter" idx="5"/>
          </p:nvPr>
        </p:nvSpPr>
        <p:spPr/>
        <p:txBody>
          <a:bodyPr/>
          <a:lstStyle/>
          <a:p>
            <a:fld id="{CCEAA1F8-5525-48B8-AB42-B44A5E068F86}" type="slidenum">
              <a:rPr lang="en-US" smtClean="0"/>
              <a:pPr/>
              <a:t>8</a:t>
            </a:fld>
            <a:endParaRPr lang="en-US"/>
          </a:p>
        </p:txBody>
      </p:sp>
    </p:spTree>
    <p:extLst>
      <p:ext uri="{BB962C8B-B14F-4D97-AF65-F5344CB8AC3E}">
        <p14:creationId xmlns:p14="http://schemas.microsoft.com/office/powerpoint/2010/main" val="41852326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La lutte contre les </a:t>
            </a:r>
            <a:r>
              <a:rPr lang="fr-FR" dirty="0">
                <a:highlight>
                  <a:srgbClr val="FFFF00"/>
                </a:highlight>
              </a:rPr>
              <a:t>inégalités de genre constitue</a:t>
            </a:r>
            <a:r>
              <a:rPr lang="fr-FR" dirty="0"/>
              <a:t> un aspect fondamental de la programmation de la participation et de l’autonomisation </a:t>
            </a:r>
            <a:r>
              <a:rPr lang="fr-FR" dirty="0">
                <a:highlight>
                  <a:srgbClr val="FFFF00"/>
                </a:highlight>
              </a:rPr>
              <a:t>des femmes et des filles </a:t>
            </a:r>
            <a:r>
              <a:rPr lang="fr-FR" dirty="0"/>
              <a:t>(voir également la Norme 13 : Transformation des systèmes et des normes sociales). </a:t>
            </a:r>
          </a:p>
          <a:p>
            <a:endParaRPr lang="en-US" dirty="0"/>
          </a:p>
          <a:p>
            <a:r>
              <a:rPr lang="fr-FR" dirty="0"/>
              <a:t>Demander : « Pourquoi TOUS </a:t>
            </a:r>
            <a:r>
              <a:rPr lang="fr-FR" b="0" u="none" dirty="0">
                <a:solidFill>
                  <a:srgbClr val="7030A0"/>
                </a:solidFill>
                <a:highlight>
                  <a:srgbClr val="FFFF00"/>
                </a:highlight>
              </a:rPr>
              <a:t>les membres du personnel du secteur humanitaire et de la lutte contre la VBG </a:t>
            </a:r>
            <a:r>
              <a:rPr lang="fr-FR" dirty="0"/>
              <a:t>devraient-ils spécifiquement s’attaquer aux </a:t>
            </a:r>
            <a:r>
              <a:rPr lang="fr-FR" dirty="0">
                <a:highlight>
                  <a:srgbClr val="FFFF00"/>
                </a:highlight>
              </a:rPr>
              <a:t>inégalités de genre </a:t>
            </a:r>
            <a:r>
              <a:rPr lang="fr-FR" dirty="0"/>
              <a:t>? »</a:t>
            </a:r>
          </a:p>
          <a:p>
            <a:endParaRPr lang="en-US" dirty="0"/>
          </a:p>
          <a:p>
            <a:r>
              <a:rPr lang="fr-FR" dirty="0"/>
              <a:t>Ressource : Pour promouvoir </a:t>
            </a:r>
            <a:r>
              <a:rPr lang="fr-FR" dirty="0">
                <a:highlight>
                  <a:srgbClr val="FFFF00"/>
                </a:highlight>
              </a:rPr>
              <a:t>l’égalité entre les genres au sein </a:t>
            </a:r>
            <a:r>
              <a:rPr lang="fr-FR" dirty="0"/>
              <a:t>d’autres secteurs, voir, par exemple, les </a:t>
            </a:r>
            <a:r>
              <a:rPr lang="fr-FR" i="1" dirty="0"/>
              <a:t>Directives pour l’intégration d’interventions ciblant la violence basée sur le genre dans l’action </a:t>
            </a:r>
            <a:r>
              <a:rPr lang="fr-FR" i="1" dirty="0">
                <a:highlight>
                  <a:srgbClr val="FFFF00"/>
                </a:highlight>
              </a:rPr>
              <a:t>humanitaire : réduction </a:t>
            </a:r>
            <a:r>
              <a:rPr lang="fr-FR" i="1" dirty="0"/>
              <a:t>des risques, promotion de la résilience et aide au relèvement</a:t>
            </a:r>
            <a:r>
              <a:rPr lang="fr-FR" dirty="0"/>
              <a:t>, </a:t>
            </a:r>
            <a:r>
              <a:rPr lang="fr-FR" dirty="0">
                <a:highlight>
                  <a:srgbClr val="FFFF00"/>
                </a:highlight>
              </a:rPr>
              <a:t>ainsi que </a:t>
            </a:r>
            <a:r>
              <a:rPr lang="fr-FR" dirty="0"/>
              <a:t>l’Introduction.</a:t>
            </a:r>
          </a:p>
          <a:p>
            <a:endParaRPr lang="en-US" dirty="0"/>
          </a:p>
          <a:p>
            <a:r>
              <a:rPr lang="fr-FR" dirty="0"/>
              <a:t>Ressource : Pour plus d’informations sur la lutte contre les </a:t>
            </a:r>
            <a:r>
              <a:rPr lang="fr-FR" dirty="0">
                <a:highlight>
                  <a:srgbClr val="FFFF00"/>
                </a:highlight>
              </a:rPr>
              <a:t>inégalités de genre</a:t>
            </a:r>
            <a:r>
              <a:rPr lang="fr-FR" dirty="0"/>
              <a:t>, voir la Norme 13 : Transformation des systèmes et des normes sociales. </a:t>
            </a:r>
          </a:p>
          <a:p>
            <a:endParaRPr lang="en-US" dirty="0"/>
          </a:p>
          <a:p>
            <a:endParaRPr lang="en-US" dirty="0"/>
          </a:p>
        </p:txBody>
      </p:sp>
      <p:sp>
        <p:nvSpPr>
          <p:cNvPr id="4" name="Slide Number Placeholder 3"/>
          <p:cNvSpPr>
            <a:spLocks noGrp="1"/>
          </p:cNvSpPr>
          <p:nvPr>
            <p:ph type="sldNum" sz="quarter" idx="5"/>
          </p:nvPr>
        </p:nvSpPr>
        <p:spPr/>
        <p:txBody>
          <a:bodyPr/>
          <a:lstStyle/>
          <a:p>
            <a:fld id="{CCEAA1F8-5525-48B8-AB42-B44A5E068F86}" type="slidenum">
              <a:rPr lang="en-US" smtClean="0"/>
              <a:pPr/>
              <a:t>9</a:t>
            </a:fld>
            <a:endParaRPr lang="en-US"/>
          </a:p>
        </p:txBody>
      </p:sp>
    </p:spTree>
    <p:extLst>
      <p:ext uri="{BB962C8B-B14F-4D97-AF65-F5344CB8AC3E}">
        <p14:creationId xmlns:p14="http://schemas.microsoft.com/office/powerpoint/2010/main" val="9723646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Cette diapositive résume plusieurs facteurs à prendre en compte pour </a:t>
            </a:r>
            <a:r>
              <a:rPr lang="fr-FR" dirty="0">
                <a:highlight>
                  <a:srgbClr val="FFFF00"/>
                </a:highlight>
              </a:rPr>
              <a:t>surmonter</a:t>
            </a:r>
            <a:r>
              <a:rPr lang="fr-FR" dirty="0"/>
              <a:t> les obstacles </a:t>
            </a:r>
            <a:r>
              <a:rPr lang="fr-FR" dirty="0">
                <a:highlight>
                  <a:srgbClr val="FFFF00"/>
                </a:highlight>
              </a:rPr>
              <a:t>entravant</a:t>
            </a:r>
            <a:r>
              <a:rPr lang="fr-FR" dirty="0"/>
              <a:t> la participation des femmes et des filles.</a:t>
            </a:r>
          </a:p>
          <a:p>
            <a:endParaRPr lang="en-US" dirty="0"/>
          </a:p>
          <a:p>
            <a:r>
              <a:rPr lang="fr-FR" dirty="0"/>
              <a:t>Les obstacles traditionnels à leur participation ont pu changer </a:t>
            </a:r>
            <a:r>
              <a:rPr lang="fr-FR" dirty="0">
                <a:highlight>
                  <a:srgbClr val="FFFF00"/>
                </a:highlight>
              </a:rPr>
              <a:t>au cours de </a:t>
            </a:r>
            <a:r>
              <a:rPr lang="fr-FR" dirty="0"/>
              <a:t>la crise, et ils évolueront au fur et à mesure du déploiement de l’intervention humanitaire ; les exigences </a:t>
            </a:r>
            <a:r>
              <a:rPr lang="fr-FR" dirty="0">
                <a:highlight>
                  <a:srgbClr val="FFFF00"/>
                </a:highlight>
              </a:rPr>
              <a:t>en matière de </a:t>
            </a:r>
            <a:r>
              <a:rPr lang="fr-FR" dirty="0"/>
              <a:t>sécurité peuvent </a:t>
            </a:r>
            <a:r>
              <a:rPr lang="fr-FR" dirty="0">
                <a:highlight>
                  <a:srgbClr val="FFFF00"/>
                </a:highlight>
              </a:rPr>
              <a:t>désormais</a:t>
            </a:r>
            <a:r>
              <a:rPr lang="fr-FR" dirty="0"/>
              <a:t> tendre soit à </a:t>
            </a:r>
            <a:r>
              <a:rPr lang="fr-FR" dirty="0">
                <a:highlight>
                  <a:srgbClr val="FFFF00"/>
                </a:highlight>
              </a:rPr>
              <a:t>faciliter</a:t>
            </a:r>
            <a:r>
              <a:rPr lang="fr-FR" dirty="0"/>
              <a:t>, soit à </a:t>
            </a:r>
            <a:r>
              <a:rPr lang="fr-FR" dirty="0">
                <a:highlight>
                  <a:srgbClr val="FFFF00"/>
                </a:highlight>
              </a:rPr>
              <a:t>entraver</a:t>
            </a:r>
            <a:r>
              <a:rPr lang="fr-FR" dirty="0"/>
              <a:t> la mobilisation des femmes et des filles.</a:t>
            </a:r>
          </a:p>
          <a:p>
            <a:endParaRPr lang="en-US" dirty="0"/>
          </a:p>
          <a:p>
            <a:r>
              <a:rPr lang="fr-FR" dirty="0"/>
              <a:t>Demander : « Quels sont les obstacles courants à la participation des femmes et des filles ? Comment pourraient-ils changer en </a:t>
            </a:r>
            <a:r>
              <a:rPr lang="fr-FR" dirty="0">
                <a:highlight>
                  <a:srgbClr val="FFFF00"/>
                </a:highlight>
              </a:rPr>
              <a:t>situation</a:t>
            </a:r>
            <a:r>
              <a:rPr lang="fr-FR" dirty="0"/>
              <a:t> d’urgence ? »</a:t>
            </a:r>
          </a:p>
        </p:txBody>
      </p:sp>
      <p:sp>
        <p:nvSpPr>
          <p:cNvPr id="4" name="Slide Number Placeholder 3"/>
          <p:cNvSpPr>
            <a:spLocks noGrp="1"/>
          </p:cNvSpPr>
          <p:nvPr>
            <p:ph type="sldNum" sz="quarter" idx="5"/>
          </p:nvPr>
        </p:nvSpPr>
        <p:spPr/>
        <p:txBody>
          <a:bodyPr/>
          <a:lstStyle/>
          <a:p>
            <a:fld id="{CCEAA1F8-5525-48B8-AB42-B44A5E068F86}" type="slidenum">
              <a:rPr lang="en-US" smtClean="0"/>
              <a:pPr/>
              <a:t>10</a:t>
            </a:fld>
            <a:endParaRPr lang="en-US"/>
          </a:p>
        </p:txBody>
      </p:sp>
    </p:spTree>
    <p:extLst>
      <p:ext uri="{BB962C8B-B14F-4D97-AF65-F5344CB8AC3E}">
        <p14:creationId xmlns:p14="http://schemas.microsoft.com/office/powerpoint/2010/main" val="29979223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38409F-1D02-4A4D-9205-39DC653EF45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C5F906CE-359C-49F4-A736-430B1600283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2CEF323-8DB0-41FB-AC81-A25DDDF5F1EA}"/>
              </a:ext>
            </a:extLst>
          </p:cNvPr>
          <p:cNvSpPr>
            <a:spLocks noGrp="1"/>
          </p:cNvSpPr>
          <p:nvPr>
            <p:ph type="dt" sz="half" idx="10"/>
          </p:nvPr>
        </p:nvSpPr>
        <p:spPr/>
        <p:txBody>
          <a:bodyPr/>
          <a:lstStyle/>
          <a:p>
            <a:fld id="{F8E81FD7-EF71-47A9-BCEB-7CC7BCBCFBD1}" type="datetimeFigureOut">
              <a:rPr lang="en-US" smtClean="0"/>
              <a:pPr/>
              <a:t>12/14/2021</a:t>
            </a:fld>
            <a:endParaRPr lang="en-US" dirty="0"/>
          </a:p>
        </p:txBody>
      </p:sp>
      <p:sp>
        <p:nvSpPr>
          <p:cNvPr id="5" name="Footer Placeholder 4">
            <a:extLst>
              <a:ext uri="{FF2B5EF4-FFF2-40B4-BE49-F238E27FC236}">
                <a16:creationId xmlns:a16="http://schemas.microsoft.com/office/drawing/2014/main" id="{91F9ED36-7010-4981-8BA8-5478D74470A9}"/>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6164A1EC-0996-48AC-B425-4D26F70A93D6}"/>
              </a:ext>
            </a:extLst>
          </p:cNvPr>
          <p:cNvSpPr>
            <a:spLocks noGrp="1"/>
          </p:cNvSpPr>
          <p:nvPr>
            <p:ph type="sldNum" sz="quarter" idx="12"/>
          </p:nvPr>
        </p:nvSpPr>
        <p:spPr/>
        <p:txBody>
          <a:bodyPr/>
          <a:lstStyle/>
          <a:p>
            <a:fld id="{5A818D5E-CB42-4CC5-9311-01DA6ECA6E18}" type="slidenum">
              <a:rPr lang="en-US" smtClean="0"/>
              <a:pPr/>
              <a:t>‹#›</a:t>
            </a:fld>
            <a:endParaRPr lang="en-US" dirty="0"/>
          </a:p>
        </p:txBody>
      </p:sp>
    </p:spTree>
    <p:extLst>
      <p:ext uri="{BB962C8B-B14F-4D97-AF65-F5344CB8AC3E}">
        <p14:creationId xmlns:p14="http://schemas.microsoft.com/office/powerpoint/2010/main" val="24606251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6E362-1F94-4391-96F1-502BB86019E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562EE98-21B1-47B7-B309-C631E48FA6C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9DF13D8-5D67-4742-91A8-C360240EB72E}"/>
              </a:ext>
            </a:extLst>
          </p:cNvPr>
          <p:cNvSpPr>
            <a:spLocks noGrp="1"/>
          </p:cNvSpPr>
          <p:nvPr>
            <p:ph type="dt" sz="half" idx="10"/>
          </p:nvPr>
        </p:nvSpPr>
        <p:spPr/>
        <p:txBody>
          <a:bodyPr/>
          <a:lstStyle/>
          <a:p>
            <a:fld id="{F8E81FD7-EF71-47A9-BCEB-7CC7BCBCFBD1}" type="datetimeFigureOut">
              <a:rPr lang="en-US" smtClean="0"/>
              <a:pPr/>
              <a:t>12/14/2021</a:t>
            </a:fld>
            <a:endParaRPr lang="en-US" dirty="0"/>
          </a:p>
        </p:txBody>
      </p:sp>
      <p:sp>
        <p:nvSpPr>
          <p:cNvPr id="5" name="Footer Placeholder 4">
            <a:extLst>
              <a:ext uri="{FF2B5EF4-FFF2-40B4-BE49-F238E27FC236}">
                <a16:creationId xmlns:a16="http://schemas.microsoft.com/office/drawing/2014/main" id="{C92248B1-69E2-4A2D-BFFD-85FC715804A2}"/>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2D0BD960-DA6E-4E9D-9A2A-97367ED0528A}"/>
              </a:ext>
            </a:extLst>
          </p:cNvPr>
          <p:cNvSpPr>
            <a:spLocks noGrp="1"/>
          </p:cNvSpPr>
          <p:nvPr>
            <p:ph type="sldNum" sz="quarter" idx="12"/>
          </p:nvPr>
        </p:nvSpPr>
        <p:spPr/>
        <p:txBody>
          <a:bodyPr/>
          <a:lstStyle/>
          <a:p>
            <a:fld id="{5A818D5E-CB42-4CC5-9311-01DA6ECA6E18}" type="slidenum">
              <a:rPr lang="en-US" smtClean="0"/>
              <a:pPr/>
              <a:t>‹#›</a:t>
            </a:fld>
            <a:endParaRPr lang="en-US" dirty="0"/>
          </a:p>
        </p:txBody>
      </p:sp>
    </p:spTree>
    <p:extLst>
      <p:ext uri="{BB962C8B-B14F-4D97-AF65-F5344CB8AC3E}">
        <p14:creationId xmlns:p14="http://schemas.microsoft.com/office/powerpoint/2010/main" val="19544551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03EE819-E80F-4090-A6D0-DED78E20FDC7}"/>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ADFBDCF-1138-4AB3-80FB-7E2700682EC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07C0452-C37E-4284-8961-35480927CE2A}"/>
              </a:ext>
            </a:extLst>
          </p:cNvPr>
          <p:cNvSpPr>
            <a:spLocks noGrp="1"/>
          </p:cNvSpPr>
          <p:nvPr>
            <p:ph type="dt" sz="half" idx="10"/>
          </p:nvPr>
        </p:nvSpPr>
        <p:spPr/>
        <p:txBody>
          <a:bodyPr/>
          <a:lstStyle/>
          <a:p>
            <a:fld id="{F8E81FD7-EF71-47A9-BCEB-7CC7BCBCFBD1}" type="datetimeFigureOut">
              <a:rPr lang="en-US" smtClean="0"/>
              <a:pPr/>
              <a:t>12/14/2021</a:t>
            </a:fld>
            <a:endParaRPr lang="en-US" dirty="0"/>
          </a:p>
        </p:txBody>
      </p:sp>
      <p:sp>
        <p:nvSpPr>
          <p:cNvPr id="5" name="Footer Placeholder 4">
            <a:extLst>
              <a:ext uri="{FF2B5EF4-FFF2-40B4-BE49-F238E27FC236}">
                <a16:creationId xmlns:a16="http://schemas.microsoft.com/office/drawing/2014/main" id="{27992577-4552-47AD-ABD9-31A3839B1856}"/>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D16DE1E9-CB2F-4824-8FB8-D3B1F8BEA845}"/>
              </a:ext>
            </a:extLst>
          </p:cNvPr>
          <p:cNvSpPr>
            <a:spLocks noGrp="1"/>
          </p:cNvSpPr>
          <p:nvPr>
            <p:ph type="sldNum" sz="quarter" idx="12"/>
          </p:nvPr>
        </p:nvSpPr>
        <p:spPr/>
        <p:txBody>
          <a:bodyPr/>
          <a:lstStyle/>
          <a:p>
            <a:fld id="{5A818D5E-CB42-4CC5-9311-01DA6ECA6E18}" type="slidenum">
              <a:rPr lang="en-US" smtClean="0"/>
              <a:pPr/>
              <a:t>‹#›</a:t>
            </a:fld>
            <a:endParaRPr lang="en-US" dirty="0"/>
          </a:p>
        </p:txBody>
      </p:sp>
    </p:spTree>
    <p:extLst>
      <p:ext uri="{BB962C8B-B14F-4D97-AF65-F5344CB8AC3E}">
        <p14:creationId xmlns:p14="http://schemas.microsoft.com/office/powerpoint/2010/main" val="17880934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82"/>
        <p:cNvGrpSpPr/>
        <p:nvPr/>
      </p:nvGrpSpPr>
      <p:grpSpPr>
        <a:xfrm>
          <a:off x="0" y="0"/>
          <a:ext cx="0" cy="0"/>
          <a:chOff x="0" y="0"/>
          <a:chExt cx="0" cy="0"/>
        </a:xfrm>
      </p:grpSpPr>
      <p:sp>
        <p:nvSpPr>
          <p:cNvPr id="83" name="Shape 83"/>
          <p:cNvSpPr txBox="1">
            <a:spLocks noGrp="1"/>
          </p:cNvSpPr>
          <p:nvPr>
            <p:ph type="title"/>
          </p:nvPr>
        </p:nvSpPr>
        <p:spPr>
          <a:xfrm>
            <a:off x="415600" y="593367"/>
            <a:ext cx="11360800" cy="763500"/>
          </a:xfrm>
          <a:prstGeom prst="rect">
            <a:avLst/>
          </a:prstGeom>
          <a:noFill/>
          <a:ln>
            <a:noFill/>
          </a:ln>
        </p:spPr>
        <p:txBody>
          <a:bodyPr spcFirstLastPara="1" wrap="square" lIns="91425" tIns="91425" rIns="91425" bIns="91425" anchor="t" anchorCtr="0"/>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84" name="Shape 84"/>
          <p:cNvSpPr txBox="1">
            <a:spLocks noGrp="1"/>
          </p:cNvSpPr>
          <p:nvPr>
            <p:ph type="body" idx="1"/>
          </p:nvPr>
        </p:nvSpPr>
        <p:spPr>
          <a:xfrm>
            <a:off x="415600" y="1536633"/>
            <a:ext cx="11360800" cy="4555200"/>
          </a:xfrm>
          <a:prstGeom prst="rect">
            <a:avLst/>
          </a:prstGeom>
          <a:noFill/>
          <a:ln>
            <a:noFill/>
          </a:ln>
        </p:spPr>
        <p:txBody>
          <a:bodyPr spcFirstLastPara="1" wrap="square" lIns="91425" tIns="91425" rIns="91425" bIns="91425" anchor="t" anchorCtr="0"/>
          <a:lstStyle>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1600"/>
              </a:spcBef>
              <a:spcAft>
                <a:spcPts val="160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85" name="Shape 85"/>
          <p:cNvSpPr txBox="1">
            <a:spLocks noGrp="1"/>
          </p:cNvSpPr>
          <p:nvPr>
            <p:ph type="sldNum" idx="12"/>
          </p:nvPr>
        </p:nvSpPr>
        <p:spPr>
          <a:xfrm>
            <a:off x="11296611" y="6217622"/>
            <a:ext cx="731600" cy="5247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fld id="{00000000-1234-1234-1234-123412341234}" type="slidenum">
              <a:rPr lang="en">
                <a:solidFill>
                  <a:srgbClr val="595959"/>
                </a:solidFill>
              </a:rPr>
              <a:pPr/>
              <a:t>‹#›</a:t>
            </a:fld>
            <a:endParaRPr dirty="0">
              <a:solidFill>
                <a:srgbClr val="595959"/>
              </a:solidFill>
            </a:endParaRPr>
          </a:p>
        </p:txBody>
      </p:sp>
    </p:spTree>
    <p:extLst>
      <p:ext uri="{BB962C8B-B14F-4D97-AF65-F5344CB8AC3E}">
        <p14:creationId xmlns:p14="http://schemas.microsoft.com/office/powerpoint/2010/main" val="19581234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38409F-1D02-4A4D-9205-39DC653EF450}"/>
              </a:ext>
            </a:extLst>
          </p:cNvPr>
          <p:cNvSpPr>
            <a:spLocks noGrp="1"/>
          </p:cNvSpPr>
          <p:nvPr>
            <p:ph type="ctrTitle"/>
          </p:nvPr>
        </p:nvSpPr>
        <p:spPr>
          <a:xfrm>
            <a:off x="1524000" y="1122363"/>
            <a:ext cx="9144000" cy="2387600"/>
          </a:xfrm>
        </p:spPr>
        <p:txBody>
          <a:bodyPr anchor="b"/>
          <a:lstStyle>
            <a:lvl1pPr algn="ctr">
              <a:defRPr sz="4500"/>
            </a:lvl1pPr>
          </a:lstStyle>
          <a:p>
            <a:r>
              <a:rPr lang="en-US"/>
              <a:t>Click to edit Master title style</a:t>
            </a:r>
          </a:p>
        </p:txBody>
      </p:sp>
      <p:sp>
        <p:nvSpPr>
          <p:cNvPr id="3" name="Subtitle 2">
            <a:extLst>
              <a:ext uri="{FF2B5EF4-FFF2-40B4-BE49-F238E27FC236}">
                <a16:creationId xmlns:a16="http://schemas.microsoft.com/office/drawing/2014/main" id="{C5F906CE-359C-49F4-A736-430B16002836}"/>
              </a:ext>
            </a:extLst>
          </p:cNvPr>
          <p:cNvSpPr>
            <a:spLocks noGrp="1"/>
          </p:cNvSpPr>
          <p:nvPr>
            <p:ph type="subTitle" idx="1"/>
          </p:nvPr>
        </p:nvSpPr>
        <p:spPr>
          <a:xfrm>
            <a:off x="1524000" y="3602038"/>
            <a:ext cx="9144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62CEF323-8DB0-41FB-AC81-A25DDDF5F1EA}"/>
              </a:ext>
            </a:extLst>
          </p:cNvPr>
          <p:cNvSpPr>
            <a:spLocks noGrp="1"/>
          </p:cNvSpPr>
          <p:nvPr>
            <p:ph type="dt" sz="half" idx="10"/>
          </p:nvPr>
        </p:nvSpPr>
        <p:spPr/>
        <p:txBody>
          <a:bodyPr/>
          <a:lstStyle/>
          <a:p>
            <a:fld id="{F8E81FD7-EF71-47A9-BCEB-7CC7BCBCFBD1}" type="datetimeFigureOut">
              <a:rPr lang="en-US" smtClean="0"/>
              <a:pPr/>
              <a:t>12/14/2021</a:t>
            </a:fld>
            <a:endParaRPr lang="en-US" dirty="0"/>
          </a:p>
        </p:txBody>
      </p:sp>
      <p:sp>
        <p:nvSpPr>
          <p:cNvPr id="5" name="Footer Placeholder 4">
            <a:extLst>
              <a:ext uri="{FF2B5EF4-FFF2-40B4-BE49-F238E27FC236}">
                <a16:creationId xmlns:a16="http://schemas.microsoft.com/office/drawing/2014/main" id="{91F9ED36-7010-4981-8BA8-5478D74470A9}"/>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6164A1EC-0996-48AC-B425-4D26F70A93D6}"/>
              </a:ext>
            </a:extLst>
          </p:cNvPr>
          <p:cNvSpPr>
            <a:spLocks noGrp="1"/>
          </p:cNvSpPr>
          <p:nvPr>
            <p:ph type="sldNum" sz="quarter" idx="12"/>
          </p:nvPr>
        </p:nvSpPr>
        <p:spPr/>
        <p:txBody>
          <a:bodyPr/>
          <a:lstStyle/>
          <a:p>
            <a:fld id="{5A818D5E-CB42-4CC5-9311-01DA6ECA6E18}" type="slidenum">
              <a:rPr lang="en-US" smtClean="0"/>
              <a:pPr/>
              <a:t>‹#›</a:t>
            </a:fld>
            <a:endParaRPr lang="en-US" dirty="0"/>
          </a:p>
        </p:txBody>
      </p:sp>
    </p:spTree>
    <p:extLst>
      <p:ext uri="{BB962C8B-B14F-4D97-AF65-F5344CB8AC3E}">
        <p14:creationId xmlns:p14="http://schemas.microsoft.com/office/powerpoint/2010/main" val="78180886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7036A1-43DA-418E-B8F5-626F975B856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2DE0BEC-ADF6-4FB7-9651-507A71FFDDC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20905FD-4342-44BB-8AC9-99D09EA45334}"/>
              </a:ext>
            </a:extLst>
          </p:cNvPr>
          <p:cNvSpPr>
            <a:spLocks noGrp="1"/>
          </p:cNvSpPr>
          <p:nvPr>
            <p:ph type="dt" sz="half" idx="10"/>
          </p:nvPr>
        </p:nvSpPr>
        <p:spPr/>
        <p:txBody>
          <a:bodyPr/>
          <a:lstStyle/>
          <a:p>
            <a:fld id="{F8E81FD7-EF71-47A9-BCEB-7CC7BCBCFBD1}" type="datetimeFigureOut">
              <a:rPr lang="en-US" smtClean="0"/>
              <a:pPr/>
              <a:t>12/14/2021</a:t>
            </a:fld>
            <a:endParaRPr lang="en-US" dirty="0"/>
          </a:p>
        </p:txBody>
      </p:sp>
      <p:sp>
        <p:nvSpPr>
          <p:cNvPr id="5" name="Footer Placeholder 4">
            <a:extLst>
              <a:ext uri="{FF2B5EF4-FFF2-40B4-BE49-F238E27FC236}">
                <a16:creationId xmlns:a16="http://schemas.microsoft.com/office/drawing/2014/main" id="{E6CEFF8B-FA0F-4C3C-A758-9EE8565B2EE7}"/>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CD5D9A9E-E198-4EDC-93FC-078B87DD1708}"/>
              </a:ext>
            </a:extLst>
          </p:cNvPr>
          <p:cNvSpPr>
            <a:spLocks noGrp="1"/>
          </p:cNvSpPr>
          <p:nvPr>
            <p:ph type="sldNum" sz="quarter" idx="12"/>
          </p:nvPr>
        </p:nvSpPr>
        <p:spPr/>
        <p:txBody>
          <a:bodyPr/>
          <a:lstStyle/>
          <a:p>
            <a:fld id="{5A818D5E-CB42-4CC5-9311-01DA6ECA6E18}" type="slidenum">
              <a:rPr lang="en-US" smtClean="0"/>
              <a:pPr/>
              <a:t>‹#›</a:t>
            </a:fld>
            <a:endParaRPr lang="en-US" dirty="0"/>
          </a:p>
        </p:txBody>
      </p:sp>
    </p:spTree>
    <p:extLst>
      <p:ext uri="{BB962C8B-B14F-4D97-AF65-F5344CB8AC3E}">
        <p14:creationId xmlns:p14="http://schemas.microsoft.com/office/powerpoint/2010/main" val="145963246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811660-EB34-4193-B25B-C436EAF47173}"/>
              </a:ext>
            </a:extLst>
          </p:cNvPr>
          <p:cNvSpPr>
            <a:spLocks noGrp="1"/>
          </p:cNvSpPr>
          <p:nvPr>
            <p:ph type="title"/>
          </p:nvPr>
        </p:nvSpPr>
        <p:spPr>
          <a:xfrm>
            <a:off x="831851" y="1709740"/>
            <a:ext cx="10515600" cy="2852737"/>
          </a:xfrm>
        </p:spPr>
        <p:txBody>
          <a:bodyPr anchor="b"/>
          <a:lstStyle>
            <a:lvl1pPr>
              <a:defRPr sz="4500"/>
            </a:lvl1pPr>
          </a:lstStyle>
          <a:p>
            <a:r>
              <a:rPr lang="en-US"/>
              <a:t>Click to edit Master title style</a:t>
            </a:r>
          </a:p>
        </p:txBody>
      </p:sp>
      <p:sp>
        <p:nvSpPr>
          <p:cNvPr id="3" name="Text Placeholder 2">
            <a:extLst>
              <a:ext uri="{FF2B5EF4-FFF2-40B4-BE49-F238E27FC236}">
                <a16:creationId xmlns:a16="http://schemas.microsoft.com/office/drawing/2014/main" id="{A1FB2324-25FA-426D-9DC7-6092CEA86EE1}"/>
              </a:ext>
            </a:extLst>
          </p:cNvPr>
          <p:cNvSpPr>
            <a:spLocks noGrp="1"/>
          </p:cNvSpPr>
          <p:nvPr>
            <p:ph type="body" idx="1"/>
          </p:nvPr>
        </p:nvSpPr>
        <p:spPr>
          <a:xfrm>
            <a:off x="831851" y="4589465"/>
            <a:ext cx="105156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BA859E8-7B9F-4DBA-817C-56D5C9D286F8}"/>
              </a:ext>
            </a:extLst>
          </p:cNvPr>
          <p:cNvSpPr>
            <a:spLocks noGrp="1"/>
          </p:cNvSpPr>
          <p:nvPr>
            <p:ph type="dt" sz="half" idx="10"/>
          </p:nvPr>
        </p:nvSpPr>
        <p:spPr/>
        <p:txBody>
          <a:bodyPr/>
          <a:lstStyle/>
          <a:p>
            <a:fld id="{F8E81FD7-EF71-47A9-BCEB-7CC7BCBCFBD1}" type="datetimeFigureOut">
              <a:rPr lang="en-US" smtClean="0"/>
              <a:pPr/>
              <a:t>12/14/2021</a:t>
            </a:fld>
            <a:endParaRPr lang="en-US" dirty="0"/>
          </a:p>
        </p:txBody>
      </p:sp>
      <p:sp>
        <p:nvSpPr>
          <p:cNvPr id="5" name="Footer Placeholder 4">
            <a:extLst>
              <a:ext uri="{FF2B5EF4-FFF2-40B4-BE49-F238E27FC236}">
                <a16:creationId xmlns:a16="http://schemas.microsoft.com/office/drawing/2014/main" id="{3F32A040-224B-49E9-964C-0257866F7896}"/>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30A10F5F-96AC-4A04-9826-890EF53B58BC}"/>
              </a:ext>
            </a:extLst>
          </p:cNvPr>
          <p:cNvSpPr>
            <a:spLocks noGrp="1"/>
          </p:cNvSpPr>
          <p:nvPr>
            <p:ph type="sldNum" sz="quarter" idx="12"/>
          </p:nvPr>
        </p:nvSpPr>
        <p:spPr/>
        <p:txBody>
          <a:bodyPr/>
          <a:lstStyle/>
          <a:p>
            <a:fld id="{5A818D5E-CB42-4CC5-9311-01DA6ECA6E18}" type="slidenum">
              <a:rPr lang="en-US" smtClean="0"/>
              <a:pPr/>
              <a:t>‹#›</a:t>
            </a:fld>
            <a:endParaRPr lang="en-US" dirty="0"/>
          </a:p>
        </p:txBody>
      </p:sp>
    </p:spTree>
    <p:extLst>
      <p:ext uri="{BB962C8B-B14F-4D97-AF65-F5344CB8AC3E}">
        <p14:creationId xmlns:p14="http://schemas.microsoft.com/office/powerpoint/2010/main" val="177728956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7AF688-760A-4462-82C6-557D1FFE2AA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1CC22C8-2579-42B1-A981-40AE4FE8649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58B661D-86BA-49DD-BAE6-F68026D9BE9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BD9B022-E134-48EC-93B6-188168956433}"/>
              </a:ext>
            </a:extLst>
          </p:cNvPr>
          <p:cNvSpPr>
            <a:spLocks noGrp="1"/>
          </p:cNvSpPr>
          <p:nvPr>
            <p:ph type="dt" sz="half" idx="10"/>
          </p:nvPr>
        </p:nvSpPr>
        <p:spPr/>
        <p:txBody>
          <a:bodyPr/>
          <a:lstStyle/>
          <a:p>
            <a:fld id="{F8E81FD7-EF71-47A9-BCEB-7CC7BCBCFBD1}" type="datetimeFigureOut">
              <a:rPr lang="en-US" smtClean="0"/>
              <a:pPr/>
              <a:t>12/14/2021</a:t>
            </a:fld>
            <a:endParaRPr lang="en-US" dirty="0"/>
          </a:p>
        </p:txBody>
      </p:sp>
      <p:sp>
        <p:nvSpPr>
          <p:cNvPr id="6" name="Footer Placeholder 5">
            <a:extLst>
              <a:ext uri="{FF2B5EF4-FFF2-40B4-BE49-F238E27FC236}">
                <a16:creationId xmlns:a16="http://schemas.microsoft.com/office/drawing/2014/main" id="{EC1A2D8B-1CEA-4488-B727-CDB7E46622DA}"/>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57C9A1A1-8ECE-4DC7-A222-3AD1C13D0753}"/>
              </a:ext>
            </a:extLst>
          </p:cNvPr>
          <p:cNvSpPr>
            <a:spLocks noGrp="1"/>
          </p:cNvSpPr>
          <p:nvPr>
            <p:ph type="sldNum" sz="quarter" idx="12"/>
          </p:nvPr>
        </p:nvSpPr>
        <p:spPr/>
        <p:txBody>
          <a:bodyPr/>
          <a:lstStyle/>
          <a:p>
            <a:fld id="{5A818D5E-CB42-4CC5-9311-01DA6ECA6E18}" type="slidenum">
              <a:rPr lang="en-US" smtClean="0"/>
              <a:pPr/>
              <a:t>‹#›</a:t>
            </a:fld>
            <a:endParaRPr lang="en-US" dirty="0"/>
          </a:p>
        </p:txBody>
      </p:sp>
    </p:spTree>
    <p:extLst>
      <p:ext uri="{BB962C8B-B14F-4D97-AF65-F5344CB8AC3E}">
        <p14:creationId xmlns:p14="http://schemas.microsoft.com/office/powerpoint/2010/main" val="37903535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309F63-E6C7-4052-BCEE-59857BDD2A95}"/>
              </a:ext>
            </a:extLst>
          </p:cNvPr>
          <p:cNvSpPr>
            <a:spLocks noGrp="1"/>
          </p:cNvSpPr>
          <p:nvPr>
            <p:ph type="title"/>
          </p:nvPr>
        </p:nvSpPr>
        <p:spPr>
          <a:xfrm>
            <a:off x="839788" y="365127"/>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DD027EDB-8D9D-4A1A-BA0D-8C02FDFA1971}"/>
              </a:ext>
            </a:extLst>
          </p:cNvPr>
          <p:cNvSpPr>
            <a:spLocks noGrp="1"/>
          </p:cNvSpPr>
          <p:nvPr>
            <p:ph type="body" idx="1"/>
          </p:nvPr>
        </p:nvSpPr>
        <p:spPr>
          <a:xfrm>
            <a:off x="839789" y="1681163"/>
            <a:ext cx="5157787"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2DF19ED3-DA3C-436D-BA8F-136FA1BCB18F}"/>
              </a:ext>
            </a:extLst>
          </p:cNvPr>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E209A11-9FA9-4B1F-806F-026C927F7A3B}"/>
              </a:ext>
            </a:extLst>
          </p:cNvPr>
          <p:cNvSpPr>
            <a:spLocks noGrp="1"/>
          </p:cNvSpPr>
          <p:nvPr>
            <p:ph type="body" sz="quarter" idx="3"/>
          </p:nvPr>
        </p:nvSpPr>
        <p:spPr>
          <a:xfrm>
            <a:off x="6172201" y="1681163"/>
            <a:ext cx="5183188"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39FF7497-4EEA-4439-A48B-0530DD9D0E8F}"/>
              </a:ext>
            </a:extLst>
          </p:cNvPr>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599F07B-B578-432A-B524-F4B4B708BA77}"/>
              </a:ext>
            </a:extLst>
          </p:cNvPr>
          <p:cNvSpPr>
            <a:spLocks noGrp="1"/>
          </p:cNvSpPr>
          <p:nvPr>
            <p:ph type="dt" sz="half" idx="10"/>
          </p:nvPr>
        </p:nvSpPr>
        <p:spPr/>
        <p:txBody>
          <a:bodyPr/>
          <a:lstStyle/>
          <a:p>
            <a:fld id="{F8E81FD7-EF71-47A9-BCEB-7CC7BCBCFBD1}" type="datetimeFigureOut">
              <a:rPr lang="en-US" smtClean="0"/>
              <a:pPr/>
              <a:t>12/14/2021</a:t>
            </a:fld>
            <a:endParaRPr lang="en-US" dirty="0"/>
          </a:p>
        </p:txBody>
      </p:sp>
      <p:sp>
        <p:nvSpPr>
          <p:cNvPr id="8" name="Footer Placeholder 7">
            <a:extLst>
              <a:ext uri="{FF2B5EF4-FFF2-40B4-BE49-F238E27FC236}">
                <a16:creationId xmlns:a16="http://schemas.microsoft.com/office/drawing/2014/main" id="{E10BD0C9-2053-4319-B9CE-DC7A4186086A}"/>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3A45FEC8-EB5D-455D-B5C8-14005DADDF76}"/>
              </a:ext>
            </a:extLst>
          </p:cNvPr>
          <p:cNvSpPr>
            <a:spLocks noGrp="1"/>
          </p:cNvSpPr>
          <p:nvPr>
            <p:ph type="sldNum" sz="quarter" idx="12"/>
          </p:nvPr>
        </p:nvSpPr>
        <p:spPr/>
        <p:txBody>
          <a:bodyPr/>
          <a:lstStyle/>
          <a:p>
            <a:fld id="{5A818D5E-CB42-4CC5-9311-01DA6ECA6E18}" type="slidenum">
              <a:rPr lang="en-US" smtClean="0"/>
              <a:pPr/>
              <a:t>‹#›</a:t>
            </a:fld>
            <a:endParaRPr lang="en-US" dirty="0"/>
          </a:p>
        </p:txBody>
      </p:sp>
    </p:spTree>
    <p:extLst>
      <p:ext uri="{BB962C8B-B14F-4D97-AF65-F5344CB8AC3E}">
        <p14:creationId xmlns:p14="http://schemas.microsoft.com/office/powerpoint/2010/main" val="340997742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354946-6C47-4F58-95FB-F8D8EFCFFAF9}"/>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73CAAB89-8CFE-45B0-97E5-3C58711A64FA}"/>
              </a:ext>
            </a:extLst>
          </p:cNvPr>
          <p:cNvSpPr>
            <a:spLocks noGrp="1"/>
          </p:cNvSpPr>
          <p:nvPr>
            <p:ph type="dt" sz="half" idx="10"/>
          </p:nvPr>
        </p:nvSpPr>
        <p:spPr/>
        <p:txBody>
          <a:bodyPr/>
          <a:lstStyle/>
          <a:p>
            <a:fld id="{F8E81FD7-EF71-47A9-BCEB-7CC7BCBCFBD1}" type="datetimeFigureOut">
              <a:rPr lang="en-US" smtClean="0"/>
              <a:pPr/>
              <a:t>12/14/2021</a:t>
            </a:fld>
            <a:endParaRPr lang="en-US" dirty="0"/>
          </a:p>
        </p:txBody>
      </p:sp>
      <p:sp>
        <p:nvSpPr>
          <p:cNvPr id="4" name="Footer Placeholder 3">
            <a:extLst>
              <a:ext uri="{FF2B5EF4-FFF2-40B4-BE49-F238E27FC236}">
                <a16:creationId xmlns:a16="http://schemas.microsoft.com/office/drawing/2014/main" id="{9BBE2C6B-E1FA-42EB-AE9A-DE8EF0765EC5}"/>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CFB01E75-BA41-4546-A009-08FF6CE3C402}"/>
              </a:ext>
            </a:extLst>
          </p:cNvPr>
          <p:cNvSpPr>
            <a:spLocks noGrp="1"/>
          </p:cNvSpPr>
          <p:nvPr>
            <p:ph type="sldNum" sz="quarter" idx="12"/>
          </p:nvPr>
        </p:nvSpPr>
        <p:spPr/>
        <p:txBody>
          <a:bodyPr/>
          <a:lstStyle/>
          <a:p>
            <a:fld id="{5A818D5E-CB42-4CC5-9311-01DA6ECA6E18}" type="slidenum">
              <a:rPr lang="en-US" smtClean="0"/>
              <a:pPr/>
              <a:t>‹#›</a:t>
            </a:fld>
            <a:endParaRPr lang="en-US" dirty="0"/>
          </a:p>
        </p:txBody>
      </p:sp>
    </p:spTree>
    <p:extLst>
      <p:ext uri="{BB962C8B-B14F-4D97-AF65-F5344CB8AC3E}">
        <p14:creationId xmlns:p14="http://schemas.microsoft.com/office/powerpoint/2010/main" val="29902278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13F7266-6D9E-4BCC-A6E8-7F5C32C85860}"/>
              </a:ext>
            </a:extLst>
          </p:cNvPr>
          <p:cNvSpPr>
            <a:spLocks noGrp="1"/>
          </p:cNvSpPr>
          <p:nvPr>
            <p:ph type="dt" sz="half" idx="10"/>
          </p:nvPr>
        </p:nvSpPr>
        <p:spPr/>
        <p:txBody>
          <a:bodyPr/>
          <a:lstStyle/>
          <a:p>
            <a:fld id="{F8E81FD7-EF71-47A9-BCEB-7CC7BCBCFBD1}" type="datetimeFigureOut">
              <a:rPr lang="en-US" smtClean="0"/>
              <a:pPr/>
              <a:t>12/14/2021</a:t>
            </a:fld>
            <a:endParaRPr lang="en-US" dirty="0"/>
          </a:p>
        </p:txBody>
      </p:sp>
      <p:sp>
        <p:nvSpPr>
          <p:cNvPr id="3" name="Footer Placeholder 2">
            <a:extLst>
              <a:ext uri="{FF2B5EF4-FFF2-40B4-BE49-F238E27FC236}">
                <a16:creationId xmlns:a16="http://schemas.microsoft.com/office/drawing/2014/main" id="{3B64FA66-ED51-42F5-A597-09B7F63DB8AA}"/>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C33A5A37-BAA8-4F39-A1C7-0589E57957D5}"/>
              </a:ext>
            </a:extLst>
          </p:cNvPr>
          <p:cNvSpPr>
            <a:spLocks noGrp="1"/>
          </p:cNvSpPr>
          <p:nvPr>
            <p:ph type="sldNum" sz="quarter" idx="12"/>
          </p:nvPr>
        </p:nvSpPr>
        <p:spPr/>
        <p:txBody>
          <a:bodyPr/>
          <a:lstStyle/>
          <a:p>
            <a:fld id="{5A818D5E-CB42-4CC5-9311-01DA6ECA6E18}" type="slidenum">
              <a:rPr lang="en-US" smtClean="0"/>
              <a:pPr/>
              <a:t>‹#›</a:t>
            </a:fld>
            <a:endParaRPr lang="en-US" dirty="0"/>
          </a:p>
        </p:txBody>
      </p:sp>
    </p:spTree>
    <p:extLst>
      <p:ext uri="{BB962C8B-B14F-4D97-AF65-F5344CB8AC3E}">
        <p14:creationId xmlns:p14="http://schemas.microsoft.com/office/powerpoint/2010/main" val="21600824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7036A1-43DA-418E-B8F5-626F975B856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2DE0BEC-ADF6-4FB7-9651-507A71FFDDC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20905FD-4342-44BB-8AC9-99D09EA45334}"/>
              </a:ext>
            </a:extLst>
          </p:cNvPr>
          <p:cNvSpPr>
            <a:spLocks noGrp="1"/>
          </p:cNvSpPr>
          <p:nvPr>
            <p:ph type="dt" sz="half" idx="10"/>
          </p:nvPr>
        </p:nvSpPr>
        <p:spPr/>
        <p:txBody>
          <a:bodyPr/>
          <a:lstStyle/>
          <a:p>
            <a:fld id="{F8E81FD7-EF71-47A9-BCEB-7CC7BCBCFBD1}" type="datetimeFigureOut">
              <a:rPr lang="en-US" smtClean="0"/>
              <a:pPr/>
              <a:t>12/14/2021</a:t>
            </a:fld>
            <a:endParaRPr lang="en-US" dirty="0"/>
          </a:p>
        </p:txBody>
      </p:sp>
      <p:sp>
        <p:nvSpPr>
          <p:cNvPr id="5" name="Footer Placeholder 4">
            <a:extLst>
              <a:ext uri="{FF2B5EF4-FFF2-40B4-BE49-F238E27FC236}">
                <a16:creationId xmlns:a16="http://schemas.microsoft.com/office/drawing/2014/main" id="{E6CEFF8B-FA0F-4C3C-A758-9EE8565B2EE7}"/>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CD5D9A9E-E198-4EDC-93FC-078B87DD1708}"/>
              </a:ext>
            </a:extLst>
          </p:cNvPr>
          <p:cNvSpPr>
            <a:spLocks noGrp="1"/>
          </p:cNvSpPr>
          <p:nvPr>
            <p:ph type="sldNum" sz="quarter" idx="12"/>
          </p:nvPr>
        </p:nvSpPr>
        <p:spPr/>
        <p:txBody>
          <a:bodyPr/>
          <a:lstStyle/>
          <a:p>
            <a:fld id="{5A818D5E-CB42-4CC5-9311-01DA6ECA6E18}" type="slidenum">
              <a:rPr lang="en-US" smtClean="0"/>
              <a:pPr/>
              <a:t>‹#›</a:t>
            </a:fld>
            <a:endParaRPr lang="en-US" dirty="0"/>
          </a:p>
        </p:txBody>
      </p:sp>
    </p:spTree>
    <p:extLst>
      <p:ext uri="{BB962C8B-B14F-4D97-AF65-F5344CB8AC3E}">
        <p14:creationId xmlns:p14="http://schemas.microsoft.com/office/powerpoint/2010/main" val="258915954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3F442E-0FC3-406B-9032-BB0A1369BBF9}"/>
              </a:ext>
            </a:extLst>
          </p:cNvPr>
          <p:cNvSpPr>
            <a:spLocks noGrp="1"/>
          </p:cNvSpPr>
          <p:nvPr>
            <p:ph type="title"/>
          </p:nvPr>
        </p:nvSpPr>
        <p:spPr>
          <a:xfrm>
            <a:off x="839788" y="457200"/>
            <a:ext cx="3932237" cy="1600200"/>
          </a:xfrm>
        </p:spPr>
        <p:txBody>
          <a:bodyPr anchor="b"/>
          <a:lstStyle>
            <a:lvl1pPr>
              <a:defRPr sz="2400"/>
            </a:lvl1pPr>
          </a:lstStyle>
          <a:p>
            <a:r>
              <a:rPr lang="en-US"/>
              <a:t>Click to edit Master title style</a:t>
            </a:r>
          </a:p>
        </p:txBody>
      </p:sp>
      <p:sp>
        <p:nvSpPr>
          <p:cNvPr id="3" name="Content Placeholder 2">
            <a:extLst>
              <a:ext uri="{FF2B5EF4-FFF2-40B4-BE49-F238E27FC236}">
                <a16:creationId xmlns:a16="http://schemas.microsoft.com/office/drawing/2014/main" id="{F3E50D09-041C-419A-8884-88A1DBD94113}"/>
              </a:ext>
            </a:extLst>
          </p:cNvPr>
          <p:cNvSpPr>
            <a:spLocks noGrp="1"/>
          </p:cNvSpPr>
          <p:nvPr>
            <p:ph idx="1"/>
          </p:nvPr>
        </p:nvSpPr>
        <p:spPr>
          <a:xfrm>
            <a:off x="5183188" y="987427"/>
            <a:ext cx="617220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7F88FCC-B11E-4F27-A1A2-8D6A8173199F}"/>
              </a:ext>
            </a:extLst>
          </p:cNvPr>
          <p:cNvSpPr>
            <a:spLocks noGrp="1"/>
          </p:cNvSpPr>
          <p:nvPr>
            <p:ph type="body" sz="half" idx="2"/>
          </p:nvPr>
        </p:nvSpPr>
        <p:spPr>
          <a:xfrm>
            <a:off x="839788" y="2057400"/>
            <a:ext cx="3932237"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CDE63A6C-CB3B-400D-A353-AC52A95999D7}"/>
              </a:ext>
            </a:extLst>
          </p:cNvPr>
          <p:cNvSpPr>
            <a:spLocks noGrp="1"/>
          </p:cNvSpPr>
          <p:nvPr>
            <p:ph type="dt" sz="half" idx="10"/>
          </p:nvPr>
        </p:nvSpPr>
        <p:spPr/>
        <p:txBody>
          <a:bodyPr/>
          <a:lstStyle/>
          <a:p>
            <a:fld id="{F8E81FD7-EF71-47A9-BCEB-7CC7BCBCFBD1}" type="datetimeFigureOut">
              <a:rPr lang="en-US" smtClean="0"/>
              <a:pPr/>
              <a:t>12/14/2021</a:t>
            </a:fld>
            <a:endParaRPr lang="en-US" dirty="0"/>
          </a:p>
        </p:txBody>
      </p:sp>
      <p:sp>
        <p:nvSpPr>
          <p:cNvPr id="6" name="Footer Placeholder 5">
            <a:extLst>
              <a:ext uri="{FF2B5EF4-FFF2-40B4-BE49-F238E27FC236}">
                <a16:creationId xmlns:a16="http://schemas.microsoft.com/office/drawing/2014/main" id="{FCB707BF-05E4-4B58-93F0-0F83199F5797}"/>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251E885D-D6BC-4648-8A77-E370F71DE78A}"/>
              </a:ext>
            </a:extLst>
          </p:cNvPr>
          <p:cNvSpPr>
            <a:spLocks noGrp="1"/>
          </p:cNvSpPr>
          <p:nvPr>
            <p:ph type="sldNum" sz="quarter" idx="12"/>
          </p:nvPr>
        </p:nvSpPr>
        <p:spPr/>
        <p:txBody>
          <a:bodyPr/>
          <a:lstStyle/>
          <a:p>
            <a:fld id="{5A818D5E-CB42-4CC5-9311-01DA6ECA6E18}" type="slidenum">
              <a:rPr lang="en-US" smtClean="0"/>
              <a:pPr/>
              <a:t>‹#›</a:t>
            </a:fld>
            <a:endParaRPr lang="en-US" dirty="0"/>
          </a:p>
        </p:txBody>
      </p:sp>
    </p:spTree>
    <p:extLst>
      <p:ext uri="{BB962C8B-B14F-4D97-AF65-F5344CB8AC3E}">
        <p14:creationId xmlns:p14="http://schemas.microsoft.com/office/powerpoint/2010/main" val="183138209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18D7D7-F777-4379-814E-E4685E91D434}"/>
              </a:ext>
            </a:extLst>
          </p:cNvPr>
          <p:cNvSpPr>
            <a:spLocks noGrp="1"/>
          </p:cNvSpPr>
          <p:nvPr>
            <p:ph type="title"/>
          </p:nvPr>
        </p:nvSpPr>
        <p:spPr>
          <a:xfrm>
            <a:off x="839788" y="457200"/>
            <a:ext cx="3932237" cy="1600200"/>
          </a:xfrm>
        </p:spPr>
        <p:txBody>
          <a:bodyPr anchor="b"/>
          <a:lstStyle>
            <a:lvl1pPr>
              <a:defRPr sz="2400"/>
            </a:lvl1pPr>
          </a:lstStyle>
          <a:p>
            <a:r>
              <a:rPr lang="en-US"/>
              <a:t>Click to edit Master title style</a:t>
            </a:r>
          </a:p>
        </p:txBody>
      </p:sp>
      <p:sp>
        <p:nvSpPr>
          <p:cNvPr id="3" name="Picture Placeholder 2">
            <a:extLst>
              <a:ext uri="{FF2B5EF4-FFF2-40B4-BE49-F238E27FC236}">
                <a16:creationId xmlns:a16="http://schemas.microsoft.com/office/drawing/2014/main" id="{7A536DB7-C478-40FA-B529-6B4ED03375A0}"/>
              </a:ext>
            </a:extLst>
          </p:cNvPr>
          <p:cNvSpPr>
            <a:spLocks noGrp="1"/>
          </p:cNvSpPr>
          <p:nvPr>
            <p:ph type="pic" idx="1"/>
          </p:nvPr>
        </p:nvSpPr>
        <p:spPr>
          <a:xfrm>
            <a:off x="5183188" y="987427"/>
            <a:ext cx="617220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dirty="0"/>
          </a:p>
        </p:txBody>
      </p:sp>
      <p:sp>
        <p:nvSpPr>
          <p:cNvPr id="4" name="Text Placeholder 3">
            <a:extLst>
              <a:ext uri="{FF2B5EF4-FFF2-40B4-BE49-F238E27FC236}">
                <a16:creationId xmlns:a16="http://schemas.microsoft.com/office/drawing/2014/main" id="{0A56FB1C-6080-464E-B1A7-34F2B73D4FD6}"/>
              </a:ext>
            </a:extLst>
          </p:cNvPr>
          <p:cNvSpPr>
            <a:spLocks noGrp="1"/>
          </p:cNvSpPr>
          <p:nvPr>
            <p:ph type="body" sz="half" idx="2"/>
          </p:nvPr>
        </p:nvSpPr>
        <p:spPr>
          <a:xfrm>
            <a:off x="839788" y="2057400"/>
            <a:ext cx="3932237"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5E942737-503D-40C5-9D13-999C236A1873}"/>
              </a:ext>
            </a:extLst>
          </p:cNvPr>
          <p:cNvSpPr>
            <a:spLocks noGrp="1"/>
          </p:cNvSpPr>
          <p:nvPr>
            <p:ph type="dt" sz="half" idx="10"/>
          </p:nvPr>
        </p:nvSpPr>
        <p:spPr/>
        <p:txBody>
          <a:bodyPr/>
          <a:lstStyle/>
          <a:p>
            <a:fld id="{F8E81FD7-EF71-47A9-BCEB-7CC7BCBCFBD1}" type="datetimeFigureOut">
              <a:rPr lang="en-US" smtClean="0"/>
              <a:pPr/>
              <a:t>12/14/2021</a:t>
            </a:fld>
            <a:endParaRPr lang="en-US" dirty="0"/>
          </a:p>
        </p:txBody>
      </p:sp>
      <p:sp>
        <p:nvSpPr>
          <p:cNvPr id="6" name="Footer Placeholder 5">
            <a:extLst>
              <a:ext uri="{FF2B5EF4-FFF2-40B4-BE49-F238E27FC236}">
                <a16:creationId xmlns:a16="http://schemas.microsoft.com/office/drawing/2014/main" id="{C8DBD1CF-679A-40FD-A826-464490BFCF27}"/>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53472AAE-C9A8-4617-B125-63482B1DD5F5}"/>
              </a:ext>
            </a:extLst>
          </p:cNvPr>
          <p:cNvSpPr>
            <a:spLocks noGrp="1"/>
          </p:cNvSpPr>
          <p:nvPr>
            <p:ph type="sldNum" sz="quarter" idx="12"/>
          </p:nvPr>
        </p:nvSpPr>
        <p:spPr/>
        <p:txBody>
          <a:bodyPr/>
          <a:lstStyle/>
          <a:p>
            <a:fld id="{5A818D5E-CB42-4CC5-9311-01DA6ECA6E18}" type="slidenum">
              <a:rPr lang="en-US" smtClean="0"/>
              <a:pPr/>
              <a:t>‹#›</a:t>
            </a:fld>
            <a:endParaRPr lang="en-US" dirty="0"/>
          </a:p>
        </p:txBody>
      </p:sp>
    </p:spTree>
    <p:extLst>
      <p:ext uri="{BB962C8B-B14F-4D97-AF65-F5344CB8AC3E}">
        <p14:creationId xmlns:p14="http://schemas.microsoft.com/office/powerpoint/2010/main" val="287081539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6E362-1F94-4391-96F1-502BB86019E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562EE98-21B1-47B7-B309-C631E48FA6C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9DF13D8-5D67-4742-91A8-C360240EB72E}"/>
              </a:ext>
            </a:extLst>
          </p:cNvPr>
          <p:cNvSpPr>
            <a:spLocks noGrp="1"/>
          </p:cNvSpPr>
          <p:nvPr>
            <p:ph type="dt" sz="half" idx="10"/>
          </p:nvPr>
        </p:nvSpPr>
        <p:spPr/>
        <p:txBody>
          <a:bodyPr/>
          <a:lstStyle/>
          <a:p>
            <a:fld id="{F8E81FD7-EF71-47A9-BCEB-7CC7BCBCFBD1}" type="datetimeFigureOut">
              <a:rPr lang="en-US" smtClean="0"/>
              <a:pPr/>
              <a:t>12/14/2021</a:t>
            </a:fld>
            <a:endParaRPr lang="en-US" dirty="0"/>
          </a:p>
        </p:txBody>
      </p:sp>
      <p:sp>
        <p:nvSpPr>
          <p:cNvPr id="5" name="Footer Placeholder 4">
            <a:extLst>
              <a:ext uri="{FF2B5EF4-FFF2-40B4-BE49-F238E27FC236}">
                <a16:creationId xmlns:a16="http://schemas.microsoft.com/office/drawing/2014/main" id="{C92248B1-69E2-4A2D-BFFD-85FC715804A2}"/>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2D0BD960-DA6E-4E9D-9A2A-97367ED0528A}"/>
              </a:ext>
            </a:extLst>
          </p:cNvPr>
          <p:cNvSpPr>
            <a:spLocks noGrp="1"/>
          </p:cNvSpPr>
          <p:nvPr>
            <p:ph type="sldNum" sz="quarter" idx="12"/>
          </p:nvPr>
        </p:nvSpPr>
        <p:spPr/>
        <p:txBody>
          <a:bodyPr/>
          <a:lstStyle/>
          <a:p>
            <a:fld id="{5A818D5E-CB42-4CC5-9311-01DA6ECA6E18}" type="slidenum">
              <a:rPr lang="en-US" smtClean="0"/>
              <a:pPr/>
              <a:t>‹#›</a:t>
            </a:fld>
            <a:endParaRPr lang="en-US" dirty="0"/>
          </a:p>
        </p:txBody>
      </p:sp>
    </p:spTree>
    <p:extLst>
      <p:ext uri="{BB962C8B-B14F-4D97-AF65-F5344CB8AC3E}">
        <p14:creationId xmlns:p14="http://schemas.microsoft.com/office/powerpoint/2010/main" val="263370289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03EE819-E80F-4090-A6D0-DED78E20FDC7}"/>
              </a:ext>
            </a:extLst>
          </p:cNvPr>
          <p:cNvSpPr>
            <a:spLocks noGrp="1"/>
          </p:cNvSpPr>
          <p:nvPr>
            <p:ph type="title" orient="vert"/>
          </p:nvPr>
        </p:nvSpPr>
        <p:spPr>
          <a:xfrm>
            <a:off x="8724901"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ADFBDCF-1138-4AB3-80FB-7E2700682ECB}"/>
              </a:ext>
            </a:extLst>
          </p:cNvPr>
          <p:cNvSpPr>
            <a:spLocks noGrp="1"/>
          </p:cNvSpPr>
          <p:nvPr>
            <p:ph type="body" orient="vert" idx="1"/>
          </p:nvPr>
        </p:nvSpPr>
        <p:spPr>
          <a:xfrm>
            <a:off x="838201"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07C0452-C37E-4284-8961-35480927CE2A}"/>
              </a:ext>
            </a:extLst>
          </p:cNvPr>
          <p:cNvSpPr>
            <a:spLocks noGrp="1"/>
          </p:cNvSpPr>
          <p:nvPr>
            <p:ph type="dt" sz="half" idx="10"/>
          </p:nvPr>
        </p:nvSpPr>
        <p:spPr/>
        <p:txBody>
          <a:bodyPr/>
          <a:lstStyle/>
          <a:p>
            <a:fld id="{F8E81FD7-EF71-47A9-BCEB-7CC7BCBCFBD1}" type="datetimeFigureOut">
              <a:rPr lang="en-US" smtClean="0"/>
              <a:pPr/>
              <a:t>12/14/2021</a:t>
            </a:fld>
            <a:endParaRPr lang="en-US" dirty="0"/>
          </a:p>
        </p:txBody>
      </p:sp>
      <p:sp>
        <p:nvSpPr>
          <p:cNvPr id="5" name="Footer Placeholder 4">
            <a:extLst>
              <a:ext uri="{FF2B5EF4-FFF2-40B4-BE49-F238E27FC236}">
                <a16:creationId xmlns:a16="http://schemas.microsoft.com/office/drawing/2014/main" id="{27992577-4552-47AD-ABD9-31A3839B1856}"/>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D16DE1E9-CB2F-4824-8FB8-D3B1F8BEA845}"/>
              </a:ext>
            </a:extLst>
          </p:cNvPr>
          <p:cNvSpPr>
            <a:spLocks noGrp="1"/>
          </p:cNvSpPr>
          <p:nvPr>
            <p:ph type="sldNum" sz="quarter" idx="12"/>
          </p:nvPr>
        </p:nvSpPr>
        <p:spPr/>
        <p:txBody>
          <a:bodyPr/>
          <a:lstStyle/>
          <a:p>
            <a:fld id="{5A818D5E-CB42-4CC5-9311-01DA6ECA6E18}" type="slidenum">
              <a:rPr lang="en-US" smtClean="0"/>
              <a:pPr/>
              <a:t>‹#›</a:t>
            </a:fld>
            <a:endParaRPr lang="en-US" dirty="0"/>
          </a:p>
        </p:txBody>
      </p:sp>
    </p:spTree>
    <p:extLst>
      <p:ext uri="{BB962C8B-B14F-4D97-AF65-F5344CB8AC3E}">
        <p14:creationId xmlns:p14="http://schemas.microsoft.com/office/powerpoint/2010/main" val="37779182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811660-EB34-4193-B25B-C436EAF4717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1FB2324-25FA-426D-9DC7-6092CEA86EE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BA859E8-7B9F-4DBA-817C-56D5C9D286F8}"/>
              </a:ext>
            </a:extLst>
          </p:cNvPr>
          <p:cNvSpPr>
            <a:spLocks noGrp="1"/>
          </p:cNvSpPr>
          <p:nvPr>
            <p:ph type="dt" sz="half" idx="10"/>
          </p:nvPr>
        </p:nvSpPr>
        <p:spPr/>
        <p:txBody>
          <a:bodyPr/>
          <a:lstStyle/>
          <a:p>
            <a:fld id="{F8E81FD7-EF71-47A9-BCEB-7CC7BCBCFBD1}" type="datetimeFigureOut">
              <a:rPr lang="en-US" smtClean="0"/>
              <a:pPr/>
              <a:t>12/14/2021</a:t>
            </a:fld>
            <a:endParaRPr lang="en-US" dirty="0"/>
          </a:p>
        </p:txBody>
      </p:sp>
      <p:sp>
        <p:nvSpPr>
          <p:cNvPr id="5" name="Footer Placeholder 4">
            <a:extLst>
              <a:ext uri="{FF2B5EF4-FFF2-40B4-BE49-F238E27FC236}">
                <a16:creationId xmlns:a16="http://schemas.microsoft.com/office/drawing/2014/main" id="{3F32A040-224B-49E9-964C-0257866F7896}"/>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30A10F5F-96AC-4A04-9826-890EF53B58BC}"/>
              </a:ext>
            </a:extLst>
          </p:cNvPr>
          <p:cNvSpPr>
            <a:spLocks noGrp="1"/>
          </p:cNvSpPr>
          <p:nvPr>
            <p:ph type="sldNum" sz="quarter" idx="12"/>
          </p:nvPr>
        </p:nvSpPr>
        <p:spPr/>
        <p:txBody>
          <a:bodyPr/>
          <a:lstStyle/>
          <a:p>
            <a:fld id="{5A818D5E-CB42-4CC5-9311-01DA6ECA6E18}" type="slidenum">
              <a:rPr lang="en-US" smtClean="0"/>
              <a:pPr/>
              <a:t>‹#›</a:t>
            </a:fld>
            <a:endParaRPr lang="en-US" dirty="0"/>
          </a:p>
        </p:txBody>
      </p:sp>
    </p:spTree>
    <p:extLst>
      <p:ext uri="{BB962C8B-B14F-4D97-AF65-F5344CB8AC3E}">
        <p14:creationId xmlns:p14="http://schemas.microsoft.com/office/powerpoint/2010/main" val="7514931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7AF688-760A-4462-82C6-557D1FFE2AA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1CC22C8-2579-42B1-A981-40AE4FE8649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58B661D-86BA-49DD-BAE6-F68026D9BE9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BD9B022-E134-48EC-93B6-188168956433}"/>
              </a:ext>
            </a:extLst>
          </p:cNvPr>
          <p:cNvSpPr>
            <a:spLocks noGrp="1"/>
          </p:cNvSpPr>
          <p:nvPr>
            <p:ph type="dt" sz="half" idx="10"/>
          </p:nvPr>
        </p:nvSpPr>
        <p:spPr/>
        <p:txBody>
          <a:bodyPr/>
          <a:lstStyle/>
          <a:p>
            <a:fld id="{F8E81FD7-EF71-47A9-BCEB-7CC7BCBCFBD1}" type="datetimeFigureOut">
              <a:rPr lang="en-US" smtClean="0"/>
              <a:pPr/>
              <a:t>12/14/2021</a:t>
            </a:fld>
            <a:endParaRPr lang="en-US" dirty="0"/>
          </a:p>
        </p:txBody>
      </p:sp>
      <p:sp>
        <p:nvSpPr>
          <p:cNvPr id="6" name="Footer Placeholder 5">
            <a:extLst>
              <a:ext uri="{FF2B5EF4-FFF2-40B4-BE49-F238E27FC236}">
                <a16:creationId xmlns:a16="http://schemas.microsoft.com/office/drawing/2014/main" id="{EC1A2D8B-1CEA-4488-B727-CDB7E46622DA}"/>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57C9A1A1-8ECE-4DC7-A222-3AD1C13D0753}"/>
              </a:ext>
            </a:extLst>
          </p:cNvPr>
          <p:cNvSpPr>
            <a:spLocks noGrp="1"/>
          </p:cNvSpPr>
          <p:nvPr>
            <p:ph type="sldNum" sz="quarter" idx="12"/>
          </p:nvPr>
        </p:nvSpPr>
        <p:spPr/>
        <p:txBody>
          <a:bodyPr/>
          <a:lstStyle/>
          <a:p>
            <a:fld id="{5A818D5E-CB42-4CC5-9311-01DA6ECA6E18}" type="slidenum">
              <a:rPr lang="en-US" smtClean="0"/>
              <a:pPr/>
              <a:t>‹#›</a:t>
            </a:fld>
            <a:endParaRPr lang="en-US" dirty="0"/>
          </a:p>
        </p:txBody>
      </p:sp>
    </p:spTree>
    <p:extLst>
      <p:ext uri="{BB962C8B-B14F-4D97-AF65-F5344CB8AC3E}">
        <p14:creationId xmlns:p14="http://schemas.microsoft.com/office/powerpoint/2010/main" val="12003555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309F63-E6C7-4052-BCEE-59857BDD2A95}"/>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DD027EDB-8D9D-4A1A-BA0D-8C02FDFA197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DF19ED3-DA3C-436D-BA8F-136FA1BCB18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E209A11-9FA9-4B1F-806F-026C927F7A3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9FF7497-4EEA-4439-A48B-0530DD9D0E8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599F07B-B578-432A-B524-F4B4B708BA77}"/>
              </a:ext>
            </a:extLst>
          </p:cNvPr>
          <p:cNvSpPr>
            <a:spLocks noGrp="1"/>
          </p:cNvSpPr>
          <p:nvPr>
            <p:ph type="dt" sz="half" idx="10"/>
          </p:nvPr>
        </p:nvSpPr>
        <p:spPr/>
        <p:txBody>
          <a:bodyPr/>
          <a:lstStyle/>
          <a:p>
            <a:fld id="{F8E81FD7-EF71-47A9-BCEB-7CC7BCBCFBD1}" type="datetimeFigureOut">
              <a:rPr lang="en-US" smtClean="0"/>
              <a:pPr/>
              <a:t>12/14/2021</a:t>
            </a:fld>
            <a:endParaRPr lang="en-US" dirty="0"/>
          </a:p>
        </p:txBody>
      </p:sp>
      <p:sp>
        <p:nvSpPr>
          <p:cNvPr id="8" name="Footer Placeholder 7">
            <a:extLst>
              <a:ext uri="{FF2B5EF4-FFF2-40B4-BE49-F238E27FC236}">
                <a16:creationId xmlns:a16="http://schemas.microsoft.com/office/drawing/2014/main" id="{E10BD0C9-2053-4319-B9CE-DC7A4186086A}"/>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3A45FEC8-EB5D-455D-B5C8-14005DADDF76}"/>
              </a:ext>
            </a:extLst>
          </p:cNvPr>
          <p:cNvSpPr>
            <a:spLocks noGrp="1"/>
          </p:cNvSpPr>
          <p:nvPr>
            <p:ph type="sldNum" sz="quarter" idx="12"/>
          </p:nvPr>
        </p:nvSpPr>
        <p:spPr/>
        <p:txBody>
          <a:bodyPr/>
          <a:lstStyle/>
          <a:p>
            <a:fld id="{5A818D5E-CB42-4CC5-9311-01DA6ECA6E18}" type="slidenum">
              <a:rPr lang="en-US" smtClean="0"/>
              <a:pPr/>
              <a:t>‹#›</a:t>
            </a:fld>
            <a:endParaRPr lang="en-US" dirty="0"/>
          </a:p>
        </p:txBody>
      </p:sp>
    </p:spTree>
    <p:extLst>
      <p:ext uri="{BB962C8B-B14F-4D97-AF65-F5344CB8AC3E}">
        <p14:creationId xmlns:p14="http://schemas.microsoft.com/office/powerpoint/2010/main" val="20498800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354946-6C47-4F58-95FB-F8D8EFCFFAF9}"/>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73CAAB89-8CFE-45B0-97E5-3C58711A64FA}"/>
              </a:ext>
            </a:extLst>
          </p:cNvPr>
          <p:cNvSpPr>
            <a:spLocks noGrp="1"/>
          </p:cNvSpPr>
          <p:nvPr>
            <p:ph type="dt" sz="half" idx="10"/>
          </p:nvPr>
        </p:nvSpPr>
        <p:spPr/>
        <p:txBody>
          <a:bodyPr/>
          <a:lstStyle/>
          <a:p>
            <a:fld id="{F8E81FD7-EF71-47A9-BCEB-7CC7BCBCFBD1}" type="datetimeFigureOut">
              <a:rPr lang="en-US" smtClean="0"/>
              <a:pPr/>
              <a:t>12/14/2021</a:t>
            </a:fld>
            <a:endParaRPr lang="en-US" dirty="0"/>
          </a:p>
        </p:txBody>
      </p:sp>
      <p:sp>
        <p:nvSpPr>
          <p:cNvPr id="4" name="Footer Placeholder 3">
            <a:extLst>
              <a:ext uri="{FF2B5EF4-FFF2-40B4-BE49-F238E27FC236}">
                <a16:creationId xmlns:a16="http://schemas.microsoft.com/office/drawing/2014/main" id="{9BBE2C6B-E1FA-42EB-AE9A-DE8EF0765EC5}"/>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CFB01E75-BA41-4546-A009-08FF6CE3C402}"/>
              </a:ext>
            </a:extLst>
          </p:cNvPr>
          <p:cNvSpPr>
            <a:spLocks noGrp="1"/>
          </p:cNvSpPr>
          <p:nvPr>
            <p:ph type="sldNum" sz="quarter" idx="12"/>
          </p:nvPr>
        </p:nvSpPr>
        <p:spPr/>
        <p:txBody>
          <a:bodyPr/>
          <a:lstStyle/>
          <a:p>
            <a:fld id="{5A818D5E-CB42-4CC5-9311-01DA6ECA6E18}" type="slidenum">
              <a:rPr lang="en-US" smtClean="0"/>
              <a:pPr/>
              <a:t>‹#›</a:t>
            </a:fld>
            <a:endParaRPr lang="en-US" dirty="0"/>
          </a:p>
        </p:txBody>
      </p:sp>
    </p:spTree>
    <p:extLst>
      <p:ext uri="{BB962C8B-B14F-4D97-AF65-F5344CB8AC3E}">
        <p14:creationId xmlns:p14="http://schemas.microsoft.com/office/powerpoint/2010/main" val="37157090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13F7266-6D9E-4BCC-A6E8-7F5C32C85860}"/>
              </a:ext>
            </a:extLst>
          </p:cNvPr>
          <p:cNvSpPr>
            <a:spLocks noGrp="1"/>
          </p:cNvSpPr>
          <p:nvPr>
            <p:ph type="dt" sz="half" idx="10"/>
          </p:nvPr>
        </p:nvSpPr>
        <p:spPr/>
        <p:txBody>
          <a:bodyPr/>
          <a:lstStyle/>
          <a:p>
            <a:fld id="{F8E81FD7-EF71-47A9-BCEB-7CC7BCBCFBD1}" type="datetimeFigureOut">
              <a:rPr lang="en-US" smtClean="0"/>
              <a:pPr/>
              <a:t>12/14/2021</a:t>
            </a:fld>
            <a:endParaRPr lang="en-US" dirty="0"/>
          </a:p>
        </p:txBody>
      </p:sp>
      <p:sp>
        <p:nvSpPr>
          <p:cNvPr id="3" name="Footer Placeholder 2">
            <a:extLst>
              <a:ext uri="{FF2B5EF4-FFF2-40B4-BE49-F238E27FC236}">
                <a16:creationId xmlns:a16="http://schemas.microsoft.com/office/drawing/2014/main" id="{3B64FA66-ED51-42F5-A597-09B7F63DB8AA}"/>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C33A5A37-BAA8-4F39-A1C7-0589E57957D5}"/>
              </a:ext>
            </a:extLst>
          </p:cNvPr>
          <p:cNvSpPr>
            <a:spLocks noGrp="1"/>
          </p:cNvSpPr>
          <p:nvPr>
            <p:ph type="sldNum" sz="quarter" idx="12"/>
          </p:nvPr>
        </p:nvSpPr>
        <p:spPr/>
        <p:txBody>
          <a:bodyPr/>
          <a:lstStyle/>
          <a:p>
            <a:fld id="{5A818D5E-CB42-4CC5-9311-01DA6ECA6E18}" type="slidenum">
              <a:rPr lang="en-US" smtClean="0"/>
              <a:pPr/>
              <a:t>‹#›</a:t>
            </a:fld>
            <a:endParaRPr lang="en-US" dirty="0"/>
          </a:p>
        </p:txBody>
      </p:sp>
    </p:spTree>
    <p:extLst>
      <p:ext uri="{BB962C8B-B14F-4D97-AF65-F5344CB8AC3E}">
        <p14:creationId xmlns:p14="http://schemas.microsoft.com/office/powerpoint/2010/main" val="42685073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3F442E-0FC3-406B-9032-BB0A1369BBF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3E50D09-041C-419A-8884-88A1DBD9411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7F88FCC-B11E-4F27-A1A2-8D6A8173199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DE63A6C-CB3B-400D-A353-AC52A95999D7}"/>
              </a:ext>
            </a:extLst>
          </p:cNvPr>
          <p:cNvSpPr>
            <a:spLocks noGrp="1"/>
          </p:cNvSpPr>
          <p:nvPr>
            <p:ph type="dt" sz="half" idx="10"/>
          </p:nvPr>
        </p:nvSpPr>
        <p:spPr/>
        <p:txBody>
          <a:bodyPr/>
          <a:lstStyle/>
          <a:p>
            <a:fld id="{F8E81FD7-EF71-47A9-BCEB-7CC7BCBCFBD1}" type="datetimeFigureOut">
              <a:rPr lang="en-US" smtClean="0"/>
              <a:pPr/>
              <a:t>12/14/2021</a:t>
            </a:fld>
            <a:endParaRPr lang="en-US" dirty="0"/>
          </a:p>
        </p:txBody>
      </p:sp>
      <p:sp>
        <p:nvSpPr>
          <p:cNvPr id="6" name="Footer Placeholder 5">
            <a:extLst>
              <a:ext uri="{FF2B5EF4-FFF2-40B4-BE49-F238E27FC236}">
                <a16:creationId xmlns:a16="http://schemas.microsoft.com/office/drawing/2014/main" id="{FCB707BF-05E4-4B58-93F0-0F83199F5797}"/>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251E885D-D6BC-4648-8A77-E370F71DE78A}"/>
              </a:ext>
            </a:extLst>
          </p:cNvPr>
          <p:cNvSpPr>
            <a:spLocks noGrp="1"/>
          </p:cNvSpPr>
          <p:nvPr>
            <p:ph type="sldNum" sz="quarter" idx="12"/>
          </p:nvPr>
        </p:nvSpPr>
        <p:spPr/>
        <p:txBody>
          <a:bodyPr/>
          <a:lstStyle/>
          <a:p>
            <a:fld id="{5A818D5E-CB42-4CC5-9311-01DA6ECA6E18}" type="slidenum">
              <a:rPr lang="en-US" smtClean="0"/>
              <a:pPr/>
              <a:t>‹#›</a:t>
            </a:fld>
            <a:endParaRPr lang="en-US" dirty="0"/>
          </a:p>
        </p:txBody>
      </p:sp>
    </p:spTree>
    <p:extLst>
      <p:ext uri="{BB962C8B-B14F-4D97-AF65-F5344CB8AC3E}">
        <p14:creationId xmlns:p14="http://schemas.microsoft.com/office/powerpoint/2010/main" val="32360800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18D7D7-F777-4379-814E-E4685E91D43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7A536DB7-C478-40FA-B529-6B4ED03375A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0A56FB1C-6080-464E-B1A7-34F2B73D4FD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E942737-503D-40C5-9D13-999C236A1873}"/>
              </a:ext>
            </a:extLst>
          </p:cNvPr>
          <p:cNvSpPr>
            <a:spLocks noGrp="1"/>
          </p:cNvSpPr>
          <p:nvPr>
            <p:ph type="dt" sz="half" idx="10"/>
          </p:nvPr>
        </p:nvSpPr>
        <p:spPr/>
        <p:txBody>
          <a:bodyPr/>
          <a:lstStyle/>
          <a:p>
            <a:fld id="{F8E81FD7-EF71-47A9-BCEB-7CC7BCBCFBD1}" type="datetimeFigureOut">
              <a:rPr lang="en-US" smtClean="0"/>
              <a:pPr/>
              <a:t>12/14/2021</a:t>
            </a:fld>
            <a:endParaRPr lang="en-US" dirty="0"/>
          </a:p>
        </p:txBody>
      </p:sp>
      <p:sp>
        <p:nvSpPr>
          <p:cNvPr id="6" name="Footer Placeholder 5">
            <a:extLst>
              <a:ext uri="{FF2B5EF4-FFF2-40B4-BE49-F238E27FC236}">
                <a16:creationId xmlns:a16="http://schemas.microsoft.com/office/drawing/2014/main" id="{C8DBD1CF-679A-40FD-A826-464490BFCF27}"/>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53472AAE-C9A8-4617-B125-63482B1DD5F5}"/>
              </a:ext>
            </a:extLst>
          </p:cNvPr>
          <p:cNvSpPr>
            <a:spLocks noGrp="1"/>
          </p:cNvSpPr>
          <p:nvPr>
            <p:ph type="sldNum" sz="quarter" idx="12"/>
          </p:nvPr>
        </p:nvSpPr>
        <p:spPr/>
        <p:txBody>
          <a:bodyPr/>
          <a:lstStyle/>
          <a:p>
            <a:fld id="{5A818D5E-CB42-4CC5-9311-01DA6ECA6E18}" type="slidenum">
              <a:rPr lang="en-US" smtClean="0"/>
              <a:pPr/>
              <a:t>‹#›</a:t>
            </a:fld>
            <a:endParaRPr lang="en-US" dirty="0"/>
          </a:p>
        </p:txBody>
      </p:sp>
    </p:spTree>
    <p:extLst>
      <p:ext uri="{BB962C8B-B14F-4D97-AF65-F5344CB8AC3E}">
        <p14:creationId xmlns:p14="http://schemas.microsoft.com/office/powerpoint/2010/main" val="10221788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C6E76C9-910C-479A-918F-03AE322281A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9D7CFB41-E6A5-4B53-9F3E-F88B242C848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CE1C3CD-D493-4C34-ABE6-CA10E17AFE4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8E81FD7-EF71-47A9-BCEB-7CC7BCBCFBD1}" type="datetimeFigureOut">
              <a:rPr lang="en-US" smtClean="0"/>
              <a:pPr/>
              <a:t>12/14/2021</a:t>
            </a:fld>
            <a:endParaRPr lang="en-US" dirty="0"/>
          </a:p>
        </p:txBody>
      </p:sp>
      <p:sp>
        <p:nvSpPr>
          <p:cNvPr id="5" name="Footer Placeholder 4">
            <a:extLst>
              <a:ext uri="{FF2B5EF4-FFF2-40B4-BE49-F238E27FC236}">
                <a16:creationId xmlns:a16="http://schemas.microsoft.com/office/drawing/2014/main" id="{404E0996-0E10-48C2-855B-2C827A4568B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7BC41C11-EBA7-451B-9D95-13815C4DF7B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A818D5E-CB42-4CC5-9311-01DA6ECA6E18}" type="slidenum">
              <a:rPr lang="en-US" smtClean="0"/>
              <a:pPr/>
              <a:t>‹#›</a:t>
            </a:fld>
            <a:endParaRPr lang="en-US" dirty="0"/>
          </a:p>
        </p:txBody>
      </p:sp>
      <p:sp>
        <p:nvSpPr>
          <p:cNvPr id="7" name="Slide Number Placeholder 5">
            <a:extLst>
              <a:ext uri="{FF2B5EF4-FFF2-40B4-BE49-F238E27FC236}">
                <a16:creationId xmlns:a16="http://schemas.microsoft.com/office/drawing/2014/main" id="{1EC83DE0-A60A-48A0-BD2B-2CDB66B08F23}"/>
              </a:ext>
            </a:extLst>
          </p:cNvPr>
          <p:cNvSpPr txBox="1">
            <a:spLocks/>
          </p:cNvSpPr>
          <p:nvPr userDrawn="1"/>
        </p:nvSpPr>
        <p:spPr>
          <a:xfrm>
            <a:off x="11936412" y="-7938"/>
            <a:ext cx="255588" cy="6865938"/>
          </a:xfrm>
          <a:prstGeom prst="rect">
            <a:avLst/>
          </a:prstGeom>
          <a:solidFill>
            <a:srgbClr val="56A0D3"/>
          </a:solidFill>
          <a:effectLst/>
        </p:spPr>
        <p:txBody>
          <a:bodyPr lIns="0" rIns="0" bIns="280800" anchor="b"/>
          <a:lstStyle>
            <a:lvl1pPr>
              <a:defRPr sz="2400">
                <a:solidFill>
                  <a:schemeClr val="tx1"/>
                </a:solidFill>
                <a:latin typeface="Calibri" panose="020F0502020204030204" pitchFamily="34" charset="0"/>
                <a:ea typeface="MS PGothic" panose="020B0600070205080204" pitchFamily="34" charset="-128"/>
              </a:defRPr>
            </a:lvl1pPr>
            <a:lvl2pPr marL="742950" indent="-285750">
              <a:defRPr sz="2400">
                <a:solidFill>
                  <a:schemeClr val="tx1"/>
                </a:solidFill>
                <a:latin typeface="Calibri" panose="020F0502020204030204" pitchFamily="34" charset="0"/>
                <a:ea typeface="MS PGothic" panose="020B0600070205080204" pitchFamily="34" charset="-128"/>
              </a:defRPr>
            </a:lvl2pPr>
            <a:lvl3pPr marL="1143000" indent="-228600">
              <a:defRPr sz="2400">
                <a:solidFill>
                  <a:schemeClr val="tx1"/>
                </a:solidFill>
                <a:latin typeface="Calibri" panose="020F0502020204030204" pitchFamily="34" charset="0"/>
                <a:ea typeface="MS PGothic" panose="020B0600070205080204" pitchFamily="34" charset="-128"/>
              </a:defRPr>
            </a:lvl3pPr>
            <a:lvl4pPr marL="1600200" indent="-228600">
              <a:defRPr sz="2400">
                <a:solidFill>
                  <a:schemeClr val="tx1"/>
                </a:solidFill>
                <a:latin typeface="Calibri" panose="020F0502020204030204" pitchFamily="34" charset="0"/>
                <a:ea typeface="MS PGothic" panose="020B0600070205080204" pitchFamily="34" charset="-128"/>
              </a:defRPr>
            </a:lvl4pPr>
            <a:lvl5pPr marL="2057400" indent="-228600">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ctr">
              <a:buClr>
                <a:srgbClr val="E94643"/>
              </a:buClr>
            </a:pPr>
            <a:fld id="{0635978E-3B7E-4B8A-880D-559DBD762B05}" type="slidenum">
              <a:rPr lang="en-US" altLang="hu-HU" sz="1200">
                <a:solidFill>
                  <a:srgbClr val="505150"/>
                </a:solidFill>
              </a:rPr>
              <a:pPr algn="ctr">
                <a:buClr>
                  <a:srgbClr val="E94643"/>
                </a:buClr>
              </a:pPr>
              <a:t>‹#›</a:t>
            </a:fld>
            <a:endParaRPr lang="en-US" altLang="hu-HU" sz="1200">
              <a:solidFill>
                <a:srgbClr val="505150"/>
              </a:solidFill>
            </a:endParaRPr>
          </a:p>
        </p:txBody>
      </p:sp>
    </p:spTree>
    <p:extLst>
      <p:ext uri="{BB962C8B-B14F-4D97-AF65-F5344CB8AC3E}">
        <p14:creationId xmlns:p14="http://schemas.microsoft.com/office/powerpoint/2010/main" val="16763900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85"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C6E76C9-910C-479A-918F-03AE322281A2}"/>
              </a:ext>
            </a:extLst>
          </p:cNvPr>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9D7CFB41-E6A5-4B53-9F3E-F88B242C848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CE1C3CD-D493-4C34-ABE6-CA10E17AFE4C}"/>
              </a:ext>
            </a:extLst>
          </p:cNvPr>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F8E81FD7-EF71-47A9-BCEB-7CC7BCBCFBD1}" type="datetimeFigureOut">
              <a:rPr lang="en-US" smtClean="0"/>
              <a:pPr/>
              <a:t>12/14/2021</a:t>
            </a:fld>
            <a:endParaRPr lang="en-US" dirty="0"/>
          </a:p>
        </p:txBody>
      </p:sp>
      <p:sp>
        <p:nvSpPr>
          <p:cNvPr id="5" name="Footer Placeholder 4">
            <a:extLst>
              <a:ext uri="{FF2B5EF4-FFF2-40B4-BE49-F238E27FC236}">
                <a16:creationId xmlns:a16="http://schemas.microsoft.com/office/drawing/2014/main" id="{404E0996-0E10-48C2-855B-2C827A4568BC}"/>
              </a:ext>
            </a:extLst>
          </p:cNvPr>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7BC41C11-EBA7-451B-9D95-13815C4DF7BA}"/>
              </a:ext>
            </a:extLst>
          </p:cNvPr>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5A818D5E-CB42-4CC5-9311-01DA6ECA6E18}" type="slidenum">
              <a:rPr lang="en-US" smtClean="0"/>
              <a:pPr/>
              <a:t>‹#›</a:t>
            </a:fld>
            <a:endParaRPr lang="en-US" dirty="0"/>
          </a:p>
        </p:txBody>
      </p:sp>
      <p:sp>
        <p:nvSpPr>
          <p:cNvPr id="7" name="Slide Number Placeholder 5">
            <a:extLst>
              <a:ext uri="{FF2B5EF4-FFF2-40B4-BE49-F238E27FC236}">
                <a16:creationId xmlns:a16="http://schemas.microsoft.com/office/drawing/2014/main" id="{093D07AA-7E85-4C7B-BED3-909BBFC272BB}"/>
              </a:ext>
            </a:extLst>
          </p:cNvPr>
          <p:cNvSpPr txBox="1">
            <a:spLocks/>
          </p:cNvSpPr>
          <p:nvPr userDrawn="1"/>
        </p:nvSpPr>
        <p:spPr>
          <a:xfrm>
            <a:off x="11936412" y="-7938"/>
            <a:ext cx="255588" cy="6865938"/>
          </a:xfrm>
          <a:prstGeom prst="rect">
            <a:avLst/>
          </a:prstGeom>
          <a:solidFill>
            <a:srgbClr val="56A0D3"/>
          </a:solidFill>
          <a:effectLst/>
        </p:spPr>
        <p:txBody>
          <a:bodyPr lIns="0" rIns="0" bIns="280800" anchor="b"/>
          <a:lstStyle>
            <a:lvl1pPr>
              <a:defRPr sz="2400">
                <a:solidFill>
                  <a:schemeClr val="tx1"/>
                </a:solidFill>
                <a:latin typeface="Calibri" panose="020F0502020204030204" pitchFamily="34" charset="0"/>
                <a:ea typeface="MS PGothic" panose="020B0600070205080204" pitchFamily="34" charset="-128"/>
              </a:defRPr>
            </a:lvl1pPr>
            <a:lvl2pPr marL="742950" indent="-285750">
              <a:defRPr sz="2400">
                <a:solidFill>
                  <a:schemeClr val="tx1"/>
                </a:solidFill>
                <a:latin typeface="Calibri" panose="020F0502020204030204" pitchFamily="34" charset="0"/>
                <a:ea typeface="MS PGothic" panose="020B0600070205080204" pitchFamily="34" charset="-128"/>
              </a:defRPr>
            </a:lvl2pPr>
            <a:lvl3pPr marL="1143000" indent="-228600">
              <a:defRPr sz="2400">
                <a:solidFill>
                  <a:schemeClr val="tx1"/>
                </a:solidFill>
                <a:latin typeface="Calibri" panose="020F0502020204030204" pitchFamily="34" charset="0"/>
                <a:ea typeface="MS PGothic" panose="020B0600070205080204" pitchFamily="34" charset="-128"/>
              </a:defRPr>
            </a:lvl3pPr>
            <a:lvl4pPr marL="1600200" indent="-228600">
              <a:defRPr sz="2400">
                <a:solidFill>
                  <a:schemeClr val="tx1"/>
                </a:solidFill>
                <a:latin typeface="Calibri" panose="020F0502020204030204" pitchFamily="34" charset="0"/>
                <a:ea typeface="MS PGothic" panose="020B0600070205080204" pitchFamily="34" charset="-128"/>
              </a:defRPr>
            </a:lvl4pPr>
            <a:lvl5pPr marL="2057400" indent="-228600">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ctr">
              <a:buClr>
                <a:srgbClr val="E94643"/>
              </a:buClr>
            </a:pPr>
            <a:fld id="{0635978E-3B7E-4B8A-880D-559DBD762B05}" type="slidenum">
              <a:rPr lang="en-US" altLang="hu-HU" sz="1200">
                <a:solidFill>
                  <a:srgbClr val="505150"/>
                </a:solidFill>
              </a:rPr>
              <a:pPr algn="ctr">
                <a:buClr>
                  <a:srgbClr val="E94643"/>
                </a:buClr>
              </a:pPr>
              <a:t>‹#›</a:t>
            </a:fld>
            <a:endParaRPr lang="en-US" altLang="hu-HU" sz="1200">
              <a:solidFill>
                <a:srgbClr val="505150"/>
              </a:solidFill>
            </a:endParaRPr>
          </a:p>
        </p:txBody>
      </p:sp>
    </p:spTree>
    <p:extLst>
      <p:ext uri="{BB962C8B-B14F-4D97-AF65-F5344CB8AC3E}">
        <p14:creationId xmlns:p14="http://schemas.microsoft.com/office/powerpoint/2010/main" val="155478705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3.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3.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012138" y="1250502"/>
            <a:ext cx="6643868" cy="3987663"/>
          </a:xfrm>
        </p:spPr>
        <p:txBody>
          <a:bodyPr>
            <a:noAutofit/>
          </a:bodyPr>
          <a:lstStyle/>
          <a:p>
            <a:br>
              <a:rPr lang="fr-FR" sz="4000" b="1" dirty="0">
                <a:solidFill>
                  <a:srgbClr val="E47823"/>
                </a:solidFill>
                <a:latin typeface="+mn-lt"/>
                <a:cs typeface="Century Gothic"/>
              </a:rPr>
            </a:br>
            <a:br>
              <a:rPr lang="fr-FR" sz="4000" b="1" dirty="0">
                <a:solidFill>
                  <a:srgbClr val="E47823"/>
                </a:solidFill>
                <a:latin typeface="+mn-lt"/>
                <a:cs typeface="Century Gothic"/>
              </a:rPr>
            </a:br>
            <a:r>
              <a:rPr lang="fr-FR" sz="4000" b="1" dirty="0">
                <a:solidFill>
                  <a:srgbClr val="267CB4"/>
                </a:solidFill>
                <a:latin typeface="+mn-lt"/>
                <a:cs typeface="Century Gothic"/>
              </a:rPr>
              <a:t>Normes minimales </a:t>
            </a:r>
            <a:r>
              <a:rPr lang="fr-FR" sz="4000" b="1" dirty="0" err="1">
                <a:solidFill>
                  <a:srgbClr val="267CB4"/>
                </a:solidFill>
                <a:latin typeface="+mn-lt"/>
                <a:cs typeface="Century Gothic"/>
              </a:rPr>
              <a:t>interorganisations</a:t>
            </a:r>
            <a:r>
              <a:rPr lang="fr-FR" sz="4000" b="1" dirty="0">
                <a:solidFill>
                  <a:srgbClr val="267CB4"/>
                </a:solidFill>
                <a:latin typeface="+mn-lt"/>
                <a:cs typeface="Century Gothic"/>
              </a:rPr>
              <a:t> pour la programmation d’actions de lutte contre la violence basée sur le genre dans les situations d’urgence </a:t>
            </a:r>
            <a:br>
              <a:rPr lang="fr-FR" sz="4000" b="1" dirty="0">
                <a:solidFill>
                  <a:srgbClr val="E47823"/>
                </a:solidFill>
                <a:latin typeface="+mn-lt"/>
                <a:cs typeface="Century Gothic"/>
              </a:rPr>
            </a:br>
            <a:br>
              <a:rPr lang="fr-FR" sz="4000" b="1" dirty="0">
                <a:solidFill>
                  <a:srgbClr val="E47823"/>
                </a:solidFill>
                <a:latin typeface="+mn-lt"/>
                <a:cs typeface="Century Gothic"/>
              </a:rPr>
            </a:br>
            <a:endParaRPr lang="fr-FR" sz="4000" b="1" dirty="0">
              <a:solidFill>
                <a:srgbClr val="E47823"/>
              </a:solidFill>
              <a:latin typeface="+mn-lt"/>
              <a:cs typeface="Century Gothic"/>
            </a:endParaRPr>
          </a:p>
        </p:txBody>
      </p:sp>
      <p:pic>
        <p:nvPicPr>
          <p:cNvPr id="1026" name="Picture 2" descr="https://lh5.googleusercontent.com/uT3AMfOCOHndEF8_qyDUlgjLfYBDbwxAzl4BehNqfjYqLpBTVW2Zh1LJ9IArPR1LD2CzD7TwnGPuRBLjXTh4xRoKQ0u9mcBtaHHth-qY5pW-gxN5CjS5JGVzCpYRohiVrSKZ0BISUoQ"/>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340667" y="4754880"/>
            <a:ext cx="2265245" cy="146304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5977217" y="3244334"/>
            <a:ext cx="237566" cy="369332"/>
          </a:xfrm>
          <a:prstGeom prst="rect">
            <a:avLst/>
          </a:prstGeom>
        </p:spPr>
        <p:txBody>
          <a:bodyPr wrap="non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800" b="0" i="0" u="none" strike="noStrike" cap="none" normalizeH="0" baseline="0" noProof="0">
                <a:ln>
                  <a:noFill/>
                </a:ln>
                <a:solidFill>
                  <a:prstClr val="black"/>
                </a:solidFill>
                <a:uLnTx/>
                <a:uFillTx/>
                <a:latin typeface="Calibri"/>
                <a:ea typeface="+mn-ea"/>
                <a:cs typeface="+mn-cs"/>
              </a:rPr>
              <a:t> </a:t>
            </a:r>
          </a:p>
        </p:txBody>
      </p:sp>
      <p:pic>
        <p:nvPicPr>
          <p:cNvPr id="6" name="Image 5" descr="Une image contenant texte, personne, posant, capture d’écran&#10;&#10;Description générée automatiquement">
            <a:extLst>
              <a:ext uri="{FF2B5EF4-FFF2-40B4-BE49-F238E27FC236}">
                <a16:creationId xmlns:a16="http://schemas.microsoft.com/office/drawing/2014/main" id="{8AED5370-883E-4EBE-82F9-760C19F766F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4586" y="640080"/>
            <a:ext cx="4180302" cy="5577840"/>
          </a:xfrm>
          <a:prstGeom prst="rect">
            <a:avLst/>
          </a:prstGeom>
        </p:spPr>
      </p:pic>
    </p:spTree>
    <p:extLst>
      <p:ext uri="{BB962C8B-B14F-4D97-AF65-F5344CB8AC3E}">
        <p14:creationId xmlns:p14="http://schemas.microsoft.com/office/powerpoint/2010/main" val="25298826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6C822C-30EE-4805-A2E2-4AFA3144A12C}"/>
              </a:ext>
            </a:extLst>
          </p:cNvPr>
          <p:cNvSpPr>
            <a:spLocks noGrp="1"/>
          </p:cNvSpPr>
          <p:nvPr>
            <p:ph type="title"/>
          </p:nvPr>
        </p:nvSpPr>
        <p:spPr>
          <a:xfrm>
            <a:off x="211612" y="0"/>
            <a:ext cx="10337928" cy="1258211"/>
          </a:xfrm>
        </p:spPr>
        <p:txBody>
          <a:bodyPr>
            <a:noAutofit/>
          </a:bodyPr>
          <a:lstStyle/>
          <a:p>
            <a:br>
              <a:rPr lang="fr-FR" dirty="0">
                <a:solidFill>
                  <a:srgbClr val="267CB4"/>
                </a:solidFill>
              </a:rPr>
            </a:br>
            <a:r>
              <a:rPr lang="fr-FR" sz="3600" b="1" dirty="0">
                <a:solidFill>
                  <a:srgbClr val="267CB4"/>
                </a:solidFill>
                <a:latin typeface="+mn-lt"/>
              </a:rPr>
              <a:t>S’attaquer aux obstacles entravant la participation des femmes et des filles</a:t>
            </a:r>
          </a:p>
        </p:txBody>
      </p:sp>
      <p:sp>
        <p:nvSpPr>
          <p:cNvPr id="3" name="Content Placeholder 2">
            <a:extLst>
              <a:ext uri="{FF2B5EF4-FFF2-40B4-BE49-F238E27FC236}">
                <a16:creationId xmlns:a16="http://schemas.microsoft.com/office/drawing/2014/main" id="{001E47D8-25C0-424D-B720-FB4AEF869435}"/>
              </a:ext>
            </a:extLst>
          </p:cNvPr>
          <p:cNvSpPr>
            <a:spLocks noGrp="1"/>
          </p:cNvSpPr>
          <p:nvPr>
            <p:ph idx="1"/>
          </p:nvPr>
        </p:nvSpPr>
        <p:spPr>
          <a:xfrm>
            <a:off x="698500" y="1454003"/>
            <a:ext cx="11084528" cy="4263656"/>
          </a:xfrm>
        </p:spPr>
        <p:txBody>
          <a:bodyPr>
            <a:noAutofit/>
          </a:bodyPr>
          <a:lstStyle/>
          <a:p>
            <a:r>
              <a:rPr lang="fr-FR" sz="1800" b="1" dirty="0"/>
              <a:t>Heure</a:t>
            </a:r>
            <a:r>
              <a:rPr lang="fr-FR" sz="1800" dirty="0"/>
              <a:t> et </a:t>
            </a:r>
            <a:r>
              <a:rPr lang="fr-FR" sz="1800" b="1" dirty="0"/>
              <a:t>lieu</a:t>
            </a:r>
            <a:r>
              <a:rPr lang="fr-FR" sz="1800" dirty="0"/>
              <a:t> des réunions et des activités, et comment ceux-ci sont fixés et communiqués ;</a:t>
            </a:r>
          </a:p>
          <a:p>
            <a:r>
              <a:rPr lang="fr-FR" sz="1800" b="1" dirty="0"/>
              <a:t>déplacement requis </a:t>
            </a:r>
            <a:r>
              <a:rPr lang="fr-FR" sz="1800" dirty="0"/>
              <a:t>(Est-il sans danger ? Y a-t-il des moyens de transport disponibles et accessibles ? Comment l’intervenant travaillant dans le cadre du programme de lutte contre la VBG peut-il contribuer à la sécurité du trajet ? Convient-il de prendre des dispositions pour que les adolescentes, les femmes âgées ou les femmes ou filles en situation de handicap ne se déplacent pas seules ?) ;</a:t>
            </a:r>
          </a:p>
          <a:p>
            <a:r>
              <a:rPr lang="fr-FR" sz="1800" b="1" dirty="0"/>
              <a:t>mobilité</a:t>
            </a:r>
            <a:r>
              <a:rPr lang="fr-FR" sz="1800" dirty="0"/>
              <a:t> (Les femmes et les filles peuvent-elles aller et venir librement et quitter leur domicile/abri ? Faudrait-il créer des unités mobiles, au lieu de compter sur les femmes et les filles pour se déplacer ?) ;</a:t>
            </a:r>
          </a:p>
          <a:p>
            <a:r>
              <a:rPr lang="fr-FR" sz="1800" b="1" dirty="0"/>
              <a:t>rémunération </a:t>
            </a:r>
            <a:r>
              <a:rPr lang="fr-FR" sz="1800" dirty="0"/>
              <a:t>(p. ex., rémunération en biens matériels, comme de la nourriture, des boissons ou des produits non alimentaires) ;</a:t>
            </a:r>
          </a:p>
          <a:p>
            <a:r>
              <a:rPr lang="fr-FR" sz="1800" b="1" dirty="0"/>
              <a:t>mobilisation de « gardiens » communautaires </a:t>
            </a:r>
            <a:r>
              <a:rPr lang="fr-FR" sz="1800" dirty="0"/>
              <a:t>(p. ex., responsables locaux ou chefs religieux, etc., qui pourraient entraver ou encourager l’accès des femmes et des filles aux services) pour faciliter la participation des femmes et des filles ;</a:t>
            </a:r>
          </a:p>
          <a:p>
            <a:r>
              <a:rPr lang="fr-FR" sz="1800" b="1" dirty="0"/>
              <a:t>sûreté</a:t>
            </a:r>
            <a:r>
              <a:rPr lang="fr-FR" sz="1800" dirty="0"/>
              <a:t>, </a:t>
            </a:r>
            <a:r>
              <a:rPr lang="fr-FR" sz="1800" b="1" dirty="0"/>
              <a:t>sécurité</a:t>
            </a:r>
            <a:r>
              <a:rPr lang="fr-FR" sz="1800" dirty="0"/>
              <a:t> et </a:t>
            </a:r>
            <a:r>
              <a:rPr lang="fr-FR" sz="1800" b="1" dirty="0"/>
              <a:t>acceptabilité pour la communauté locale des lieux </a:t>
            </a:r>
            <a:r>
              <a:rPr lang="fr-FR" sz="1800" dirty="0"/>
              <a:t>de rencontre et de réunion ;</a:t>
            </a:r>
          </a:p>
          <a:p>
            <a:r>
              <a:rPr lang="fr-FR" sz="1800" b="1" dirty="0"/>
              <a:t>stratégie de sensibilisation </a:t>
            </a:r>
            <a:r>
              <a:rPr lang="fr-FR" sz="1800" dirty="0"/>
              <a:t>pour garantir la participation des femmes et des filles (p. ex. en enrôlant des volontaires issues des communautés cibles locales et en mettant en place des services de garderie) ;</a:t>
            </a:r>
          </a:p>
          <a:p>
            <a:r>
              <a:rPr lang="fr-FR" sz="1800" b="1" dirty="0"/>
              <a:t>animation </a:t>
            </a:r>
            <a:r>
              <a:rPr lang="fr-FR" sz="1800" dirty="0"/>
              <a:t>(Au sein des groupes, quelles femmes ou filles se sentiront en sécurité pour parler à quelles animatrices et autres membres de leur groupe ?).</a:t>
            </a:r>
          </a:p>
        </p:txBody>
      </p:sp>
    </p:spTree>
    <p:extLst>
      <p:ext uri="{BB962C8B-B14F-4D97-AF65-F5344CB8AC3E}">
        <p14:creationId xmlns:p14="http://schemas.microsoft.com/office/powerpoint/2010/main" val="33342965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60909A-A511-4EA3-86BB-CAECD1737B94}"/>
              </a:ext>
            </a:extLst>
          </p:cNvPr>
          <p:cNvSpPr>
            <a:spLocks noGrp="1"/>
          </p:cNvSpPr>
          <p:nvPr>
            <p:ph type="title"/>
          </p:nvPr>
        </p:nvSpPr>
        <p:spPr>
          <a:xfrm>
            <a:off x="220132" y="165959"/>
            <a:ext cx="11493447" cy="783191"/>
          </a:xfrm>
        </p:spPr>
        <p:txBody>
          <a:bodyPr>
            <a:normAutofit fontScale="90000"/>
          </a:bodyPr>
          <a:lstStyle/>
          <a:p>
            <a:r>
              <a:rPr lang="fr-FR" sz="3600" b="1" dirty="0">
                <a:solidFill>
                  <a:srgbClr val="267CB4"/>
                </a:solidFill>
                <a:latin typeface="+mn-lt"/>
              </a:rPr>
              <a:t>Promouvoir la participation de TOUTES les femmes et les filles</a:t>
            </a:r>
          </a:p>
        </p:txBody>
      </p:sp>
      <p:sp>
        <p:nvSpPr>
          <p:cNvPr id="3" name="Content Placeholder 2">
            <a:extLst>
              <a:ext uri="{FF2B5EF4-FFF2-40B4-BE49-F238E27FC236}">
                <a16:creationId xmlns:a16="http://schemas.microsoft.com/office/drawing/2014/main" id="{251F69BD-2EF9-43FD-B5A8-847D69C0B499}"/>
              </a:ext>
            </a:extLst>
          </p:cNvPr>
          <p:cNvSpPr>
            <a:spLocks noGrp="1"/>
          </p:cNvSpPr>
          <p:nvPr>
            <p:ph idx="1"/>
          </p:nvPr>
        </p:nvSpPr>
        <p:spPr>
          <a:xfrm>
            <a:off x="4051300" y="1457722"/>
            <a:ext cx="7302500" cy="4719241"/>
          </a:xfrm>
        </p:spPr>
        <p:txBody>
          <a:bodyPr>
            <a:normAutofit lnSpcReduction="10000"/>
          </a:bodyPr>
          <a:lstStyle/>
          <a:p>
            <a:r>
              <a:rPr lang="fr-FR" dirty="0"/>
              <a:t>Pour répondre aux besoins de </a:t>
            </a:r>
            <a:r>
              <a:rPr lang="fr-FR" b="1" dirty="0"/>
              <a:t>TOUTES </a:t>
            </a:r>
            <a:r>
              <a:rPr lang="fr-FR" dirty="0"/>
              <a:t>les femmes et les filles, il est souvent </a:t>
            </a:r>
            <a:r>
              <a:rPr lang="fr-FR" b="1" dirty="0"/>
              <a:t>nécessaire d’employer une stratégie différente </a:t>
            </a:r>
            <a:r>
              <a:rPr lang="fr-FR" dirty="0"/>
              <a:t>pour permettre aux personnes les plus exclues d’avoir accès à l’information et aux services sans stigmatiser ni isoler certains groupes.</a:t>
            </a:r>
          </a:p>
          <a:p>
            <a:r>
              <a:rPr lang="fr-FR" b="1" dirty="0"/>
              <a:t>« Participation »</a:t>
            </a:r>
            <a:r>
              <a:rPr lang="fr-FR" dirty="0"/>
              <a:t> ne signifie pas une inclusion passive, elle </a:t>
            </a:r>
            <a:r>
              <a:rPr lang="fr-FR" b="1" dirty="0"/>
              <a:t>requiert au contraire de chercher activement à entrer en contact</a:t>
            </a:r>
            <a:r>
              <a:rPr lang="fr-FR" dirty="0"/>
              <a:t> avec les femmes et filles en situation de handicap, ainsi qu’avec les groupes qui défendent leurs intérêts, et de</a:t>
            </a:r>
            <a:r>
              <a:rPr lang="fr-FR" b="1" dirty="0"/>
              <a:t> valoriser leurs contributions</a:t>
            </a:r>
            <a:r>
              <a:rPr lang="fr-FR" dirty="0"/>
              <a:t>.</a:t>
            </a:r>
          </a:p>
        </p:txBody>
      </p:sp>
      <p:sp>
        <p:nvSpPr>
          <p:cNvPr id="4" name="TextBox 3">
            <a:extLst>
              <a:ext uri="{FF2B5EF4-FFF2-40B4-BE49-F238E27FC236}">
                <a16:creationId xmlns:a16="http://schemas.microsoft.com/office/drawing/2014/main" id="{0D245F8F-E0BC-4A3E-B7E0-52976D484EF2}"/>
              </a:ext>
            </a:extLst>
          </p:cNvPr>
          <p:cNvSpPr txBox="1"/>
          <p:nvPr/>
        </p:nvSpPr>
        <p:spPr>
          <a:xfrm>
            <a:off x="478421" y="765224"/>
            <a:ext cx="3581400" cy="6104235"/>
          </a:xfrm>
          <a:prstGeom prst="rect">
            <a:avLst/>
          </a:prstGeom>
          <a:noFill/>
        </p:spPr>
        <p:txBody>
          <a:bodyPr wrap="square" rtlCol="0">
            <a:spAutoFit/>
          </a:bodyPr>
          <a:lstStyle/>
          <a:p>
            <a:pPr marR="0" lvl="0" algn="l" defTabSz="914400" rtl="0" eaLnBrk="1" fontAlgn="auto" latinLnBrk="0" hangingPunct="1">
              <a:lnSpc>
                <a:spcPct val="90000"/>
              </a:lnSpc>
              <a:spcBef>
                <a:spcPts val="1000"/>
              </a:spcBef>
              <a:spcAft>
                <a:spcPts val="0"/>
              </a:spcAft>
              <a:buClrTx/>
              <a:buSzTx/>
              <a:tabLst/>
              <a:defRPr/>
            </a:pPr>
            <a:r>
              <a:rPr kumimoji="0" lang="fr-FR" sz="2000" b="0" i="0" u="none" strike="noStrike" cap="none" normalizeH="0" baseline="0" noProof="0" dirty="0">
                <a:ln>
                  <a:noFill/>
                </a:ln>
                <a:solidFill>
                  <a:srgbClr val="FF0000"/>
                </a:solidFill>
                <a:uLnTx/>
                <a:uFillTx/>
                <a:latin typeface="Calibri" panose="020F0502020204030204"/>
              </a:rPr>
              <a:t>« TOUTES » inclut les femmes et les filles les plus exposées aux risques de VBG :</a:t>
            </a:r>
          </a:p>
          <a:p>
            <a:pPr marL="342900" marR="0" lvl="0" indent="-342900" algn="l" defTabSz="914400" rtl="0" eaLnBrk="1" fontAlgn="auto" latinLnBrk="0" hangingPunct="1">
              <a:lnSpc>
                <a:spcPct val="90000"/>
              </a:lnSpc>
              <a:spcBef>
                <a:spcPts val="1000"/>
              </a:spcBef>
              <a:spcAft>
                <a:spcPts val="0"/>
              </a:spcAft>
              <a:buClrTx/>
              <a:buSzTx/>
              <a:buFontTx/>
              <a:buChar char="-"/>
              <a:tabLst/>
              <a:defRPr/>
            </a:pPr>
            <a:r>
              <a:rPr lang="fr-FR" sz="2000" dirty="0">
                <a:solidFill>
                  <a:prstClr val="black"/>
                </a:solidFill>
                <a:latin typeface="Calibri" panose="020F0502020204030204"/>
              </a:rPr>
              <a:t>c</a:t>
            </a:r>
            <a:r>
              <a:rPr kumimoji="0" lang="fr-FR" sz="2000" b="0" i="0" u="none" strike="noStrike" cap="none" normalizeH="0" baseline="0" noProof="0" dirty="0">
                <a:ln>
                  <a:noFill/>
                </a:ln>
                <a:solidFill>
                  <a:prstClr val="black"/>
                </a:solidFill>
                <a:uLnTx/>
                <a:uFillTx/>
                <a:latin typeface="Calibri" panose="020F0502020204030204"/>
                <a:ea typeface="+mn-ea"/>
                <a:cs typeface="+mn-cs"/>
              </a:rPr>
              <a:t>elles en situation de handicap ;</a:t>
            </a:r>
          </a:p>
          <a:p>
            <a:pPr marL="342900" marR="0" lvl="0" indent="-342900" algn="l" defTabSz="914400" rtl="0" eaLnBrk="1" fontAlgn="auto" latinLnBrk="0" hangingPunct="1">
              <a:lnSpc>
                <a:spcPct val="90000"/>
              </a:lnSpc>
              <a:spcBef>
                <a:spcPts val="1000"/>
              </a:spcBef>
              <a:spcAft>
                <a:spcPts val="0"/>
              </a:spcAft>
              <a:buClrTx/>
              <a:buSzTx/>
              <a:buFontTx/>
              <a:buChar char="-"/>
              <a:tabLst/>
              <a:defRPr/>
            </a:pPr>
            <a:r>
              <a:rPr lang="fr-FR" sz="2000" dirty="0">
                <a:solidFill>
                  <a:prstClr val="black"/>
                </a:solidFill>
                <a:latin typeface="Calibri" panose="020F0502020204030204"/>
              </a:rPr>
              <a:t>c</a:t>
            </a:r>
            <a:r>
              <a:rPr kumimoji="0" lang="fr-FR" sz="2000" b="0" i="0" u="none" strike="noStrike" cap="none" normalizeH="0" baseline="0" noProof="0" dirty="0">
                <a:ln>
                  <a:noFill/>
                </a:ln>
                <a:solidFill>
                  <a:prstClr val="black"/>
                </a:solidFill>
                <a:uLnTx/>
                <a:uFillTx/>
                <a:latin typeface="Calibri" panose="020F0502020204030204"/>
                <a:ea typeface="+mn-ea"/>
                <a:cs typeface="+mn-cs"/>
              </a:rPr>
              <a:t>elles issues de minorités ethniques ou religieuses ;</a:t>
            </a:r>
          </a:p>
          <a:p>
            <a:pPr marL="342900" marR="0" lvl="0" indent="-342900" algn="l" defTabSz="914400" rtl="0" eaLnBrk="1" fontAlgn="auto" latinLnBrk="0" hangingPunct="1">
              <a:lnSpc>
                <a:spcPct val="90000"/>
              </a:lnSpc>
              <a:spcBef>
                <a:spcPts val="1000"/>
              </a:spcBef>
              <a:spcAft>
                <a:spcPts val="0"/>
              </a:spcAft>
              <a:buClrTx/>
              <a:buSzTx/>
              <a:buFontTx/>
              <a:buChar char="-"/>
              <a:tabLst/>
              <a:defRPr/>
            </a:pPr>
            <a:r>
              <a:rPr kumimoji="0" lang="fr-FR" sz="2000" b="0" i="0" u="none" strike="noStrike" cap="none" normalizeH="0" baseline="0" noProof="0" dirty="0">
                <a:ln>
                  <a:noFill/>
                </a:ln>
                <a:solidFill>
                  <a:prstClr val="black"/>
                </a:solidFill>
                <a:uLnTx/>
                <a:uFillTx/>
                <a:latin typeface="Calibri" panose="020F0502020204030204"/>
                <a:ea typeface="+mn-ea"/>
                <a:cs typeface="+mn-cs"/>
              </a:rPr>
              <a:t>les femmes âgées ;</a:t>
            </a:r>
          </a:p>
          <a:p>
            <a:pPr marL="342900" marR="0" lvl="0" indent="-342900" algn="l" defTabSz="914400" rtl="0" eaLnBrk="1" fontAlgn="auto" latinLnBrk="0" hangingPunct="1">
              <a:lnSpc>
                <a:spcPct val="90000"/>
              </a:lnSpc>
              <a:spcBef>
                <a:spcPts val="1000"/>
              </a:spcBef>
              <a:spcAft>
                <a:spcPts val="0"/>
              </a:spcAft>
              <a:buClrTx/>
              <a:buSzTx/>
              <a:buFontTx/>
              <a:buChar char="-"/>
              <a:tabLst/>
              <a:defRPr/>
            </a:pPr>
            <a:r>
              <a:rPr kumimoji="0" lang="fr-FR" sz="2000" b="0" i="0" u="none" strike="noStrike" cap="none" normalizeH="0" baseline="0" noProof="0" dirty="0">
                <a:ln>
                  <a:noFill/>
                </a:ln>
                <a:solidFill>
                  <a:prstClr val="black"/>
                </a:solidFill>
                <a:uLnTx/>
                <a:uFillTx/>
                <a:latin typeface="Calibri" panose="020F0502020204030204"/>
                <a:ea typeface="+mn-ea"/>
                <a:cs typeface="+mn-cs"/>
              </a:rPr>
              <a:t>les adolescentes ;</a:t>
            </a:r>
          </a:p>
          <a:p>
            <a:pPr marL="342900" marR="0" lvl="0" indent="-342900" algn="l" defTabSz="914400" rtl="0" eaLnBrk="1" fontAlgn="auto" latinLnBrk="0" hangingPunct="1">
              <a:lnSpc>
                <a:spcPct val="90000"/>
              </a:lnSpc>
              <a:spcBef>
                <a:spcPts val="1000"/>
              </a:spcBef>
              <a:spcAft>
                <a:spcPts val="0"/>
              </a:spcAft>
              <a:buClrTx/>
              <a:buSzTx/>
              <a:buFontTx/>
              <a:buChar char="-"/>
              <a:tabLst/>
              <a:defRPr/>
            </a:pPr>
            <a:r>
              <a:rPr lang="fr-FR" sz="2000" dirty="0">
                <a:solidFill>
                  <a:prstClr val="black"/>
                </a:solidFill>
                <a:latin typeface="Calibri" panose="020F0502020204030204"/>
              </a:rPr>
              <a:t>celles issues des communautés </a:t>
            </a:r>
            <a:r>
              <a:rPr kumimoji="0" lang="fr-FR" sz="2000" b="0" i="0" u="none" strike="noStrike" cap="none" normalizeH="0" baseline="0" noProof="0" dirty="0">
                <a:ln>
                  <a:noFill/>
                </a:ln>
                <a:solidFill>
                  <a:prstClr val="black"/>
                </a:solidFill>
                <a:uLnTx/>
                <a:uFillTx/>
                <a:latin typeface="Calibri" panose="020F0502020204030204"/>
                <a:ea typeface="+mn-ea"/>
                <a:cs typeface="+mn-cs"/>
              </a:rPr>
              <a:t>migrantes ;</a:t>
            </a:r>
          </a:p>
          <a:p>
            <a:pPr marL="342900" marR="0" lvl="0" indent="-342900" algn="l" defTabSz="914400" rtl="0" eaLnBrk="1" fontAlgn="auto" latinLnBrk="0" hangingPunct="1">
              <a:lnSpc>
                <a:spcPct val="90000"/>
              </a:lnSpc>
              <a:spcBef>
                <a:spcPts val="1000"/>
              </a:spcBef>
              <a:spcAft>
                <a:spcPts val="0"/>
              </a:spcAft>
              <a:buClrTx/>
              <a:buSzTx/>
              <a:buFontTx/>
              <a:buChar char="-"/>
              <a:tabLst/>
              <a:defRPr/>
            </a:pPr>
            <a:r>
              <a:rPr kumimoji="0" lang="fr-FR" sz="2000" b="0" i="0" u="none" strike="noStrike" cap="none" normalizeH="0" baseline="0" noProof="0" dirty="0">
                <a:ln>
                  <a:noFill/>
                </a:ln>
                <a:solidFill>
                  <a:prstClr val="black"/>
                </a:solidFill>
                <a:uLnTx/>
                <a:uFillTx/>
                <a:latin typeface="Calibri" panose="020F0502020204030204"/>
                <a:ea typeface="+mn-ea"/>
                <a:cs typeface="+mn-cs"/>
              </a:rPr>
              <a:t>celles qui vivent avec le VIH et le SIDA ;</a:t>
            </a:r>
          </a:p>
          <a:p>
            <a:pPr marL="342900" marR="0" lvl="0" indent="-342900" algn="l" defTabSz="914400" rtl="0" eaLnBrk="1" fontAlgn="auto" latinLnBrk="0" hangingPunct="1">
              <a:lnSpc>
                <a:spcPct val="90000"/>
              </a:lnSpc>
              <a:spcBef>
                <a:spcPts val="1000"/>
              </a:spcBef>
              <a:spcAft>
                <a:spcPts val="0"/>
              </a:spcAft>
              <a:buClrTx/>
              <a:buSzTx/>
              <a:buFontTx/>
              <a:buChar char="-"/>
              <a:tabLst/>
              <a:defRPr/>
            </a:pPr>
            <a:r>
              <a:rPr kumimoji="0" lang="fr-FR" sz="2000" b="0" i="0" u="none" strike="noStrike" cap="none" normalizeH="0" baseline="0" noProof="0" dirty="0">
                <a:ln>
                  <a:noFill/>
                </a:ln>
                <a:solidFill>
                  <a:prstClr val="black"/>
                </a:solidFill>
                <a:uLnTx/>
                <a:uFillTx/>
                <a:latin typeface="Calibri" panose="020F0502020204030204"/>
                <a:ea typeface="+mn-ea"/>
                <a:cs typeface="+mn-cs"/>
              </a:rPr>
              <a:t>celles qui sont soumises à l’exploitation sexuelle à des fins commerciales ;</a:t>
            </a:r>
          </a:p>
          <a:p>
            <a:pPr marL="342900" marR="0" lvl="0" indent="-342900" algn="l" defTabSz="914400" rtl="0" eaLnBrk="1" fontAlgn="auto" latinLnBrk="0" hangingPunct="1">
              <a:lnSpc>
                <a:spcPct val="90000"/>
              </a:lnSpc>
              <a:spcBef>
                <a:spcPts val="1000"/>
              </a:spcBef>
              <a:spcAft>
                <a:spcPts val="0"/>
              </a:spcAft>
              <a:buClrTx/>
              <a:buSzTx/>
              <a:buFontTx/>
              <a:buChar char="-"/>
              <a:tabLst/>
              <a:defRPr/>
            </a:pPr>
            <a:r>
              <a:rPr kumimoji="0" lang="fr-FR" sz="2000" b="0" i="0" u="none" strike="noStrike" cap="none" normalizeH="0" baseline="0" noProof="0" dirty="0">
                <a:ln>
                  <a:noFill/>
                </a:ln>
                <a:solidFill>
                  <a:prstClr val="black"/>
                </a:solidFill>
                <a:uLnTx/>
                <a:uFillTx/>
                <a:latin typeface="Calibri" panose="020F0502020204030204"/>
                <a:ea typeface="+mn-ea"/>
                <a:cs typeface="+mn-cs"/>
              </a:rPr>
              <a:t>celles qui sont lesbiennes, bisexuelles ou transgenres.</a:t>
            </a:r>
          </a:p>
        </p:txBody>
      </p:sp>
    </p:spTree>
    <p:extLst>
      <p:ext uri="{BB962C8B-B14F-4D97-AF65-F5344CB8AC3E}">
        <p14:creationId xmlns:p14="http://schemas.microsoft.com/office/powerpoint/2010/main" val="33206530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8D3B3C-2802-4757-9A0B-E9DD39BAE928}"/>
              </a:ext>
            </a:extLst>
          </p:cNvPr>
          <p:cNvSpPr>
            <a:spLocks noGrp="1"/>
          </p:cNvSpPr>
          <p:nvPr>
            <p:ph type="title"/>
          </p:nvPr>
        </p:nvSpPr>
        <p:spPr>
          <a:xfrm>
            <a:off x="137411" y="427492"/>
            <a:ext cx="10515600" cy="793823"/>
          </a:xfrm>
        </p:spPr>
        <p:txBody>
          <a:bodyPr>
            <a:normAutofit fontScale="90000"/>
          </a:bodyPr>
          <a:lstStyle/>
          <a:p>
            <a:r>
              <a:rPr lang="fr-FR" sz="3300" b="1" dirty="0">
                <a:solidFill>
                  <a:srgbClr val="267CB4"/>
                </a:solidFill>
                <a:latin typeface="+mn-lt"/>
              </a:rPr>
              <a:t>Mobiliser les hommes et les garçons au service de la participation et de l’autonomisation des femmes et des filles</a:t>
            </a:r>
            <a:br>
              <a:rPr lang="fr-FR" dirty="0">
                <a:solidFill>
                  <a:srgbClr val="267CB4"/>
                </a:solidFill>
              </a:rPr>
            </a:br>
            <a:endParaRPr lang="fr-FR" dirty="0">
              <a:solidFill>
                <a:srgbClr val="267CB4"/>
              </a:solidFill>
            </a:endParaRPr>
          </a:p>
        </p:txBody>
      </p:sp>
      <p:sp>
        <p:nvSpPr>
          <p:cNvPr id="3" name="Content Placeholder 2">
            <a:extLst>
              <a:ext uri="{FF2B5EF4-FFF2-40B4-BE49-F238E27FC236}">
                <a16:creationId xmlns:a16="http://schemas.microsoft.com/office/drawing/2014/main" id="{0C0DB674-EF52-4719-B468-BF4C399FFC3D}"/>
              </a:ext>
            </a:extLst>
          </p:cNvPr>
          <p:cNvSpPr>
            <a:spLocks noGrp="1"/>
          </p:cNvSpPr>
          <p:nvPr>
            <p:ph idx="1"/>
          </p:nvPr>
        </p:nvSpPr>
        <p:spPr>
          <a:xfrm>
            <a:off x="479224" y="1093807"/>
            <a:ext cx="4495800" cy="4805363"/>
          </a:xfrm>
        </p:spPr>
        <p:txBody>
          <a:bodyPr>
            <a:normAutofit fontScale="92500" lnSpcReduction="20000"/>
          </a:bodyPr>
          <a:lstStyle/>
          <a:p>
            <a:pPr marL="0" indent="0" algn="just">
              <a:buNone/>
            </a:pPr>
            <a:r>
              <a:rPr lang="fr-FR" sz="1800" b="1" dirty="0">
                <a:solidFill>
                  <a:srgbClr val="7030A0"/>
                </a:solidFill>
              </a:rPr>
              <a:t>POURQUOI ?</a:t>
            </a:r>
          </a:p>
          <a:p>
            <a:pPr algn="just"/>
            <a:r>
              <a:rPr lang="fr-FR" sz="1800" dirty="0"/>
              <a:t>Il est crucial de mobiliser les hommes et les garçons dans le cadre de la programmation visant la VBG afin de transformer les normes sociales préjudiciables qui perpétuent les inégalités de genre et de promouvoir la santé et la sécurité des femmes et des filles.</a:t>
            </a:r>
          </a:p>
          <a:p>
            <a:pPr algn="just"/>
            <a:r>
              <a:rPr lang="fr-FR" sz="1800" dirty="0"/>
              <a:t>Les garçons et les hommes peuvent devenir des partenaires, des défenseurs ou des alliés. </a:t>
            </a:r>
          </a:p>
          <a:p>
            <a:pPr algn="just"/>
            <a:r>
              <a:rPr lang="fr-FR" sz="1800" dirty="0"/>
              <a:t>Les hommes appelés à être des agents du changement pourront servir de modèles, en encourageant des attitudes et des comportements positifs en matière de questions de genre, afin de remettre en question les normes sociales discriminatoires.</a:t>
            </a:r>
          </a:p>
          <a:p>
            <a:pPr algn="just"/>
            <a:r>
              <a:rPr lang="fr-FR" sz="1800" dirty="0"/>
              <a:t>En mobilisant également les hommes à la tête et au sein de la population locale au lieu de s’en tenir exclusivement aux femmes, on peut atténuer les réactions négatives en aidant l’ensemble de la communauté à comprendre et à soutenir la programmation visant la VBG.</a:t>
            </a:r>
          </a:p>
        </p:txBody>
      </p:sp>
      <p:sp>
        <p:nvSpPr>
          <p:cNvPr id="5" name="Oval 4">
            <a:extLst>
              <a:ext uri="{FF2B5EF4-FFF2-40B4-BE49-F238E27FC236}">
                <a16:creationId xmlns:a16="http://schemas.microsoft.com/office/drawing/2014/main" id="{8EEC3F3D-15D1-46D2-981E-CB4B8BC1952D}"/>
              </a:ext>
            </a:extLst>
          </p:cNvPr>
          <p:cNvSpPr/>
          <p:nvPr/>
        </p:nvSpPr>
        <p:spPr>
          <a:xfrm>
            <a:off x="5552206" y="5632308"/>
            <a:ext cx="6358270" cy="999461"/>
          </a:xfrm>
          <a:prstGeom prst="ellipse">
            <a:avLst/>
          </a:prstGeom>
          <a:ln>
            <a:solidFill>
              <a:srgbClr val="267CB4"/>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
        <p:nvSpPr>
          <p:cNvPr id="6" name="Content Placeholder 2">
            <a:extLst>
              <a:ext uri="{FF2B5EF4-FFF2-40B4-BE49-F238E27FC236}">
                <a16:creationId xmlns:a16="http://schemas.microsoft.com/office/drawing/2014/main" id="{91C0D5E2-ED51-4DC4-AEF8-F0A627B3D656}"/>
              </a:ext>
            </a:extLst>
          </p:cNvPr>
          <p:cNvSpPr txBox="1">
            <a:spLocks/>
          </p:cNvSpPr>
          <p:nvPr/>
        </p:nvSpPr>
        <p:spPr>
          <a:xfrm>
            <a:off x="5451676" y="1035867"/>
            <a:ext cx="6360541" cy="186069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fr-FR" sz="1800" b="1" dirty="0">
                <a:solidFill>
                  <a:srgbClr val="7030A0"/>
                </a:solidFill>
              </a:rPr>
              <a:t>COMMENT ?</a:t>
            </a:r>
          </a:p>
          <a:p>
            <a:pPr algn="just"/>
            <a:r>
              <a:rPr lang="fr-FR" sz="1800" dirty="0"/>
              <a:t>Il convient de concevoir et mettre en œuvre une stratégie éclairée, dirigée par des femmes et des filles, pour mobiliser les dirigeants et « gardiens » locaux et trouver des alliés stratégiques aux fins de la prévention.</a:t>
            </a:r>
          </a:p>
          <a:p>
            <a:pPr algn="just"/>
            <a:r>
              <a:rPr lang="fr-FR" sz="1800" dirty="0"/>
              <a:t>Les mesures prises ne sauraient ignorer les rôles respectifs des femmes et des hommes dans le cadre de leurs rapports mutuels, elles devraient donc également porter sur :</a:t>
            </a:r>
          </a:p>
          <a:p>
            <a:pPr lvl="1" algn="just"/>
            <a:r>
              <a:rPr lang="fr-FR" sz="1800" dirty="0"/>
              <a:t>les attitudes et comportements dominants à l’égard des hommes et des femmes ;</a:t>
            </a:r>
          </a:p>
          <a:p>
            <a:pPr lvl="1" algn="just"/>
            <a:r>
              <a:rPr lang="fr-FR" sz="1800" dirty="0"/>
              <a:t>les différences en matière d’accès et de maîtrise des ressources fondées sur les rôles attribués à chaque genre.</a:t>
            </a:r>
          </a:p>
          <a:p>
            <a:pPr algn="just"/>
            <a:r>
              <a:rPr lang="fr-FR" sz="1800" b="1" dirty="0"/>
              <a:t>La mobilisation des hommes doit pouvoir être expliquée aux femmes et aux filles </a:t>
            </a:r>
            <a:r>
              <a:rPr lang="fr-FR" sz="1800" dirty="0"/>
              <a:t>comme faisant partie intégrante de l’ensemble des activités de prévention et d’intervention face à la VBG. </a:t>
            </a:r>
          </a:p>
        </p:txBody>
      </p:sp>
      <p:sp>
        <p:nvSpPr>
          <p:cNvPr id="8" name="TextBox 7">
            <a:extLst>
              <a:ext uri="{FF2B5EF4-FFF2-40B4-BE49-F238E27FC236}">
                <a16:creationId xmlns:a16="http://schemas.microsoft.com/office/drawing/2014/main" id="{DB2954A8-42AA-4C8C-AE26-6E31FF263E49}"/>
              </a:ext>
            </a:extLst>
          </p:cNvPr>
          <p:cNvSpPr txBox="1"/>
          <p:nvPr/>
        </p:nvSpPr>
        <p:spPr>
          <a:xfrm>
            <a:off x="7198465" y="5778036"/>
            <a:ext cx="4722471" cy="646331"/>
          </a:xfrm>
          <a:prstGeom prst="rect">
            <a:avLst/>
          </a:prstGeom>
          <a:noFill/>
        </p:spPr>
        <p:txBody>
          <a:bodyPr wrap="square" rtlCol="0">
            <a:spAutoFit/>
          </a:bodyPr>
          <a:lstStyle/>
          <a:p>
            <a:r>
              <a:rPr lang="fr-FR" sz="3600" dirty="0">
                <a:latin typeface="+mj-lt"/>
              </a:rPr>
              <a:t>REDEVABILITÉ !</a:t>
            </a:r>
          </a:p>
        </p:txBody>
      </p:sp>
    </p:spTree>
    <p:extLst>
      <p:ext uri="{BB962C8B-B14F-4D97-AF65-F5344CB8AC3E}">
        <p14:creationId xmlns:p14="http://schemas.microsoft.com/office/powerpoint/2010/main" val="34945956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BAD9AA95-367B-47CC-9529-06CA1B8DF21C}"/>
              </a:ext>
            </a:extLst>
          </p:cNvPr>
          <p:cNvSpPr txBox="1"/>
          <p:nvPr/>
        </p:nvSpPr>
        <p:spPr>
          <a:xfrm>
            <a:off x="243068" y="251895"/>
            <a:ext cx="11563109" cy="1077218"/>
          </a:xfrm>
          <a:prstGeom prst="rect">
            <a:avLst/>
          </a:prstGeom>
          <a:noFill/>
        </p:spPr>
        <p:txBody>
          <a:bodyPr wrap="square">
            <a:spAutoFit/>
          </a:bodyPr>
          <a:lstStyle/>
          <a:p>
            <a:pPr algn="ctr"/>
            <a:r>
              <a:rPr kumimoji="0" lang="fr-FR" sz="3200" b="1" i="0" u="none" strike="noStrike" cap="none" normalizeH="0" baseline="0" noProof="0" dirty="0">
                <a:ln>
                  <a:noFill/>
                </a:ln>
                <a:solidFill>
                  <a:srgbClr val="7030A0"/>
                </a:solidFill>
                <a:uLnTx/>
                <a:uFillTx/>
                <a:latin typeface="Calibri"/>
                <a:ea typeface="+mj-ea"/>
                <a:cs typeface="+mj-cs"/>
              </a:rPr>
              <a:t>Actions clés </a:t>
            </a:r>
            <a:r>
              <a:rPr lang="fr-FR" sz="3200" b="1" dirty="0">
                <a:solidFill>
                  <a:srgbClr val="7030A0"/>
                </a:solidFill>
                <a:latin typeface="Calibri"/>
                <a:ea typeface="+mj-ea"/>
                <a:cs typeface="+mj-cs"/>
              </a:rPr>
              <a:t>pour </a:t>
            </a:r>
          </a:p>
          <a:p>
            <a:pPr algn="ctr"/>
            <a:r>
              <a:rPr lang="fr-FR" sz="3200" b="1" dirty="0">
                <a:solidFill>
                  <a:srgbClr val="7030A0"/>
                </a:solidFill>
                <a:latin typeface="Calibri"/>
                <a:ea typeface="+mj-ea"/>
                <a:cs typeface="+mj-cs"/>
              </a:rPr>
              <a:t>la participation et l’autonomisation des femmes et des filles</a:t>
            </a:r>
          </a:p>
        </p:txBody>
      </p:sp>
      <p:pic>
        <p:nvPicPr>
          <p:cNvPr id="3" name="Image 2" descr="Une image contenant texte&#10;&#10;Description générée automatiquement">
            <a:extLst>
              <a:ext uri="{FF2B5EF4-FFF2-40B4-BE49-F238E27FC236}">
                <a16:creationId xmlns:a16="http://schemas.microsoft.com/office/drawing/2014/main" id="{AFDC2A89-8776-4E90-95AE-4B37AB501C1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55183" y="1300222"/>
            <a:ext cx="3681633" cy="5305883"/>
          </a:xfrm>
          <a:prstGeom prst="rect">
            <a:avLst/>
          </a:prstGeom>
        </p:spPr>
      </p:pic>
    </p:spTree>
    <p:extLst>
      <p:ext uri="{BB962C8B-B14F-4D97-AF65-F5344CB8AC3E}">
        <p14:creationId xmlns:p14="http://schemas.microsoft.com/office/powerpoint/2010/main" val="11119941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descr="Une image contenant texte&#10;&#10;Description générée automatiquement">
            <a:extLst>
              <a:ext uri="{FF2B5EF4-FFF2-40B4-BE49-F238E27FC236}">
                <a16:creationId xmlns:a16="http://schemas.microsoft.com/office/drawing/2014/main" id="{CC088E5F-66DC-4A4A-BC85-9C52CB4AB8B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30622" y="122989"/>
            <a:ext cx="4530755" cy="6612021"/>
          </a:xfrm>
          <a:prstGeom prst="rect">
            <a:avLst/>
          </a:prstGeom>
        </p:spPr>
      </p:pic>
    </p:spTree>
    <p:extLst>
      <p:ext uri="{BB962C8B-B14F-4D97-AF65-F5344CB8AC3E}">
        <p14:creationId xmlns:p14="http://schemas.microsoft.com/office/powerpoint/2010/main" val="25823382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33B6BC12-CBB6-49DC-9F81-D703E9C526D3}"/>
              </a:ext>
            </a:extLst>
          </p:cNvPr>
          <p:cNvSpPr>
            <a:spLocks noGrp="1"/>
          </p:cNvSpPr>
          <p:nvPr>
            <p:ph type="subTitle" idx="1"/>
          </p:nvPr>
        </p:nvSpPr>
        <p:spPr>
          <a:xfrm>
            <a:off x="441412" y="1859131"/>
            <a:ext cx="9457898" cy="1036231"/>
          </a:xfrm>
        </p:spPr>
        <p:txBody>
          <a:bodyPr>
            <a:normAutofit/>
          </a:bodyPr>
          <a:lstStyle/>
          <a:p>
            <a:pPr algn="l"/>
            <a:r>
              <a:rPr lang="fr-FR" sz="4800" b="1">
                <a:solidFill>
                  <a:srgbClr val="267CB4"/>
                </a:solidFill>
              </a:rPr>
              <a:t>Merci !</a:t>
            </a:r>
          </a:p>
        </p:txBody>
      </p:sp>
      <p:pic>
        <p:nvPicPr>
          <p:cNvPr id="4" name="Picture 2" descr="https://lh5.googleusercontent.com/uT3AMfOCOHndEF8_qyDUlgjLfYBDbwxAzl4BehNqfjYqLpBTVW2Zh1LJ9IArPR1LD2CzD7TwnGPuRBLjXTh4xRoKQ0u9mcBtaHHth-qY5pW-gxN5CjS5JGVzCpYRohiVrSKZ0BISUoQ">
            <a:extLst>
              <a:ext uri="{FF2B5EF4-FFF2-40B4-BE49-F238E27FC236}">
                <a16:creationId xmlns:a16="http://schemas.microsoft.com/office/drawing/2014/main" id="{F9B9B03E-A967-41B8-9627-47DBC4428D5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8640" y="4435966"/>
            <a:ext cx="2406824" cy="1554480"/>
          </a:xfrm>
          <a:prstGeom prst="rect">
            <a:avLst/>
          </a:prstGeom>
          <a:noFill/>
          <a:extLst>
            <a:ext uri="{909E8E84-426E-40DD-AFC4-6F175D3DCCD1}">
              <a14:hiddenFill xmlns:a14="http://schemas.microsoft.com/office/drawing/2010/main">
                <a:solidFill>
                  <a:srgbClr val="FFFFFF"/>
                </a:solidFill>
              </a14:hiddenFill>
            </a:ext>
          </a:extLst>
        </p:spPr>
      </p:pic>
      <p:pic>
        <p:nvPicPr>
          <p:cNvPr id="8" name="Kép 7">
            <a:extLst>
              <a:ext uri="{FF2B5EF4-FFF2-40B4-BE49-F238E27FC236}">
                <a16:creationId xmlns:a16="http://schemas.microsoft.com/office/drawing/2014/main" id="{85D482DE-9DB8-46A1-BBBC-213950649660}"/>
              </a:ext>
            </a:extLst>
          </p:cNvPr>
          <p:cNvPicPr>
            <a:picLocks noChangeAspect="1"/>
          </p:cNvPicPr>
          <p:nvPr/>
        </p:nvPicPr>
        <p:blipFill>
          <a:blip r:embed="rId4" cstate="print"/>
          <a:stretch>
            <a:fillRect/>
          </a:stretch>
        </p:blipFill>
        <p:spPr>
          <a:xfrm flipV="1">
            <a:off x="638640" y="3045154"/>
            <a:ext cx="7180143" cy="155246"/>
          </a:xfrm>
          <a:prstGeom prst="rect">
            <a:avLst/>
          </a:prstGeom>
        </p:spPr>
      </p:pic>
    </p:spTree>
    <p:extLst>
      <p:ext uri="{BB962C8B-B14F-4D97-AF65-F5344CB8AC3E}">
        <p14:creationId xmlns:p14="http://schemas.microsoft.com/office/powerpoint/2010/main" val="15329963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0B9F43-C407-41B6-9B9B-E71BD5933072}"/>
              </a:ext>
            </a:extLst>
          </p:cNvPr>
          <p:cNvSpPr>
            <a:spLocks noGrp="1"/>
          </p:cNvSpPr>
          <p:nvPr>
            <p:ph type="ctrTitle"/>
          </p:nvPr>
        </p:nvSpPr>
        <p:spPr>
          <a:xfrm>
            <a:off x="441412" y="588878"/>
            <a:ext cx="6858000" cy="898404"/>
          </a:xfrm>
        </p:spPr>
        <p:txBody>
          <a:bodyPr>
            <a:normAutofit/>
          </a:bodyPr>
          <a:lstStyle/>
          <a:p>
            <a:pPr algn="l"/>
            <a:r>
              <a:rPr lang="fr-FR" sz="4800" b="1">
                <a:solidFill>
                  <a:srgbClr val="5B3289"/>
                </a:solidFill>
                <a:latin typeface="+mn-lt"/>
              </a:rPr>
              <a:t>Norme 2 :</a:t>
            </a:r>
          </a:p>
        </p:txBody>
      </p:sp>
      <p:sp>
        <p:nvSpPr>
          <p:cNvPr id="3" name="Subtitle 2">
            <a:extLst>
              <a:ext uri="{FF2B5EF4-FFF2-40B4-BE49-F238E27FC236}">
                <a16:creationId xmlns:a16="http://schemas.microsoft.com/office/drawing/2014/main" id="{33B6BC12-CBB6-49DC-9F81-D703E9C526D3}"/>
              </a:ext>
            </a:extLst>
          </p:cNvPr>
          <p:cNvSpPr>
            <a:spLocks noGrp="1"/>
          </p:cNvSpPr>
          <p:nvPr>
            <p:ph type="subTitle" idx="1"/>
          </p:nvPr>
        </p:nvSpPr>
        <p:spPr>
          <a:xfrm>
            <a:off x="441411" y="1859131"/>
            <a:ext cx="9913871" cy="1036231"/>
          </a:xfrm>
        </p:spPr>
        <p:txBody>
          <a:bodyPr>
            <a:normAutofit fontScale="85000" lnSpcReduction="20000"/>
          </a:bodyPr>
          <a:lstStyle/>
          <a:p>
            <a:pPr algn="l"/>
            <a:r>
              <a:rPr lang="fr-FR" sz="4800" b="1" dirty="0">
                <a:solidFill>
                  <a:srgbClr val="267CB4"/>
                </a:solidFill>
              </a:rPr>
              <a:t>Participation et autonomisation des femmes et des filles</a:t>
            </a:r>
          </a:p>
        </p:txBody>
      </p:sp>
      <p:pic>
        <p:nvPicPr>
          <p:cNvPr id="4" name="Picture 2" descr="https://lh5.googleusercontent.com/uT3AMfOCOHndEF8_qyDUlgjLfYBDbwxAzl4BehNqfjYqLpBTVW2Zh1LJ9IArPR1LD2CzD7TwnGPuRBLjXTh4xRoKQ0u9mcBtaHHth-qY5pW-gxN5CjS5JGVzCpYRohiVrSKZ0BISUoQ">
            <a:extLst>
              <a:ext uri="{FF2B5EF4-FFF2-40B4-BE49-F238E27FC236}">
                <a16:creationId xmlns:a16="http://schemas.microsoft.com/office/drawing/2014/main" id="{F9B9B03E-A967-41B8-9627-47DBC4428D5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8640" y="4435966"/>
            <a:ext cx="2406824" cy="1554480"/>
          </a:xfrm>
          <a:prstGeom prst="rect">
            <a:avLst/>
          </a:prstGeom>
          <a:noFill/>
          <a:extLst>
            <a:ext uri="{909E8E84-426E-40DD-AFC4-6F175D3DCCD1}">
              <a14:hiddenFill xmlns:a14="http://schemas.microsoft.com/office/drawing/2010/main">
                <a:solidFill>
                  <a:srgbClr val="FFFFFF"/>
                </a:solidFill>
              </a14:hiddenFill>
            </a:ext>
          </a:extLst>
        </p:spPr>
      </p:pic>
      <p:pic>
        <p:nvPicPr>
          <p:cNvPr id="8" name="Kép 7">
            <a:extLst>
              <a:ext uri="{FF2B5EF4-FFF2-40B4-BE49-F238E27FC236}">
                <a16:creationId xmlns:a16="http://schemas.microsoft.com/office/drawing/2014/main" id="{85D482DE-9DB8-46A1-BBBC-213950649660}"/>
              </a:ext>
            </a:extLst>
          </p:cNvPr>
          <p:cNvPicPr>
            <a:picLocks noChangeAspect="1"/>
          </p:cNvPicPr>
          <p:nvPr/>
        </p:nvPicPr>
        <p:blipFill>
          <a:blip r:embed="rId4" cstate="print"/>
          <a:stretch>
            <a:fillRect/>
          </a:stretch>
        </p:blipFill>
        <p:spPr>
          <a:xfrm flipV="1">
            <a:off x="638640" y="3045154"/>
            <a:ext cx="7180143" cy="155246"/>
          </a:xfrm>
          <a:prstGeom prst="rect">
            <a:avLst/>
          </a:prstGeom>
        </p:spPr>
      </p:pic>
    </p:spTree>
    <p:extLst>
      <p:ext uri="{BB962C8B-B14F-4D97-AF65-F5344CB8AC3E}">
        <p14:creationId xmlns:p14="http://schemas.microsoft.com/office/powerpoint/2010/main" val="20994670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F1330017-1D04-4E94-924A-61076E277E11}"/>
              </a:ext>
            </a:extLst>
          </p:cNvPr>
          <p:cNvSpPr>
            <a:spLocks noGrp="1"/>
          </p:cNvSpPr>
          <p:nvPr>
            <p:ph type="title"/>
          </p:nvPr>
        </p:nvSpPr>
        <p:spPr>
          <a:xfrm>
            <a:off x="347870" y="272362"/>
            <a:ext cx="10515600" cy="1039603"/>
          </a:xfrm>
        </p:spPr>
        <p:txBody>
          <a:bodyPr>
            <a:normAutofit/>
          </a:bodyPr>
          <a:lstStyle/>
          <a:p>
            <a:r>
              <a:rPr lang="fr-FR" b="1" dirty="0">
                <a:solidFill>
                  <a:srgbClr val="5B3289"/>
                </a:solidFill>
                <a:latin typeface="+mn-lt"/>
              </a:rPr>
              <a:t>Normes de base</a:t>
            </a:r>
          </a:p>
        </p:txBody>
      </p:sp>
      <p:pic>
        <p:nvPicPr>
          <p:cNvPr id="3" name="Image 2" descr="Une image contenant texte&#10;&#10;Description générée automatiquement">
            <a:extLst>
              <a:ext uri="{FF2B5EF4-FFF2-40B4-BE49-F238E27FC236}">
                <a16:creationId xmlns:a16="http://schemas.microsoft.com/office/drawing/2014/main" id="{DCC85E07-929A-453C-86A8-DF4A8D97209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6258" y="1311965"/>
            <a:ext cx="4206261" cy="5133357"/>
          </a:xfrm>
          <a:prstGeom prst="rect">
            <a:avLst/>
          </a:prstGeom>
        </p:spPr>
      </p:pic>
      <p:pic>
        <p:nvPicPr>
          <p:cNvPr id="10" name="Image 9" descr="Une image contenant texte&#10;&#10;Description générée automatiquement">
            <a:extLst>
              <a:ext uri="{FF2B5EF4-FFF2-40B4-BE49-F238E27FC236}">
                <a16:creationId xmlns:a16="http://schemas.microsoft.com/office/drawing/2014/main" id="{3C41A438-65DC-4AE3-83B5-37B60071074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10907" y="2795159"/>
            <a:ext cx="6904835" cy="1648706"/>
          </a:xfrm>
          <a:prstGeom prst="rect">
            <a:avLst/>
          </a:prstGeom>
        </p:spPr>
      </p:pic>
    </p:spTree>
    <p:extLst>
      <p:ext uri="{BB962C8B-B14F-4D97-AF65-F5344CB8AC3E}">
        <p14:creationId xmlns:p14="http://schemas.microsoft.com/office/powerpoint/2010/main" val="29340729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B764A3-B489-4B8D-8F88-B87092A02E5A}"/>
              </a:ext>
            </a:extLst>
          </p:cNvPr>
          <p:cNvSpPr>
            <a:spLocks noGrp="1"/>
          </p:cNvSpPr>
          <p:nvPr>
            <p:ph type="title"/>
          </p:nvPr>
        </p:nvSpPr>
        <p:spPr>
          <a:xfrm>
            <a:off x="510822" y="381132"/>
            <a:ext cx="10515600" cy="1325563"/>
          </a:xfrm>
        </p:spPr>
        <p:txBody>
          <a:bodyPr>
            <a:normAutofit fontScale="90000"/>
          </a:bodyPr>
          <a:lstStyle/>
          <a:p>
            <a:r>
              <a:rPr lang="fr-FR" b="1">
                <a:solidFill>
                  <a:srgbClr val="7030A0"/>
                </a:solidFill>
                <a:latin typeface="+mn-lt"/>
              </a:rPr>
              <a:t>Norme 2 :</a:t>
            </a:r>
            <a:br>
              <a:rPr lang="fr-FR" b="1">
                <a:solidFill>
                  <a:srgbClr val="7030A0"/>
                </a:solidFill>
                <a:latin typeface="+mn-lt"/>
              </a:rPr>
            </a:br>
            <a:r>
              <a:rPr lang="fr-FR" b="1">
                <a:solidFill>
                  <a:srgbClr val="7030A0"/>
                </a:solidFill>
                <a:latin typeface="+mn-lt"/>
              </a:rPr>
              <a:t>Participation et autonomisation des femmes et des filles</a:t>
            </a:r>
          </a:p>
        </p:txBody>
      </p:sp>
      <p:sp>
        <p:nvSpPr>
          <p:cNvPr id="3" name="Content Placeholder 2">
            <a:extLst>
              <a:ext uri="{FF2B5EF4-FFF2-40B4-BE49-F238E27FC236}">
                <a16:creationId xmlns:a16="http://schemas.microsoft.com/office/drawing/2014/main" id="{C486EFB9-FB38-4517-9AB8-00A9C6D44670}"/>
              </a:ext>
            </a:extLst>
          </p:cNvPr>
          <p:cNvSpPr>
            <a:spLocks noGrp="1"/>
          </p:cNvSpPr>
          <p:nvPr>
            <p:ph idx="1"/>
          </p:nvPr>
        </p:nvSpPr>
        <p:spPr>
          <a:xfrm>
            <a:off x="1017650" y="2346381"/>
            <a:ext cx="10515600" cy="4351338"/>
          </a:xfrm>
        </p:spPr>
        <p:txBody>
          <a:bodyPr>
            <a:normAutofit/>
          </a:bodyPr>
          <a:lstStyle/>
          <a:p>
            <a:pPr marL="0" indent="0">
              <a:lnSpc>
                <a:spcPct val="100000"/>
              </a:lnSpc>
              <a:spcBef>
                <a:spcPts val="0"/>
              </a:spcBef>
              <a:buNone/>
            </a:pPr>
            <a:r>
              <a:rPr lang="fr-FR" sz="4000" dirty="0"/>
              <a:t>Les femmes et les filles sont mobilisées comme partenaires actives et comme fer de lance de l’action destinée à amener le secteur humanitaire à prévenir la VBG et à appuyer l’accès des survivantes à des services de qualité.</a:t>
            </a:r>
          </a:p>
        </p:txBody>
      </p:sp>
    </p:spTree>
    <p:extLst>
      <p:ext uri="{BB962C8B-B14F-4D97-AF65-F5344CB8AC3E}">
        <p14:creationId xmlns:p14="http://schemas.microsoft.com/office/powerpoint/2010/main" val="12385541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044166-33B3-430A-AC3D-29643B6857A5}"/>
              </a:ext>
            </a:extLst>
          </p:cNvPr>
          <p:cNvSpPr>
            <a:spLocks noGrp="1"/>
          </p:cNvSpPr>
          <p:nvPr>
            <p:ph type="title"/>
          </p:nvPr>
        </p:nvSpPr>
        <p:spPr>
          <a:xfrm>
            <a:off x="191069" y="436377"/>
            <a:ext cx="12000931" cy="655601"/>
          </a:xfrm>
        </p:spPr>
        <p:txBody>
          <a:bodyPr>
            <a:noAutofit/>
          </a:bodyPr>
          <a:lstStyle/>
          <a:p>
            <a:r>
              <a:rPr lang="fr-FR" sz="3600" b="1" dirty="0">
                <a:solidFill>
                  <a:srgbClr val="267CB4"/>
                </a:solidFill>
                <a:latin typeface="+mn-lt"/>
              </a:rPr>
              <a:t>Pourquoi la participation des femmes et des filles à la programmation en matière de VBG est-elle d’une importance capitale ?</a:t>
            </a:r>
          </a:p>
        </p:txBody>
      </p:sp>
      <p:sp>
        <p:nvSpPr>
          <p:cNvPr id="3" name="Content Placeholder 2">
            <a:extLst>
              <a:ext uri="{FF2B5EF4-FFF2-40B4-BE49-F238E27FC236}">
                <a16:creationId xmlns:a16="http://schemas.microsoft.com/office/drawing/2014/main" id="{920C673D-496F-4B4C-A565-39EEA3EE74DD}"/>
              </a:ext>
            </a:extLst>
          </p:cNvPr>
          <p:cNvSpPr>
            <a:spLocks noGrp="1"/>
          </p:cNvSpPr>
          <p:nvPr>
            <p:ph idx="1"/>
          </p:nvPr>
        </p:nvSpPr>
        <p:spPr>
          <a:xfrm>
            <a:off x="838200" y="1425433"/>
            <a:ext cx="10515600" cy="5332815"/>
          </a:xfrm>
        </p:spPr>
        <p:txBody>
          <a:bodyPr>
            <a:normAutofit fontScale="92500"/>
          </a:bodyPr>
          <a:lstStyle/>
          <a:p>
            <a:pPr marL="0" indent="0">
              <a:buNone/>
            </a:pPr>
            <a:r>
              <a:rPr lang="fr-FR" sz="3200" b="1" dirty="0">
                <a:solidFill>
                  <a:srgbClr val="7030A0"/>
                </a:solidFill>
              </a:rPr>
              <a:t>La participation des femmes et des filles permet d’obtenir * des résultats humanitaires plus efficaces et adaptés au contexte, de mettre en œuvre une intervention de qualité face à la VBG et une programmation éclairée, ainsi que d’assurer la durabilité. *</a:t>
            </a:r>
          </a:p>
          <a:p>
            <a:r>
              <a:rPr lang="fr-FR" dirty="0"/>
              <a:t>Elle s’appuie sur et renforce les capacités et les ressources existantes. </a:t>
            </a:r>
            <a:r>
              <a:rPr lang="fr-FR" dirty="0">
                <a:sym typeface="Wingdings" panose="05000000000000000000" pitchFamily="2" charset="2"/>
              </a:rPr>
              <a:t></a:t>
            </a:r>
            <a:r>
              <a:rPr lang="fr-FR" dirty="0"/>
              <a:t> </a:t>
            </a:r>
            <a:r>
              <a:rPr lang="fr-FR" b="1" dirty="0"/>
              <a:t>Elle renforce la résilience individuelle et communautaire</a:t>
            </a:r>
            <a:r>
              <a:rPr lang="fr-FR" dirty="0"/>
              <a:t>.</a:t>
            </a:r>
          </a:p>
          <a:p>
            <a:r>
              <a:rPr lang="fr-FR" dirty="0"/>
              <a:t>Elle permet aux femmes et aux </a:t>
            </a:r>
            <a:r>
              <a:rPr lang="fr-FR" dirty="0" err="1"/>
              <a:t>ﬁlles</a:t>
            </a:r>
            <a:r>
              <a:rPr lang="fr-FR" dirty="0"/>
              <a:t> de </a:t>
            </a:r>
            <a:r>
              <a:rPr lang="fr-FR" b="1" dirty="0"/>
              <a:t>regagner</a:t>
            </a:r>
            <a:r>
              <a:rPr lang="fr-FR" dirty="0"/>
              <a:t> leur </a:t>
            </a:r>
            <a:r>
              <a:rPr lang="fr-FR" b="1" dirty="0"/>
              <a:t>dignité</a:t>
            </a:r>
            <a:r>
              <a:rPr lang="fr-FR" dirty="0"/>
              <a:t>.</a:t>
            </a:r>
          </a:p>
          <a:p>
            <a:r>
              <a:rPr lang="fr-FR" b="1" dirty="0"/>
              <a:t>Elle appuie les efforts d’atténuation des risques en permettant le suivi des </a:t>
            </a:r>
            <a:r>
              <a:rPr lang="fr-FR" dirty="0"/>
              <a:t>conséquences néfastes imprévues de la programmation humanitaire.</a:t>
            </a:r>
          </a:p>
          <a:p>
            <a:r>
              <a:rPr lang="fr-FR" b="1" dirty="0"/>
              <a:t>Elle soutient l’accès </a:t>
            </a:r>
            <a:r>
              <a:rPr lang="fr-FR" dirty="0"/>
              <a:t>aux services ainsi que les activités de prévention et d’atténuation.</a:t>
            </a:r>
          </a:p>
          <a:p>
            <a:r>
              <a:rPr lang="fr-FR" b="1" dirty="0"/>
              <a:t>Elle améliore la précision des données.</a:t>
            </a:r>
          </a:p>
          <a:p>
            <a:endParaRPr lang="en-US" dirty="0"/>
          </a:p>
        </p:txBody>
      </p:sp>
    </p:spTree>
    <p:extLst>
      <p:ext uri="{BB962C8B-B14F-4D97-AF65-F5344CB8AC3E}">
        <p14:creationId xmlns:p14="http://schemas.microsoft.com/office/powerpoint/2010/main" val="38767958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048366-CD0E-4994-98CF-0049B9F0EDC3}"/>
              </a:ext>
            </a:extLst>
          </p:cNvPr>
          <p:cNvSpPr>
            <a:spLocks noGrp="1"/>
          </p:cNvSpPr>
          <p:nvPr>
            <p:ph type="title"/>
          </p:nvPr>
        </p:nvSpPr>
        <p:spPr>
          <a:xfrm>
            <a:off x="339004" y="365125"/>
            <a:ext cx="10698707" cy="1325563"/>
          </a:xfrm>
        </p:spPr>
        <p:txBody>
          <a:bodyPr>
            <a:normAutofit fontScale="90000"/>
          </a:bodyPr>
          <a:lstStyle/>
          <a:p>
            <a:r>
              <a:rPr lang="fr-FR" sz="4000" b="1" i="1" dirty="0">
                <a:solidFill>
                  <a:srgbClr val="267CB4"/>
                </a:solidFill>
                <a:latin typeface="+mn-lt"/>
              </a:rPr>
              <a:t>Comment</a:t>
            </a:r>
            <a:r>
              <a:rPr lang="fr-FR" sz="4000" dirty="0">
                <a:solidFill>
                  <a:srgbClr val="267CB4"/>
                </a:solidFill>
                <a:latin typeface="+mn-lt"/>
              </a:rPr>
              <a:t> les acteurs de la lutte contre la VBG doivent-ils </a:t>
            </a:r>
            <a:r>
              <a:rPr lang="fr-FR" sz="4000" b="1" i="1" dirty="0">
                <a:solidFill>
                  <a:srgbClr val="267CB4"/>
                </a:solidFill>
                <a:latin typeface="+mn-lt"/>
              </a:rPr>
              <a:t>impliquer activement </a:t>
            </a:r>
            <a:r>
              <a:rPr lang="fr-FR" sz="4000" dirty="0">
                <a:solidFill>
                  <a:srgbClr val="267CB4"/>
                </a:solidFill>
                <a:latin typeface="+mn-lt"/>
              </a:rPr>
              <a:t>les femmes et les filles ?</a:t>
            </a:r>
          </a:p>
        </p:txBody>
      </p:sp>
      <p:sp>
        <p:nvSpPr>
          <p:cNvPr id="3" name="Content Placeholder 2">
            <a:extLst>
              <a:ext uri="{FF2B5EF4-FFF2-40B4-BE49-F238E27FC236}">
                <a16:creationId xmlns:a16="http://schemas.microsoft.com/office/drawing/2014/main" id="{926D12BD-6858-459F-81DD-8C901B5B0755}"/>
              </a:ext>
            </a:extLst>
          </p:cNvPr>
          <p:cNvSpPr>
            <a:spLocks noGrp="1"/>
          </p:cNvSpPr>
          <p:nvPr>
            <p:ph idx="1"/>
          </p:nvPr>
        </p:nvSpPr>
        <p:spPr>
          <a:xfrm>
            <a:off x="838200" y="2141537"/>
            <a:ext cx="10515600" cy="4351338"/>
          </a:xfrm>
        </p:spPr>
        <p:txBody>
          <a:bodyPr>
            <a:normAutofit/>
          </a:bodyPr>
          <a:lstStyle/>
          <a:p>
            <a:r>
              <a:rPr lang="fr-FR" sz="3200" dirty="0"/>
              <a:t>Systématiquement promouvoir et aider à améliorer les </a:t>
            </a:r>
            <a:r>
              <a:rPr lang="fr-FR" sz="3200" b="1" dirty="0">
                <a:solidFill>
                  <a:srgbClr val="7030A0"/>
                </a:solidFill>
              </a:rPr>
              <a:t>mécanismes de protection communautaires dirigés par des femmes ;</a:t>
            </a:r>
            <a:endParaRPr lang="fr-FR" sz="3200" dirty="0"/>
          </a:p>
          <a:p>
            <a:r>
              <a:rPr lang="fr-FR" sz="3200" dirty="0"/>
              <a:t>créer et utiliser des </a:t>
            </a:r>
            <a:r>
              <a:rPr lang="fr-FR" sz="3200" b="1" dirty="0">
                <a:solidFill>
                  <a:srgbClr val="7030A0"/>
                </a:solidFill>
              </a:rPr>
              <a:t>mécanismes permettant des retours d’information réguliers et/ou de redevabilité ;</a:t>
            </a:r>
            <a:endParaRPr lang="fr-FR" sz="3200" dirty="0"/>
          </a:p>
          <a:p>
            <a:r>
              <a:rPr lang="fr-FR" sz="3200" dirty="0"/>
              <a:t>veiller à ce que les personnes pour lesquelles les obstacles à l’accès aux services sont ou pourraient être plus difficiles à surmonter </a:t>
            </a:r>
            <a:r>
              <a:rPr lang="fr-FR" sz="3200" b="1" dirty="0">
                <a:solidFill>
                  <a:srgbClr val="7030A0"/>
                </a:solidFill>
              </a:rPr>
              <a:t>puissent s’exprimer en toute sécurité</a:t>
            </a:r>
            <a:r>
              <a:rPr lang="fr-FR" sz="3200" dirty="0"/>
              <a:t>.</a:t>
            </a:r>
          </a:p>
        </p:txBody>
      </p:sp>
    </p:spTree>
    <p:extLst>
      <p:ext uri="{BB962C8B-B14F-4D97-AF65-F5344CB8AC3E}">
        <p14:creationId xmlns:p14="http://schemas.microsoft.com/office/powerpoint/2010/main" val="3993020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5ACA23-5566-40A0-A012-591E404B0D10}"/>
              </a:ext>
            </a:extLst>
          </p:cNvPr>
          <p:cNvSpPr>
            <a:spLocks noGrp="1"/>
          </p:cNvSpPr>
          <p:nvPr>
            <p:ph type="title"/>
          </p:nvPr>
        </p:nvSpPr>
        <p:spPr>
          <a:xfrm>
            <a:off x="318911" y="365125"/>
            <a:ext cx="10515600" cy="1325563"/>
          </a:xfrm>
        </p:spPr>
        <p:txBody>
          <a:bodyPr>
            <a:normAutofit fontScale="90000"/>
          </a:bodyPr>
          <a:lstStyle/>
          <a:p>
            <a:r>
              <a:rPr lang="fr-FR" sz="3200" b="1" dirty="0">
                <a:solidFill>
                  <a:srgbClr val="267CB4"/>
                </a:solidFill>
                <a:latin typeface="+mn-lt"/>
              </a:rPr>
              <a:t>Pourquoi</a:t>
            </a:r>
            <a:r>
              <a:rPr lang="fr-FR" sz="3200" dirty="0">
                <a:solidFill>
                  <a:srgbClr val="267CB4"/>
                </a:solidFill>
                <a:latin typeface="+mn-lt"/>
              </a:rPr>
              <a:t> les acteurs de la lutte contre la VBG doivent-ils impliquer activement les </a:t>
            </a:r>
            <a:r>
              <a:rPr lang="fr-FR" sz="3200" b="1" dirty="0">
                <a:solidFill>
                  <a:srgbClr val="267CB4"/>
                </a:solidFill>
                <a:latin typeface="+mn-lt"/>
              </a:rPr>
              <a:t>mouvements et groupes de femmes </a:t>
            </a:r>
            <a:r>
              <a:rPr lang="fr-FR" sz="3200" b="1" u="sng" dirty="0">
                <a:solidFill>
                  <a:srgbClr val="267CB4"/>
                </a:solidFill>
                <a:latin typeface="+mn-lt"/>
              </a:rPr>
              <a:t>locaux et nationaux</a:t>
            </a:r>
            <a:r>
              <a:rPr lang="fr-FR" sz="3200" dirty="0">
                <a:solidFill>
                  <a:srgbClr val="267CB4"/>
                </a:solidFill>
                <a:latin typeface="+mn-lt"/>
              </a:rPr>
              <a:t> en tant qu’acteurs clés ?</a:t>
            </a:r>
          </a:p>
        </p:txBody>
      </p:sp>
      <p:sp>
        <p:nvSpPr>
          <p:cNvPr id="3" name="Content Placeholder 2">
            <a:extLst>
              <a:ext uri="{FF2B5EF4-FFF2-40B4-BE49-F238E27FC236}">
                <a16:creationId xmlns:a16="http://schemas.microsoft.com/office/drawing/2014/main" id="{9ED620C4-F54D-4034-9626-22290E3D7B49}"/>
              </a:ext>
            </a:extLst>
          </p:cNvPr>
          <p:cNvSpPr>
            <a:spLocks noGrp="1"/>
          </p:cNvSpPr>
          <p:nvPr>
            <p:ph idx="1"/>
          </p:nvPr>
        </p:nvSpPr>
        <p:spPr>
          <a:xfrm>
            <a:off x="838200" y="1910796"/>
            <a:ext cx="10515600" cy="4582079"/>
          </a:xfrm>
        </p:spPr>
        <p:txBody>
          <a:bodyPr>
            <a:normAutofit fontScale="92500" lnSpcReduction="10000"/>
          </a:bodyPr>
          <a:lstStyle/>
          <a:p>
            <a:r>
              <a:rPr lang="fr-FR" b="1" dirty="0">
                <a:solidFill>
                  <a:srgbClr val="267CB4"/>
                </a:solidFill>
              </a:rPr>
              <a:t>Investir dans les organisations locales de femmes permet de s’assurer </a:t>
            </a:r>
            <a:r>
              <a:rPr lang="fr-FR" dirty="0"/>
              <a:t>que :</a:t>
            </a:r>
          </a:p>
          <a:p>
            <a:pPr lvl="1"/>
            <a:r>
              <a:rPr lang="fr-FR" b="1" dirty="0"/>
              <a:t>les services relatifs à la VBG </a:t>
            </a:r>
            <a:r>
              <a:rPr lang="fr-FR" dirty="0"/>
              <a:t>sont </a:t>
            </a:r>
            <a:r>
              <a:rPr lang="fr-FR" b="1" dirty="0"/>
              <a:t>durables</a:t>
            </a:r>
            <a:r>
              <a:rPr lang="fr-FR" dirty="0"/>
              <a:t> et </a:t>
            </a:r>
            <a:r>
              <a:rPr lang="fr-FR" b="1" dirty="0"/>
              <a:t>viables</a:t>
            </a:r>
            <a:r>
              <a:rPr lang="fr-FR" dirty="0"/>
              <a:t> à long terme ;</a:t>
            </a:r>
          </a:p>
          <a:p>
            <a:pPr lvl="1"/>
            <a:r>
              <a:rPr lang="fr-FR" b="1" dirty="0"/>
              <a:t>les ressources</a:t>
            </a:r>
            <a:r>
              <a:rPr lang="fr-FR" dirty="0"/>
              <a:t> matérielles, intellectuelles et financières </a:t>
            </a:r>
            <a:r>
              <a:rPr lang="fr-FR" b="1" dirty="0"/>
              <a:t>sont effectivement transférées</a:t>
            </a:r>
            <a:r>
              <a:rPr lang="fr-FR" dirty="0"/>
              <a:t> à ces organisations.</a:t>
            </a:r>
          </a:p>
          <a:p>
            <a:r>
              <a:rPr lang="fr-FR" b="1" dirty="0">
                <a:solidFill>
                  <a:srgbClr val="267CB4"/>
                </a:solidFill>
              </a:rPr>
              <a:t>Les femmes et les filles sont les mieux placées </a:t>
            </a:r>
            <a:r>
              <a:rPr lang="fr-FR" dirty="0"/>
              <a:t>pour </a:t>
            </a:r>
            <a:r>
              <a:rPr lang="fr-FR" b="1" dirty="0"/>
              <a:t>catalyser l’action nationale </a:t>
            </a:r>
            <a:r>
              <a:rPr lang="fr-FR" dirty="0"/>
              <a:t>visant la VBG et </a:t>
            </a:r>
            <a:r>
              <a:rPr lang="fr-FR" b="1" dirty="0"/>
              <a:t>assurer la pérennité des services </a:t>
            </a:r>
            <a:r>
              <a:rPr lang="fr-FR" dirty="0"/>
              <a:t>dispensés après la fin de la situation d’urgence.</a:t>
            </a:r>
          </a:p>
          <a:p>
            <a:r>
              <a:rPr lang="fr-FR" b="1" dirty="0">
                <a:solidFill>
                  <a:srgbClr val="267CB4"/>
                </a:solidFill>
              </a:rPr>
              <a:t>Les défenseurs des droits des femmes connaissent parfaitement</a:t>
            </a:r>
            <a:r>
              <a:rPr lang="fr-FR" dirty="0"/>
              <a:t> les expériences, les risques et les perspectives propres aux femmes, qui sont au cœur de l’approche qu’il convient d’adopter en vue de mettre en place à la fois les services à dispenser aux survivantes et les modèles de changement social.</a:t>
            </a:r>
          </a:p>
        </p:txBody>
      </p:sp>
    </p:spTree>
    <p:extLst>
      <p:ext uri="{BB962C8B-B14F-4D97-AF65-F5344CB8AC3E}">
        <p14:creationId xmlns:p14="http://schemas.microsoft.com/office/powerpoint/2010/main" val="29103732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C37678-D686-4D70-B619-2455181841A4}"/>
              </a:ext>
            </a:extLst>
          </p:cNvPr>
          <p:cNvSpPr>
            <a:spLocks noGrp="1"/>
          </p:cNvSpPr>
          <p:nvPr>
            <p:ph type="title"/>
          </p:nvPr>
        </p:nvSpPr>
        <p:spPr>
          <a:xfrm>
            <a:off x="177800" y="18255"/>
            <a:ext cx="9243992" cy="1325563"/>
          </a:xfrm>
        </p:spPr>
        <p:txBody>
          <a:bodyPr>
            <a:normAutofit/>
          </a:bodyPr>
          <a:lstStyle/>
          <a:p>
            <a:r>
              <a:rPr lang="fr-FR" sz="4000" b="1" dirty="0">
                <a:solidFill>
                  <a:srgbClr val="267CB4"/>
                </a:solidFill>
                <a:latin typeface="+mn-lt"/>
              </a:rPr>
              <a:t>Qu’est-ce que « l’autonomisation » ?</a:t>
            </a:r>
          </a:p>
        </p:txBody>
      </p:sp>
      <p:sp>
        <p:nvSpPr>
          <p:cNvPr id="3" name="Content Placeholder 2">
            <a:extLst>
              <a:ext uri="{FF2B5EF4-FFF2-40B4-BE49-F238E27FC236}">
                <a16:creationId xmlns:a16="http://schemas.microsoft.com/office/drawing/2014/main" id="{BF96E308-E7D9-4496-9F50-E3ADF31AB7C3}"/>
              </a:ext>
            </a:extLst>
          </p:cNvPr>
          <p:cNvSpPr>
            <a:spLocks noGrp="1"/>
          </p:cNvSpPr>
          <p:nvPr>
            <p:ph idx="1"/>
          </p:nvPr>
        </p:nvSpPr>
        <p:spPr>
          <a:xfrm>
            <a:off x="457200" y="1155349"/>
            <a:ext cx="6769100" cy="4815996"/>
          </a:xfrm>
        </p:spPr>
        <p:txBody>
          <a:bodyPr>
            <a:normAutofit fontScale="70000" lnSpcReduction="20000"/>
          </a:bodyPr>
          <a:lstStyle/>
          <a:p>
            <a:pPr algn="just"/>
            <a:r>
              <a:rPr lang="fr-FR" b="1" dirty="0">
                <a:solidFill>
                  <a:srgbClr val="267CB4"/>
                </a:solidFill>
              </a:rPr>
              <a:t>Les femmes peuvent prendre le contrôle de leur propre vie</a:t>
            </a:r>
            <a:r>
              <a:rPr lang="fr-FR" dirty="0"/>
              <a:t>, notamment en prenant des décisions, en se fixant des objectifs individuels, en développant leurs compétences (et/ou en faisant reconnaître leurs compétences et leurs connaissances), en résolvant des problèmes et en devenant indépendantes.</a:t>
            </a:r>
          </a:p>
          <a:p>
            <a:pPr algn="just"/>
            <a:r>
              <a:rPr lang="fr-FR" b="1" dirty="0">
                <a:solidFill>
                  <a:srgbClr val="267CB4"/>
                </a:solidFill>
              </a:rPr>
              <a:t>Les femmes maîtrisent leurs propres ressources</a:t>
            </a:r>
            <a:r>
              <a:rPr lang="fr-FR" dirty="0"/>
              <a:t>.</a:t>
            </a:r>
          </a:p>
          <a:p>
            <a:pPr algn="just"/>
            <a:r>
              <a:rPr lang="fr-FR" dirty="0"/>
              <a:t>Permet aux femmes d’</a:t>
            </a:r>
            <a:r>
              <a:rPr lang="fr-FR" b="1" dirty="0">
                <a:solidFill>
                  <a:srgbClr val="267CB4"/>
                </a:solidFill>
              </a:rPr>
              <a:t>influer sur les politiques, les processus et les institutions qui jouent un rôle dans leur vie</a:t>
            </a:r>
            <a:r>
              <a:rPr lang="fr-FR" dirty="0"/>
              <a:t> (notamment les structures et les institutions qui renforcent et perpétuent la discrimination et les inégalités de genre).</a:t>
            </a:r>
          </a:p>
          <a:p>
            <a:pPr algn="just"/>
            <a:r>
              <a:rPr lang="fr-FR" dirty="0"/>
              <a:t>Conduit les femmes et les filles </a:t>
            </a:r>
            <a:r>
              <a:rPr lang="fr-FR" b="1" dirty="0">
                <a:solidFill>
                  <a:srgbClr val="267CB4"/>
                </a:solidFill>
              </a:rPr>
              <a:t>à se percevoir comme aptes et habilitées</a:t>
            </a:r>
            <a:r>
              <a:rPr lang="fr-FR" dirty="0">
                <a:solidFill>
                  <a:srgbClr val="267CB4"/>
                </a:solidFill>
              </a:rPr>
              <a:t> </a:t>
            </a:r>
            <a:r>
              <a:rPr lang="fr-FR" b="1" dirty="0">
                <a:solidFill>
                  <a:srgbClr val="267CB4"/>
                </a:solidFill>
              </a:rPr>
              <a:t>à prendre des décisions sur un pied d’égalité </a:t>
            </a:r>
            <a:r>
              <a:rPr lang="fr-FR" dirty="0"/>
              <a:t>avec les hommes et les garçons.</a:t>
            </a:r>
          </a:p>
          <a:p>
            <a:pPr algn="just"/>
            <a:r>
              <a:rPr lang="fr-FR" dirty="0"/>
              <a:t>Implique l’abolition des normes sociales néfastes, de telle sorte que les femmes et les filles en viennent à se percevoir comme capables et en droit d’agir et d’influer sur les décisions.</a:t>
            </a:r>
          </a:p>
        </p:txBody>
      </p:sp>
      <p:sp>
        <p:nvSpPr>
          <p:cNvPr id="4" name="Content Placeholder 2">
            <a:extLst>
              <a:ext uri="{FF2B5EF4-FFF2-40B4-BE49-F238E27FC236}">
                <a16:creationId xmlns:a16="http://schemas.microsoft.com/office/drawing/2014/main" id="{3C9D514B-5905-49D9-AAB5-C7EEF6F702EA}"/>
              </a:ext>
            </a:extLst>
          </p:cNvPr>
          <p:cNvSpPr txBox="1">
            <a:spLocks/>
          </p:cNvSpPr>
          <p:nvPr/>
        </p:nvSpPr>
        <p:spPr>
          <a:xfrm>
            <a:off x="6565900" y="1488558"/>
            <a:ext cx="4787900" cy="468840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dirty="0"/>
          </a:p>
        </p:txBody>
      </p:sp>
      <p:sp>
        <p:nvSpPr>
          <p:cNvPr id="5" name="TextBox 4">
            <a:extLst>
              <a:ext uri="{FF2B5EF4-FFF2-40B4-BE49-F238E27FC236}">
                <a16:creationId xmlns:a16="http://schemas.microsoft.com/office/drawing/2014/main" id="{9BBE4C20-2A1F-41C1-840C-C16AC6069633}"/>
              </a:ext>
            </a:extLst>
          </p:cNvPr>
          <p:cNvSpPr txBox="1"/>
          <p:nvPr/>
        </p:nvSpPr>
        <p:spPr>
          <a:xfrm>
            <a:off x="7137070" y="1004028"/>
            <a:ext cx="4680682" cy="4524315"/>
          </a:xfrm>
          <a:prstGeom prst="rect">
            <a:avLst/>
          </a:prstGeom>
          <a:noFill/>
        </p:spPr>
        <p:txBody>
          <a:bodyPr wrap="square" rtlCol="0">
            <a:spAutoFit/>
          </a:bodyPr>
          <a:lstStyle/>
          <a:p>
            <a:pPr lvl="1" algn="ctr"/>
            <a:r>
              <a:rPr lang="fr-FR" sz="2400" b="1" dirty="0">
                <a:solidFill>
                  <a:srgbClr val="267CB4"/>
                </a:solidFill>
              </a:rPr>
              <a:t>AUTONOMISATION =</a:t>
            </a:r>
          </a:p>
          <a:p>
            <a:pPr marL="742950" lvl="1" indent="-285750">
              <a:buFontTx/>
              <a:buChar char="-"/>
            </a:pPr>
            <a:r>
              <a:rPr lang="fr-FR" sz="2200" dirty="0">
                <a:solidFill>
                  <a:prstClr val="black"/>
                </a:solidFill>
              </a:rPr>
              <a:t>jouissance à égalité des droits </a:t>
            </a:r>
            <a:r>
              <a:rPr lang="fr-FR" sz="2200" b="1" dirty="0">
                <a:solidFill>
                  <a:prstClr val="black"/>
                </a:solidFill>
              </a:rPr>
              <a:t>+</a:t>
            </a:r>
          </a:p>
          <a:p>
            <a:pPr marL="742950" lvl="1" indent="-285750">
              <a:buFontTx/>
              <a:buChar char="-"/>
            </a:pPr>
            <a:r>
              <a:rPr lang="fr-FR" sz="2200" dirty="0">
                <a:solidFill>
                  <a:prstClr val="black"/>
                </a:solidFill>
              </a:rPr>
              <a:t>accès à égalité aux ressources et aux possibilités </a:t>
            </a:r>
            <a:r>
              <a:rPr lang="fr-FR" sz="2200" b="1" dirty="0">
                <a:solidFill>
                  <a:prstClr val="black"/>
                </a:solidFill>
              </a:rPr>
              <a:t>+</a:t>
            </a:r>
          </a:p>
          <a:p>
            <a:pPr marL="742950" lvl="1" indent="-285750">
              <a:buFontTx/>
              <a:buChar char="-"/>
            </a:pPr>
            <a:r>
              <a:rPr lang="fr-FR" sz="2200" dirty="0">
                <a:solidFill>
                  <a:prstClr val="black"/>
                </a:solidFill>
              </a:rPr>
              <a:t>faculté d’agir et d’exercer ses droits en toute sécurité </a:t>
            </a:r>
            <a:r>
              <a:rPr lang="fr-FR" sz="2200" b="1" dirty="0">
                <a:solidFill>
                  <a:prstClr val="black"/>
                </a:solidFill>
              </a:rPr>
              <a:t>+</a:t>
            </a:r>
          </a:p>
          <a:p>
            <a:pPr marL="742950" lvl="1" indent="-285750">
              <a:buFontTx/>
              <a:buChar char="-"/>
            </a:pPr>
            <a:r>
              <a:rPr lang="fr-FR" sz="2200" dirty="0">
                <a:solidFill>
                  <a:prstClr val="black"/>
                </a:solidFill>
              </a:rPr>
              <a:t>faculté d’agir et d’utiliser ses aptitudes au maximum de leurs possibilités et en toute sécurité </a:t>
            </a:r>
            <a:r>
              <a:rPr lang="fr-FR" sz="2200" b="1" dirty="0">
                <a:solidFill>
                  <a:prstClr val="black"/>
                </a:solidFill>
              </a:rPr>
              <a:t>+</a:t>
            </a:r>
          </a:p>
          <a:p>
            <a:pPr marL="742950" lvl="1" indent="-285750">
              <a:buFontTx/>
              <a:buChar char="-"/>
            </a:pPr>
            <a:r>
              <a:rPr lang="fr-FR" sz="2200" dirty="0">
                <a:solidFill>
                  <a:prstClr val="black"/>
                </a:solidFill>
              </a:rPr>
              <a:t>possibilité de faire des choix et de prendre des décisions stratégiques.</a:t>
            </a:r>
          </a:p>
          <a:p>
            <a:pPr marL="457200" lvl="1" indent="0">
              <a:buNone/>
            </a:pPr>
            <a:endParaRPr lang="en-US" sz="2200" b="1" dirty="0">
              <a:solidFill>
                <a:prstClr val="black"/>
              </a:solidFill>
            </a:endParaRPr>
          </a:p>
        </p:txBody>
      </p:sp>
      <p:sp>
        <p:nvSpPr>
          <p:cNvPr id="6" name="TextBox 5">
            <a:extLst>
              <a:ext uri="{FF2B5EF4-FFF2-40B4-BE49-F238E27FC236}">
                <a16:creationId xmlns:a16="http://schemas.microsoft.com/office/drawing/2014/main" id="{69C7D5B3-7C13-4A5C-AEA0-2BE711ADFD9D}"/>
              </a:ext>
            </a:extLst>
          </p:cNvPr>
          <p:cNvSpPr txBox="1"/>
          <p:nvPr/>
        </p:nvSpPr>
        <p:spPr>
          <a:xfrm>
            <a:off x="685800" y="5586842"/>
            <a:ext cx="11277600" cy="1200329"/>
          </a:xfrm>
          <a:prstGeom prst="rect">
            <a:avLst/>
          </a:prstGeom>
          <a:noFill/>
        </p:spPr>
        <p:txBody>
          <a:bodyPr wrap="square" rtlCol="0">
            <a:spAutoFit/>
          </a:bodyPr>
          <a:lstStyle/>
          <a:p>
            <a:pPr marR="0" lvl="0" algn="just" defTabSz="914400" rtl="0" eaLnBrk="1" fontAlgn="auto" latinLnBrk="0" hangingPunct="1">
              <a:lnSpc>
                <a:spcPct val="90000"/>
              </a:lnSpc>
              <a:spcBef>
                <a:spcPts val="1000"/>
              </a:spcBef>
              <a:spcAft>
                <a:spcPts val="0"/>
              </a:spcAft>
              <a:buClrTx/>
              <a:buSzTx/>
              <a:tabLst/>
              <a:defRPr/>
            </a:pPr>
            <a:r>
              <a:rPr kumimoji="0" lang="fr-FR" sz="2000" b="1" i="0" u="none" strike="noStrike" cap="none" normalizeH="0" baseline="0" noProof="0" dirty="0">
                <a:ln>
                  <a:noFill/>
                </a:ln>
                <a:solidFill>
                  <a:srgbClr val="FF0000"/>
                </a:solidFill>
                <a:uLnTx/>
                <a:uFillTx/>
                <a:latin typeface="Calibri" panose="020F0502020204030204"/>
                <a:ea typeface="+mn-ea"/>
                <a:cs typeface="+mn-cs"/>
              </a:rPr>
              <a:t>Ne pas nuire ! </a:t>
            </a:r>
            <a:r>
              <a:rPr kumimoji="0" lang="fr-FR" sz="2000" b="0" i="0" u="none" strike="noStrike" cap="none" normalizeH="0" baseline="0" noProof="0" dirty="0">
                <a:ln>
                  <a:noFill/>
                </a:ln>
                <a:solidFill>
                  <a:srgbClr val="FF0000"/>
                </a:solidFill>
                <a:uLnTx/>
                <a:uFillTx/>
                <a:latin typeface="Calibri" panose="020F0502020204030204"/>
                <a:ea typeface="+mn-ea"/>
                <a:cs typeface="+mn-cs"/>
              </a:rPr>
              <a:t>Les interventions d’autonomisation menées avec des femmes et des filles </a:t>
            </a:r>
            <a:r>
              <a:rPr kumimoji="0" lang="fr-FR" sz="2000" b="1" i="0" u="none" strike="noStrike" cap="none" normalizeH="0" baseline="0" noProof="0" dirty="0">
                <a:ln>
                  <a:noFill/>
                </a:ln>
                <a:solidFill>
                  <a:srgbClr val="FF0000"/>
                </a:solidFill>
                <a:uLnTx/>
                <a:uFillTx/>
                <a:latin typeface="Calibri" panose="020F0502020204030204"/>
                <a:ea typeface="+mn-ea"/>
                <a:cs typeface="+mn-cs"/>
              </a:rPr>
              <a:t>exigent la présence ou la mise en place de services de prise en charge</a:t>
            </a:r>
            <a:r>
              <a:rPr kumimoji="0" lang="fr-FR" sz="2000" b="0" i="0" u="none" strike="noStrike" cap="none" normalizeH="0" baseline="0" noProof="0" dirty="0">
                <a:ln>
                  <a:noFill/>
                </a:ln>
                <a:solidFill>
                  <a:srgbClr val="FF0000"/>
                </a:solidFill>
                <a:uLnTx/>
                <a:uFillTx/>
                <a:latin typeface="Calibri" panose="020F0502020204030204"/>
                <a:ea typeface="+mn-ea"/>
                <a:cs typeface="+mn-cs"/>
              </a:rPr>
              <a:t>, car la programmation en la matière implique souvent des discussions difficiles sur le pouvoir, le contrôle et la violence, qui conduisent à des signalements de la part des survivantes.</a:t>
            </a:r>
          </a:p>
        </p:txBody>
      </p:sp>
    </p:spTree>
    <p:extLst>
      <p:ext uri="{BB962C8B-B14F-4D97-AF65-F5344CB8AC3E}">
        <p14:creationId xmlns:p14="http://schemas.microsoft.com/office/powerpoint/2010/main" val="39025223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B17C44-9EEC-4C72-B985-53AB2522268B}"/>
              </a:ext>
            </a:extLst>
          </p:cNvPr>
          <p:cNvSpPr>
            <a:spLocks noGrp="1"/>
          </p:cNvSpPr>
          <p:nvPr>
            <p:ph type="title"/>
          </p:nvPr>
        </p:nvSpPr>
        <p:spPr>
          <a:xfrm>
            <a:off x="160866" y="185737"/>
            <a:ext cx="11381949" cy="1325563"/>
          </a:xfrm>
        </p:spPr>
        <p:txBody>
          <a:bodyPr>
            <a:normAutofit/>
          </a:bodyPr>
          <a:lstStyle/>
          <a:p>
            <a:pPr algn="ctr"/>
            <a:r>
              <a:rPr lang="fr-FR" sz="4000" b="1" dirty="0">
                <a:solidFill>
                  <a:srgbClr val="267CB4"/>
                </a:solidFill>
                <a:latin typeface="+mn-lt"/>
              </a:rPr>
              <a:t>Participation, autonomisation et inégalités de genre</a:t>
            </a:r>
          </a:p>
        </p:txBody>
      </p:sp>
      <p:sp>
        <p:nvSpPr>
          <p:cNvPr id="3" name="Content Placeholder 2">
            <a:extLst>
              <a:ext uri="{FF2B5EF4-FFF2-40B4-BE49-F238E27FC236}">
                <a16:creationId xmlns:a16="http://schemas.microsoft.com/office/drawing/2014/main" id="{D8D50448-E127-45D8-A0F5-9720576F29ED}"/>
              </a:ext>
            </a:extLst>
          </p:cNvPr>
          <p:cNvSpPr>
            <a:spLocks noGrp="1"/>
          </p:cNvSpPr>
          <p:nvPr>
            <p:ph idx="1"/>
          </p:nvPr>
        </p:nvSpPr>
        <p:spPr>
          <a:xfrm>
            <a:off x="838200" y="1511300"/>
            <a:ext cx="10515600" cy="4665663"/>
          </a:xfrm>
        </p:spPr>
        <p:txBody>
          <a:bodyPr>
            <a:normAutofit lnSpcReduction="10000"/>
          </a:bodyPr>
          <a:lstStyle/>
          <a:p>
            <a:r>
              <a:rPr lang="fr-FR" b="1" u="sng" dirty="0">
                <a:solidFill>
                  <a:srgbClr val="7030A0"/>
                </a:solidFill>
              </a:rPr>
              <a:t>Tous les membres du personnel du secteur humanitaire et de la lutte contre la VBG devraient</a:t>
            </a:r>
            <a:r>
              <a:rPr lang="fr-FR" dirty="0"/>
              <a:t> :</a:t>
            </a:r>
          </a:p>
          <a:p>
            <a:pPr lvl="1"/>
            <a:r>
              <a:rPr lang="fr-FR" dirty="0"/>
              <a:t>s’attaquer aux inégalités de genre ;</a:t>
            </a:r>
          </a:p>
          <a:p>
            <a:pPr lvl="1"/>
            <a:r>
              <a:rPr lang="fr-FR" dirty="0"/>
              <a:t>utiliser des données désagrégées selon le genre et l’âge afin d’éclairer la programmation dans les situations d’urgence humanitaire ;</a:t>
            </a:r>
          </a:p>
          <a:p>
            <a:pPr lvl="1"/>
            <a:r>
              <a:rPr lang="fr-FR" dirty="0"/>
              <a:t>promouvoir l’égalité dans les autres secteurs.</a:t>
            </a:r>
          </a:p>
          <a:p>
            <a:pPr marL="457200" lvl="1" indent="0">
              <a:buNone/>
            </a:pPr>
            <a:endParaRPr lang="en-US" dirty="0"/>
          </a:p>
          <a:p>
            <a:r>
              <a:rPr lang="fr-FR" b="1" u="sng" dirty="0">
                <a:solidFill>
                  <a:srgbClr val="7030A0"/>
                </a:solidFill>
              </a:rPr>
              <a:t>Dans le cadre des programmes de prévention et d’intervention face à la VBG, il convient de</a:t>
            </a:r>
            <a:r>
              <a:rPr lang="fr-FR" dirty="0"/>
              <a:t> :</a:t>
            </a:r>
          </a:p>
          <a:p>
            <a:pPr lvl="1"/>
            <a:r>
              <a:rPr lang="fr-FR" b="1" dirty="0"/>
              <a:t>mettre en évidence et aborder </a:t>
            </a:r>
            <a:r>
              <a:rPr lang="fr-FR" dirty="0"/>
              <a:t>les rapports de pouvoir inégaux entre les femmes et les hommes, ainsi qu’entre les filles et les garçons ;</a:t>
            </a:r>
          </a:p>
          <a:p>
            <a:pPr lvl="1"/>
            <a:r>
              <a:rPr lang="fr-FR" b="1" dirty="0"/>
              <a:t>encourager activement </a:t>
            </a:r>
            <a:r>
              <a:rPr lang="fr-FR" dirty="0"/>
              <a:t>chez les femmes et les filles les capacités et la confiance en soi requises pour revendiquer leurs droits.</a:t>
            </a:r>
          </a:p>
        </p:txBody>
      </p:sp>
    </p:spTree>
    <p:extLst>
      <p:ext uri="{BB962C8B-B14F-4D97-AF65-F5344CB8AC3E}">
        <p14:creationId xmlns:p14="http://schemas.microsoft.com/office/powerpoint/2010/main" val="170050573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2055</TotalTime>
  <Words>2732</Words>
  <Application>Microsoft Office PowerPoint</Application>
  <PresentationFormat>Szélesvásznú</PresentationFormat>
  <Paragraphs>149</Paragraphs>
  <Slides>15</Slides>
  <Notes>14</Notes>
  <HiddenSlides>0</HiddenSlides>
  <MMClips>0</MMClips>
  <ScaleCrop>false</ScaleCrop>
  <HeadingPairs>
    <vt:vector size="6" baseType="variant">
      <vt:variant>
        <vt:lpstr>Használt betűtípusok</vt:lpstr>
      </vt:variant>
      <vt:variant>
        <vt:i4>3</vt:i4>
      </vt:variant>
      <vt:variant>
        <vt:lpstr>Téma</vt:lpstr>
      </vt:variant>
      <vt:variant>
        <vt:i4>2</vt:i4>
      </vt:variant>
      <vt:variant>
        <vt:lpstr>Diacímek</vt:lpstr>
      </vt:variant>
      <vt:variant>
        <vt:i4>15</vt:i4>
      </vt:variant>
    </vt:vector>
  </HeadingPairs>
  <TitlesOfParts>
    <vt:vector size="20" baseType="lpstr">
      <vt:lpstr>Arial</vt:lpstr>
      <vt:lpstr>Calibri</vt:lpstr>
      <vt:lpstr>Calibri Light</vt:lpstr>
      <vt:lpstr>Office Theme</vt:lpstr>
      <vt:lpstr>1_Office Theme</vt:lpstr>
      <vt:lpstr>  Normes minimales interorganisations pour la programmation d’actions de lutte contre la violence basée sur le genre dans les situations d’urgence   </vt:lpstr>
      <vt:lpstr>Norme 2 :</vt:lpstr>
      <vt:lpstr>Normes de base</vt:lpstr>
      <vt:lpstr>Norme 2 : Participation et autonomisation des femmes et des filles</vt:lpstr>
      <vt:lpstr>Pourquoi la participation des femmes et des filles à la programmation en matière de VBG est-elle d’une importance capitale ?</vt:lpstr>
      <vt:lpstr>Comment les acteurs de la lutte contre la VBG doivent-ils impliquer activement les femmes et les filles ?</vt:lpstr>
      <vt:lpstr>Pourquoi les acteurs de la lutte contre la VBG doivent-ils impliquer activement les mouvements et groupes de femmes locaux et nationaux en tant qu’acteurs clés ?</vt:lpstr>
      <vt:lpstr>Qu’est-ce que « l’autonomisation » ?</vt:lpstr>
      <vt:lpstr>Participation, autonomisation et inégalités de genre</vt:lpstr>
      <vt:lpstr> S’attaquer aux obstacles entravant la participation des femmes et des filles</vt:lpstr>
      <vt:lpstr>Promouvoir la participation de TOUTES les femmes et les filles</vt:lpstr>
      <vt:lpstr>Mobiliser les hommes et les garçons au service de la participation et de l’autonomisation des femmes et des filles </vt:lpstr>
      <vt:lpstr>PowerPoint-bemutató</vt:lpstr>
      <vt:lpstr>PowerPoint-bemutató</vt:lpstr>
      <vt:lpstr>PowerPoint-bemutató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Inbal Sansani</dc:creator>
  <cp:lastModifiedBy>VN00LW01</cp:lastModifiedBy>
  <cp:revision>32</cp:revision>
  <dcterms:created xsi:type="dcterms:W3CDTF">2020-05-05T03:10:12Z</dcterms:created>
  <dcterms:modified xsi:type="dcterms:W3CDTF">2021-12-14T07:43:50Z</dcterms:modified>
</cp:coreProperties>
</file>