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3" r:id="rId2"/>
  </p:sldMasterIdLst>
  <p:notesMasterIdLst>
    <p:notesMasterId r:id="rId20"/>
  </p:notesMasterIdLst>
  <p:sldIdLst>
    <p:sldId id="334" r:id="rId3"/>
    <p:sldId id="335" r:id="rId4"/>
    <p:sldId id="257" r:id="rId5"/>
    <p:sldId id="258" r:id="rId6"/>
    <p:sldId id="259" r:id="rId7"/>
    <p:sldId id="261" r:id="rId8"/>
    <p:sldId id="264" r:id="rId9"/>
    <p:sldId id="260" r:id="rId10"/>
    <p:sldId id="265" r:id="rId11"/>
    <p:sldId id="262" r:id="rId12"/>
    <p:sldId id="263" r:id="rId13"/>
    <p:sldId id="266" r:id="rId14"/>
    <p:sldId id="267" r:id="rId15"/>
    <p:sldId id="268" r:id="rId16"/>
    <p:sldId id="269" r:id="rId17"/>
    <p:sldId id="333" r:id="rId18"/>
    <p:sldId id="336"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oundtripDataSignature="AMtx7mjT1sNvMu5vRKBpra802yjFa2vyQw==" r:id="rId22"/>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leigh-Ashley Lipscomb" initials="" lastIdx="7" clrIdx="0"/>
  <p:cmAuthor id="1" name="Stefanie ruehl" initials="" lastIdx="14" clrIdx="1"/>
  <p:cmAuthor id="2" name="Inbal Sansani" initials="IS" lastIdx="17" clrIdx="2"/>
  <p:cmAuthor id="3" name="Emily Krasnor" initials="EK" lastIdx="18"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267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4148" autoAdjust="0"/>
  </p:normalViewPr>
  <p:slideViewPr>
    <p:cSldViewPr snapToGrid="0">
      <p:cViewPr varScale="1">
        <p:scale>
          <a:sx n="84" d="100"/>
          <a:sy n="84" d="100"/>
        </p:scale>
        <p:origin x="1596" y="96"/>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customschemas.google.com/relationships/presentationmetadata" Target="meta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SG"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663301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bvaor.ne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À souligner : La capacité à </a:t>
            </a:r>
            <a:r>
              <a:rPr lang="fr-FR" b="1" dirty="0"/>
              <a:t>formuler clairement le besoin de prévenir et d’intervenir en matière de VBG est importante pour tous les aspects de la coordination de l’action contre la VBG</a:t>
            </a:r>
            <a:r>
              <a:rPr lang="fr-FR" dirty="0"/>
              <a:t>.</a:t>
            </a:r>
          </a:p>
          <a:p>
            <a:pPr marL="0" lvl="0" indent="0" algn="l" rtl="0">
              <a:spcBef>
                <a:spcPts val="0"/>
              </a:spcBef>
              <a:spcAft>
                <a:spcPts val="0"/>
              </a:spcAft>
              <a:buNone/>
            </a:pPr>
            <a:endParaRPr dirty="0"/>
          </a:p>
          <a:p>
            <a:pPr marL="0" lvl="0" indent="0" algn="l" rtl="0">
              <a:spcBef>
                <a:spcPts val="0"/>
              </a:spcBef>
              <a:spcAft>
                <a:spcPts val="0"/>
              </a:spcAft>
              <a:buNone/>
            </a:pPr>
            <a:r>
              <a:rPr lang="fr-FR" dirty="0"/>
              <a:t>Quels que soient les dispositifs de coordination mis en place au début d’une intervention d’urgence, il importe au plus haut point de </a:t>
            </a:r>
            <a:r>
              <a:rPr lang="fr-FR" b="1" dirty="0"/>
              <a:t>travailler avec les réseaux et les partenariats existants en matière de VBG, et de les renforcer</a:t>
            </a:r>
            <a:r>
              <a:rPr lang="fr-FR" dirty="0"/>
              <a:t>.</a:t>
            </a:r>
            <a:r>
              <a:rPr lang="fr-FR" b="1" dirty="0"/>
              <a:t> </a:t>
            </a:r>
          </a:p>
          <a:p>
            <a:pPr marL="0" lvl="0" indent="0" algn="l" rtl="0">
              <a:spcBef>
                <a:spcPts val="0"/>
              </a:spcBef>
              <a:spcAft>
                <a:spcPts val="0"/>
              </a:spcAft>
              <a:buNone/>
            </a:pPr>
            <a:endParaRPr b="1" dirty="0"/>
          </a:p>
          <a:p>
            <a:pPr marL="0" lvl="0" indent="0" algn="l" rtl="0">
              <a:spcBef>
                <a:spcPts val="0"/>
              </a:spcBef>
              <a:spcAft>
                <a:spcPts val="0"/>
              </a:spcAft>
              <a:buNone/>
            </a:pPr>
            <a:r>
              <a:rPr lang="fr-FR" dirty="0"/>
              <a:t>Dans toutes les situations, toute </a:t>
            </a:r>
            <a:r>
              <a:rPr lang="fr-FR" b="1" dirty="0"/>
              <a:t>instance interorganisations de coordination qui existe déjà pour lutter contre la VBG devrait être considérée comme un mécanisme potentiel </a:t>
            </a:r>
            <a:r>
              <a:rPr lang="fr-FR" dirty="0"/>
              <a:t>permettant de coordonner les interventions d’urgence et les activités humanitaires en cours pour combattre la VBG. </a:t>
            </a:r>
          </a:p>
          <a:p>
            <a:pPr marL="0" lvl="0" indent="0" algn="l" rtl="0">
              <a:spcBef>
                <a:spcPts val="0"/>
              </a:spcBef>
              <a:spcAft>
                <a:spcPts val="0"/>
              </a:spcAft>
              <a:buNone/>
            </a:pPr>
            <a:endParaRPr dirty="0"/>
          </a:p>
          <a:p>
            <a:pPr marL="0" lvl="0" indent="0" algn="l" rtl="0">
              <a:spcBef>
                <a:spcPts val="0"/>
              </a:spcBef>
              <a:spcAft>
                <a:spcPts val="0"/>
              </a:spcAft>
              <a:buNone/>
            </a:pPr>
            <a:r>
              <a:rPr lang="fr-FR" dirty="0"/>
              <a:t>Les </a:t>
            </a:r>
            <a:r>
              <a:rPr lang="fr-FR" b="1" dirty="0"/>
              <a:t>organes de coordination doivent au moins veiller à ce que tous les acteurs qui jouent un rôle dans la prévention, l’atténuation des risques et la riposte face à la VBG, connaissent bien les normes de base à mettre en pratique</a:t>
            </a:r>
            <a:r>
              <a:rPr lang="fr-FR" dirty="0"/>
              <a:t>, en particulier les Principes directeurs de l’action contre la VBG (voir la Norme 1), les normes concernant l’éthique, la sécurité et les droits des survivantes, et enfin leurs responsabilités en tant qu’acteurs du programme sur la VBG, telles que définies dans les Directives de l’</a:t>
            </a:r>
            <a:r>
              <a:rPr lang="fr-FR" dirty="0" err="1"/>
              <a:t>IASC</a:t>
            </a:r>
            <a:r>
              <a:rPr lang="fr-FR" dirty="0"/>
              <a:t>.</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27" name="Google Shape;12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10</a:t>
            </a:fld>
            <a:endParaRPr lang="en-SG"/>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Combien d’organisations locales font partie des instances de coordination dans votre contexte ? Représentent-elles différents groupes (femmes, adolescentes, jeunes, personnes handicapées, </a:t>
            </a:r>
            <a:r>
              <a:rPr lang="fr-FR" dirty="0" err="1"/>
              <a:t>LGBTQI</a:t>
            </a:r>
            <a:r>
              <a:rPr lang="fr-FR" dirty="0"/>
              <a:t>+) ?</a:t>
            </a:r>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11</a:t>
            </a:fld>
            <a:endParaRPr lang="en-SG"/>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Pourquoi les sous-groupes sectoriels/groupes de travail chargés de la VBG doivent-ils fournir un soutien technique spécialisé et des recommandations aux autres secteurs/groupes sectoriels/acteurs humanitaires ?</a:t>
            </a:r>
          </a:p>
          <a:p>
            <a:pPr marL="0" lvl="0" indent="0" algn="l" rtl="0">
              <a:spcBef>
                <a:spcPts val="0"/>
              </a:spcBef>
              <a:spcAft>
                <a:spcPts val="0"/>
              </a:spcAft>
              <a:buNone/>
            </a:pPr>
            <a:endParaRPr dirty="0"/>
          </a:p>
          <a:p>
            <a:pPr marL="0" lvl="0" indent="0" algn="l" rtl="0">
              <a:spcBef>
                <a:spcPts val="0"/>
              </a:spcBef>
              <a:spcAft>
                <a:spcPts val="0"/>
              </a:spcAft>
              <a:buNone/>
            </a:pPr>
            <a:r>
              <a:rPr lang="fr-FR" dirty="0"/>
              <a:t>Réponse : Pour les aider à mieux </a:t>
            </a:r>
            <a:r>
              <a:rPr lang="fr-FR" b="1" dirty="0"/>
              <a:t>comprendre la nature de la VBG </a:t>
            </a:r>
            <a:r>
              <a:rPr lang="fr-FR" dirty="0"/>
              <a:t>dans le contexte ou pour les conseiller sur </a:t>
            </a:r>
            <a:r>
              <a:rPr lang="fr-FR" b="1" dirty="0"/>
              <a:t>la manière de mettre en œuvre les principales mesures sectorielles </a:t>
            </a:r>
            <a:r>
              <a:rPr lang="fr-FR" dirty="0"/>
              <a:t>visant à réduire les risques de VBG.  </a:t>
            </a:r>
          </a:p>
        </p:txBody>
      </p:sp>
      <p:sp>
        <p:nvSpPr>
          <p:cNvPr id="155" name="Google Shape;15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12</a:t>
            </a:fld>
            <a:endParaRPr lang="en-SG"/>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À souligner : Il est fortement recommandé que le </a:t>
            </a:r>
            <a:r>
              <a:rPr lang="fr-FR" b="1" dirty="0"/>
              <a:t>groupe de coordination des questions de VBG soit représenté dans le réseau chargé de la protection contre l’exploitation et les abus sexuels</a:t>
            </a:r>
            <a:r>
              <a:rPr lang="fr-FR" dirty="0"/>
              <a:t> afin de fournir des conseils techniques et de représenter les prestataires de services visant la VBG concernés par les décisions stratégiques prises par le réseau au sujet de l’aide aux survivantes.</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Les liens entre le réseau relatif à la protection contre l’exploitation et les abus sexuels et le groupe de coordination de la lutte contre la VBG doivent être précisés sur le terrain afin de renforcer l’action de chacun et d’apporter toute l’aide nécessaire aux survivantes d’exploitation et d’abus sexuels ainsi que de la VBG. </a:t>
            </a:r>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62" name="Google Shape;16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13</a:t>
            </a:fld>
            <a:endParaRPr lang="en-SG"/>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À souligner : </a:t>
            </a:r>
            <a:r>
              <a:rPr lang="fr-FR" sz="1200" dirty="0"/>
              <a:t>Ces activités doivent être menées, le cas échéant, en coordination avec le réseau.</a:t>
            </a:r>
          </a:p>
          <a:p>
            <a:pPr marL="0" marR="0" lvl="0" indent="0" algn="l" rtl="0">
              <a:lnSpc>
                <a:spcPct val="100000"/>
              </a:lnSpc>
              <a:spcBef>
                <a:spcPts val="0"/>
              </a:spcBef>
              <a:spcAft>
                <a:spcPts val="0"/>
              </a:spcAft>
              <a:buClr>
                <a:schemeClr val="dk1"/>
              </a:buClr>
              <a:buSzPts val="1200"/>
              <a:buFont typeface="Calibri"/>
              <a:buNone/>
            </a:pPr>
            <a:endParaRPr lang="en-SG" sz="1200" dirty="0"/>
          </a:p>
          <a:p>
            <a:pPr marL="0" marR="0" lvl="0" indent="0" algn="l" rtl="0">
              <a:lnSpc>
                <a:spcPct val="100000"/>
              </a:lnSpc>
              <a:spcBef>
                <a:spcPts val="0"/>
              </a:spcBef>
              <a:spcAft>
                <a:spcPts val="0"/>
              </a:spcAft>
              <a:buClr>
                <a:schemeClr val="dk1"/>
              </a:buClr>
              <a:buSzPts val="1200"/>
              <a:buFont typeface="Calibri"/>
              <a:buNone/>
            </a:pPr>
            <a:r>
              <a:rPr lang="fr-FR" sz="1200" dirty="0"/>
              <a:t>Demander : Sur la base des Actions clés, quelles autres mesures le groupe de coordination de l’action contre la </a:t>
            </a:r>
            <a:r>
              <a:rPr lang="fr-FR" sz="1200" dirty="0" err="1"/>
              <a:t>GBV</a:t>
            </a:r>
            <a:r>
              <a:rPr lang="fr-FR" sz="1200" dirty="0"/>
              <a:t> doit-il prendre ?</a:t>
            </a:r>
          </a:p>
          <a:p>
            <a:pPr marL="457200" marR="0" lvl="0" indent="-457200" algn="l" rtl="0">
              <a:lnSpc>
                <a:spcPct val="100000"/>
              </a:lnSpc>
              <a:spcBef>
                <a:spcPts val="0"/>
              </a:spcBef>
              <a:spcAft>
                <a:spcPts val="0"/>
              </a:spcAft>
              <a:buClr>
                <a:schemeClr val="dk1"/>
              </a:buClr>
              <a:buSzPts val="1200"/>
              <a:buFontTx/>
              <a:buChar char="-"/>
            </a:pPr>
            <a:r>
              <a:rPr kumimoji="0" lang="fr-FR" sz="2800" b="0" i="0" u="none" strike="noStrike" cap="none" normalizeH="0" baseline="0" noProof="0" dirty="0">
                <a:ln>
                  <a:noFill/>
                </a:ln>
                <a:solidFill>
                  <a:srgbClr val="000000"/>
                </a:solidFill>
                <a:uLnTx/>
                <a:uFillTx/>
                <a:latin typeface="Calibri"/>
                <a:cs typeface="Calibri"/>
                <a:sym typeface="Calibri"/>
              </a:rPr>
              <a:t>Veiller à ce que tous les membres comprennent et approuvent les politiques suivies pour lutter contre l’exploitation et les abus sexuels.</a:t>
            </a:r>
          </a:p>
          <a:p>
            <a:pPr marL="457200" marR="0" lvl="0" indent="-457200" algn="l" rtl="0">
              <a:lnSpc>
                <a:spcPct val="100000"/>
              </a:lnSpc>
              <a:spcBef>
                <a:spcPts val="0"/>
              </a:spcBef>
              <a:spcAft>
                <a:spcPts val="0"/>
              </a:spcAft>
              <a:buClr>
                <a:schemeClr val="dk1"/>
              </a:buClr>
              <a:buSzPts val="1200"/>
              <a:buFontTx/>
              <a:buChar char="-"/>
            </a:pPr>
            <a:r>
              <a:rPr kumimoji="0" lang="fr-FR" sz="2800" b="0" i="0" u="none" strike="noStrike" cap="none" normalizeH="0" baseline="0" noProof="0" dirty="0">
                <a:ln>
                  <a:noFill/>
                </a:ln>
                <a:solidFill>
                  <a:srgbClr val="000000"/>
                </a:solidFill>
                <a:uLnTx/>
                <a:uFillTx/>
                <a:latin typeface="Calibri"/>
                <a:cs typeface="Calibri"/>
                <a:sym typeface="Calibri"/>
              </a:rPr>
              <a:t>Faire siens les principes de base de l’</a:t>
            </a:r>
            <a:r>
              <a:rPr kumimoji="0" lang="fr-FR" sz="2800" b="0" i="0" u="none" strike="noStrike" cap="none" normalizeH="0" baseline="0" noProof="0" dirty="0" err="1">
                <a:ln>
                  <a:noFill/>
                </a:ln>
                <a:solidFill>
                  <a:srgbClr val="000000"/>
                </a:solidFill>
                <a:uLnTx/>
                <a:uFillTx/>
                <a:latin typeface="Calibri"/>
                <a:cs typeface="Calibri"/>
                <a:sym typeface="Calibri"/>
              </a:rPr>
              <a:t>IASC</a:t>
            </a:r>
            <a:r>
              <a:rPr kumimoji="0" lang="fr-FR" sz="2800" b="0" i="0" u="none" strike="noStrike" cap="none" normalizeH="0" baseline="0" noProof="0" dirty="0">
                <a:ln>
                  <a:noFill/>
                </a:ln>
                <a:solidFill>
                  <a:srgbClr val="000000"/>
                </a:solidFill>
                <a:uLnTx/>
                <a:uFillTx/>
                <a:latin typeface="Calibri"/>
                <a:cs typeface="Calibri"/>
                <a:sym typeface="Calibri"/>
              </a:rPr>
              <a:t>, et débattre des moyens de promouvoir parmi ses membres les meilleures pratiques et les normes les plus élevées de l’action menée pour lutter contre l’exploitation et les abus sexuels ainsi que le Code de conduite ;</a:t>
            </a:r>
          </a:p>
          <a:p>
            <a:pPr marL="457200" marR="0" lvl="0" indent="-457200" algn="l" rtl="0">
              <a:lnSpc>
                <a:spcPct val="100000"/>
              </a:lnSpc>
              <a:spcBef>
                <a:spcPts val="0"/>
              </a:spcBef>
              <a:spcAft>
                <a:spcPts val="0"/>
              </a:spcAft>
              <a:buClr>
                <a:schemeClr val="dk1"/>
              </a:buClr>
              <a:buSzPts val="1200"/>
              <a:buFontTx/>
              <a:buChar char="-"/>
            </a:pPr>
            <a:r>
              <a:rPr kumimoji="0" lang="fr-FR" sz="2800" b="0" i="0" u="none" strike="noStrike" cap="none" normalizeH="0" baseline="0" noProof="0" dirty="0">
                <a:ln>
                  <a:noFill/>
                </a:ln>
                <a:solidFill>
                  <a:srgbClr val="000000"/>
                </a:solidFill>
                <a:uLnTx/>
                <a:uFillTx/>
                <a:latin typeface="Calibri"/>
                <a:cs typeface="Calibri"/>
                <a:sym typeface="Calibri"/>
              </a:rPr>
              <a:t>Aider les organisations du sous-groupe sectoriel/secteur à élaborer des politiques de protection contre l’exploitation et les abus sexuels (fournir un exemple de code de conduite à adapter et à adopter).</a:t>
            </a:r>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FR" dirty="0"/>
              <a:t>À souligner : Bien que les coordonnateurs dans le domaine de la VBG fournissent des directives techniques, il </a:t>
            </a:r>
            <a:r>
              <a:rPr lang="fr-FR" b="1" dirty="0"/>
              <a:t>appartient en premier chef au réseau s’occupant de la protection contre l’exploitation et les abus sexuels de veiller à ce que le Mécanisme communautaire de plainte respecte les Principes directeurs de l’action contre la VBG, notamment le droit des survivantes à la sécurité, à la confidentialité et au bien-être</a:t>
            </a:r>
            <a:r>
              <a:rPr lang="fr-FR" dirty="0"/>
              <a:t>.</a:t>
            </a:r>
            <a:r>
              <a:rPr lang="fr-FR" b="1" dirty="0"/>
              <a:t> </a:t>
            </a:r>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69" name="Google Shape;16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14</a:t>
            </a:fld>
            <a:endParaRPr lang="en-SG"/>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t>Voir les pages 115 et 116.</a:t>
            </a:r>
          </a:p>
          <a:p>
            <a:pPr marL="0" lvl="0" indent="0" algn="l" rtl="0">
              <a:spcBef>
                <a:spcPts val="0"/>
              </a:spcBef>
              <a:spcAft>
                <a:spcPts val="0"/>
              </a:spcAft>
              <a:buNone/>
            </a:pPr>
            <a:endParaRPr dirty="0"/>
          </a:p>
          <a:p>
            <a:pPr marL="0" lvl="0" indent="0" algn="l" rtl="0">
              <a:spcBef>
                <a:spcPts val="0"/>
              </a:spcBef>
              <a:spcAft>
                <a:spcPts val="0"/>
              </a:spcAft>
              <a:buNone/>
            </a:pPr>
            <a:r>
              <a:rPr lang="fr-FR"/>
              <a:t>Demander : Comment ces Actions clés contribuent-elles à renforcer la coordination de l’action contre la VBG ?</a:t>
            </a:r>
          </a:p>
          <a:p>
            <a:pPr marL="0" lvl="0" indent="0" algn="l" rtl="0">
              <a:spcBef>
                <a:spcPts val="0"/>
              </a:spcBef>
              <a:spcAft>
                <a:spcPts val="0"/>
              </a:spcAft>
              <a:buNone/>
            </a:pPr>
            <a:endParaRPr dirty="0"/>
          </a:p>
          <a:p>
            <a:pPr marL="0" lvl="0" indent="0" algn="l" rtl="0">
              <a:spcBef>
                <a:spcPts val="0"/>
              </a:spcBef>
              <a:spcAft>
                <a:spcPts val="0"/>
              </a:spcAft>
              <a:buNone/>
            </a:pPr>
            <a:r>
              <a:rPr lang="fr-FR"/>
              <a:t>Demander : Qu’est-ce qui vous semble prioritaire parmi ces actions clés ?</a:t>
            </a:r>
          </a:p>
          <a:p>
            <a:pPr marL="0" lvl="0" indent="0" algn="l" rtl="0">
              <a:spcBef>
                <a:spcPts val="0"/>
              </a:spcBef>
              <a:spcAft>
                <a:spcPts val="0"/>
              </a:spcAft>
              <a:buNone/>
            </a:pPr>
            <a:endParaRPr dirty="0"/>
          </a:p>
        </p:txBody>
      </p:sp>
      <p:sp>
        <p:nvSpPr>
          <p:cNvPr id="176" name="Google Shape;17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15</a:t>
            </a:fld>
            <a:endParaRPr lang="en-SG"/>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Quels mots ou expressions clés attirent votre attention dans cette description de la Norme 15 ?</a:t>
            </a:r>
          </a:p>
          <a:p>
            <a:pPr marL="171450" lvl="0" indent="-171450" algn="l" rtl="0">
              <a:spcBef>
                <a:spcPts val="0"/>
              </a:spcBef>
              <a:spcAft>
                <a:spcPts val="0"/>
              </a:spcAft>
              <a:buClr>
                <a:schemeClr val="dk1"/>
              </a:buClr>
              <a:buSzPts val="1200"/>
              <a:buFont typeface="Calibri"/>
              <a:buChar char="-"/>
            </a:pPr>
            <a:r>
              <a:rPr lang="fr-FR" dirty="0"/>
              <a:t>En temps voulu</a:t>
            </a:r>
          </a:p>
          <a:p>
            <a:pPr marL="171450" lvl="0" indent="-171450" algn="l" rtl="0">
              <a:spcBef>
                <a:spcPts val="0"/>
              </a:spcBef>
              <a:spcAft>
                <a:spcPts val="0"/>
              </a:spcAft>
              <a:buClr>
                <a:schemeClr val="dk1"/>
              </a:buClr>
              <a:buSzPts val="1200"/>
              <a:buFont typeface="Calibri"/>
              <a:buChar char="-"/>
            </a:pPr>
            <a:r>
              <a:rPr lang="fr-FR" dirty="0"/>
              <a:t>Mesures concrètes</a:t>
            </a:r>
          </a:p>
          <a:p>
            <a:pPr marL="171450" lvl="0" indent="-171450" algn="l" rtl="0">
              <a:spcBef>
                <a:spcPts val="0"/>
              </a:spcBef>
              <a:spcAft>
                <a:spcPts val="0"/>
              </a:spcAft>
              <a:buClr>
                <a:schemeClr val="dk1"/>
              </a:buClr>
              <a:buSzPts val="1200"/>
              <a:buFont typeface="Calibri"/>
              <a:buChar char="-"/>
            </a:pPr>
            <a:r>
              <a:rPr lang="fr-FR" dirty="0"/>
              <a:t>La coordination permet de concevoir</a:t>
            </a:r>
          </a:p>
          <a:p>
            <a:pPr marL="171450" lvl="0" indent="-171450" algn="l" rtl="0">
              <a:spcBef>
                <a:spcPts val="0"/>
              </a:spcBef>
              <a:spcAft>
                <a:spcPts val="0"/>
              </a:spcAft>
              <a:buClr>
                <a:schemeClr val="dk1"/>
              </a:buClr>
              <a:buSzPts val="1200"/>
              <a:buFont typeface="Calibri"/>
              <a:buChar char="-"/>
            </a:pPr>
            <a:r>
              <a:rPr lang="fr-FR" dirty="0"/>
              <a:t>Buts : atténuer les risques, prévenir et intervenir en matière de VBG.</a:t>
            </a:r>
          </a:p>
          <a:p>
            <a:pPr marL="171450" lvl="0" indent="-9525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À souligner : Le meilleur moyen de combattre la VBG consiste à associer de </a:t>
            </a:r>
            <a:r>
              <a:rPr lang="fr-FR" b="1" dirty="0"/>
              <a:t>multiples secteurs et organisations</a:t>
            </a:r>
            <a:r>
              <a:rPr lang="fr-FR" dirty="0"/>
              <a:t> qui travaillent ensemble pour élaborer et mettre en œuvre des stratégies </a:t>
            </a:r>
            <a:r>
              <a:rPr lang="fr-FR" b="1" dirty="0"/>
              <a:t>unifiées</a:t>
            </a:r>
            <a:r>
              <a:rPr lang="fr-FR" dirty="0"/>
              <a:t> de prévention, de riposte et d’atténuation des risques. </a:t>
            </a:r>
          </a:p>
          <a:p>
            <a:pPr marL="0" lvl="0" indent="0" algn="l" rtl="0">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FR" dirty="0"/>
              <a:t>Demander : </a:t>
            </a:r>
            <a:r>
              <a:rPr lang="fr-FR" b="1" dirty="0"/>
              <a:t>Comment fonctionne la coordination de l’action contre la VBG dans votre contexte ? </a:t>
            </a:r>
          </a:p>
          <a:p>
            <a:pPr marL="0" lvl="0" indent="0" algn="l" rtl="0">
              <a:spcBef>
                <a:spcPts val="0"/>
              </a:spcBef>
              <a:spcAft>
                <a:spcPts val="0"/>
              </a:spcAft>
              <a:buClr>
                <a:schemeClr val="dk1"/>
              </a:buClr>
              <a:buSzPts val="1200"/>
              <a:buFont typeface="Calibri"/>
              <a:buNone/>
            </a:pP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4</a:t>
            </a:fld>
            <a:endParaRPr lang="en-SG"/>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Point essentiel : Une bonne coordination </a:t>
            </a:r>
            <a:r>
              <a:rPr lang="fr-FR" b="1" dirty="0"/>
              <a:t>permet une action collective et soutenue</a:t>
            </a:r>
            <a:r>
              <a:rPr lang="fr-FR" dirty="0"/>
              <a:t>.</a:t>
            </a:r>
            <a:r>
              <a:rPr lang="fr-FR" b="1" dirty="0"/>
              <a:t> </a:t>
            </a:r>
            <a:r>
              <a:rPr lang="fr-FR" dirty="0"/>
              <a:t>Les systèmes de coordination permettent de </a:t>
            </a:r>
            <a:r>
              <a:rPr lang="fr-FR" b="1" dirty="0"/>
              <a:t>planifier les interventions et les stratégies, de gérer l’information, de mobiliser des ressources, de demander des comptes, de combler les lacunes et d’éviter les répétitions.</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Comment la coordination de l’action contre la VBG peut-elle aboutir à de meilleurs résultats et à des services VBG de qualité ? </a:t>
            </a:r>
          </a:p>
          <a:p>
            <a:pPr marL="171450" lvl="0" indent="-171450" algn="l" rtl="0">
              <a:spcBef>
                <a:spcPts val="0"/>
              </a:spcBef>
              <a:spcAft>
                <a:spcPts val="0"/>
              </a:spcAft>
              <a:buClr>
                <a:schemeClr val="dk1"/>
              </a:buClr>
              <a:buSzPts val="1200"/>
              <a:buFont typeface="Calibri"/>
              <a:buChar char="-"/>
            </a:pPr>
            <a:r>
              <a:rPr lang="fr-FR" b="1" dirty="0"/>
              <a:t>Combler les lacunes : </a:t>
            </a:r>
            <a:r>
              <a:rPr lang="fr-FR" dirty="0"/>
              <a:t>la coordination permet de combler les insuffisances dans les capacités en aidant les gouvernements à préparer et planifier les interventions d’urgence.</a:t>
            </a:r>
          </a:p>
          <a:p>
            <a:pPr marL="171450" lvl="0" indent="-171450" algn="l" rtl="0">
              <a:spcBef>
                <a:spcPts val="0"/>
              </a:spcBef>
              <a:spcAft>
                <a:spcPts val="0"/>
              </a:spcAft>
              <a:buClr>
                <a:schemeClr val="dk1"/>
              </a:buClr>
              <a:buSzPts val="1200"/>
              <a:buFont typeface="Calibri"/>
              <a:buChar char="-"/>
            </a:pPr>
            <a:r>
              <a:rPr lang="fr-FR" b="1" dirty="0"/>
              <a:t>Un espace pour aborder des problèmes critiques : </a:t>
            </a:r>
            <a:r>
              <a:rPr lang="fr-FR" b="0" dirty="0"/>
              <a:t>les systèmes offrent aux parties prenantes la possibilité d’aborder des problèmes d’une importance critique – notamment les cas où</a:t>
            </a:r>
            <a:r>
              <a:rPr lang="fr-FR" dirty="0"/>
              <a:t> les organisations ne réagissent pas aux besoins des femmes et des filles, où la couverture géographique est insuffisante, ou encore où des lacunes dans la prestation de services ou d’autres domaines doivent être comblées.</a:t>
            </a:r>
          </a:p>
          <a:p>
            <a:pPr marL="171450" lvl="0" indent="-171450" algn="l" rtl="0">
              <a:spcBef>
                <a:spcPts val="0"/>
              </a:spcBef>
              <a:spcAft>
                <a:spcPts val="0"/>
              </a:spcAft>
              <a:buClr>
                <a:schemeClr val="dk1"/>
              </a:buClr>
              <a:buSzPts val="1200"/>
              <a:buFont typeface="Calibri"/>
              <a:buChar char="-"/>
            </a:pPr>
            <a:r>
              <a:rPr lang="fr-FR" b="1" dirty="0"/>
              <a:t>Une mobilisation des ressources</a:t>
            </a:r>
          </a:p>
          <a:p>
            <a:pPr marL="171450" lvl="0" indent="-171450" algn="l" rtl="0">
              <a:spcBef>
                <a:spcPts val="0"/>
              </a:spcBef>
              <a:spcAft>
                <a:spcPts val="0"/>
              </a:spcAft>
              <a:buClr>
                <a:schemeClr val="dk1"/>
              </a:buClr>
              <a:buSzPts val="1200"/>
              <a:buFont typeface="Calibri"/>
              <a:buChar char="-"/>
            </a:pPr>
            <a:r>
              <a:rPr lang="fr-FR" b="1" dirty="0"/>
              <a:t>Une coordination avec les agents de la santé ou de la protection de l’enfance </a:t>
            </a:r>
            <a:r>
              <a:rPr lang="fr-FR" dirty="0"/>
              <a:t>afin de </a:t>
            </a:r>
            <a:r>
              <a:rPr lang="fr-FR" b="1" dirty="0"/>
              <a:t>dispenser des soins cliniques aux survivantes de VBG</a:t>
            </a:r>
            <a:r>
              <a:rPr lang="fr-FR" dirty="0"/>
              <a:t> et un soutien collectif aux jeunes et aux adolescents, filles et garçons, survivants de violences sexuelles revêt une importance particulière (voir la Norme 4 : Soins de santé pour les survivantes de VBG, la Norme 6 : La gestion de cas de VBG, et la Norme 7: Systèmes d’orientation).</a:t>
            </a:r>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5</a:t>
            </a:fld>
            <a:endParaRPr lang="en-SG"/>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Quelles actions/interventions avez-vous menées en relation avec ces six fonctions essentielles ?</a:t>
            </a:r>
          </a:p>
          <a:p>
            <a:pPr marL="0" lvl="0" indent="0" algn="l" rtl="0">
              <a:spcBef>
                <a:spcPts val="0"/>
              </a:spcBef>
              <a:spcAft>
                <a:spcPts val="0"/>
              </a:spcAft>
              <a:buNone/>
            </a:pPr>
            <a:endParaRPr dirty="0"/>
          </a:p>
          <a:p>
            <a:pPr marL="0" lvl="0" indent="0" algn="l" rtl="0">
              <a:spcBef>
                <a:spcPts val="0"/>
              </a:spcBef>
              <a:spcAft>
                <a:spcPts val="0"/>
              </a:spcAft>
              <a:buNone/>
            </a:pPr>
            <a:r>
              <a:rPr lang="fr-FR" dirty="0"/>
              <a:t>Points essentiels :</a:t>
            </a:r>
          </a:p>
          <a:p>
            <a:pPr marL="0" lvl="0" indent="0" algn="l" rtl="0">
              <a:spcBef>
                <a:spcPts val="0"/>
              </a:spcBef>
              <a:spcAft>
                <a:spcPts val="0"/>
              </a:spcAft>
              <a:buNone/>
            </a:pPr>
            <a:endParaRPr dirty="0"/>
          </a:p>
          <a:p>
            <a:pPr marL="228600" lvl="0" indent="-228600" algn="l" rtl="0">
              <a:spcBef>
                <a:spcPts val="0"/>
              </a:spcBef>
              <a:spcAft>
                <a:spcPts val="0"/>
              </a:spcAft>
              <a:buClr>
                <a:schemeClr val="dk1"/>
              </a:buClr>
              <a:buSzPts val="1200"/>
              <a:buFont typeface="Calibri"/>
              <a:buAutoNum type="arabicPeriod"/>
            </a:pPr>
            <a:r>
              <a:rPr lang="fr-FR" dirty="0"/>
              <a:t>Soutenir la prestation de services : </a:t>
            </a:r>
          </a:p>
          <a:p>
            <a:pPr marL="0" lvl="0" indent="0" algn="l" rtl="0">
              <a:spcBef>
                <a:spcPts val="0"/>
              </a:spcBef>
              <a:spcAft>
                <a:spcPts val="0"/>
              </a:spcAft>
              <a:buClr>
                <a:schemeClr val="dk1"/>
              </a:buClr>
              <a:buSzPts val="1200"/>
              <a:buFont typeface="Calibri"/>
              <a:buNone/>
            </a:pPr>
            <a:r>
              <a:rPr lang="fr-FR" dirty="0"/>
              <a:t>• Offrir une plate-forme garantissant que la prestation de services répond au plan d’intervention humanitaire et d’aide aux réfugiés, ainsi qu’aux priorités stratégiques. </a:t>
            </a:r>
          </a:p>
          <a:p>
            <a:pPr marL="0" lvl="0" indent="0" algn="l" rtl="0">
              <a:spcBef>
                <a:spcPts val="0"/>
              </a:spcBef>
              <a:spcAft>
                <a:spcPts val="0"/>
              </a:spcAft>
              <a:buClr>
                <a:schemeClr val="dk1"/>
              </a:buClr>
              <a:buSzPts val="1200"/>
              <a:buFont typeface="Calibri"/>
              <a:buNone/>
            </a:pPr>
            <a:r>
              <a:rPr lang="fr-FR" dirty="0"/>
              <a:t>• Mettre en place des mécanismes destinés à éliminer les doubles emplois dans la prestation de services. </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2. Informer les intervenants (Coordonnateur humanitaire/équipe pays chargée de l’aide humanitaire/Coordonnateur de l’aide aux réfugiés) concernant les décisions stratégiques : </a:t>
            </a:r>
          </a:p>
          <a:p>
            <a:pPr marL="0" lvl="0" indent="0" algn="l" rtl="0">
              <a:spcBef>
                <a:spcPts val="0"/>
              </a:spcBef>
              <a:spcAft>
                <a:spcPts val="0"/>
              </a:spcAft>
              <a:buClr>
                <a:schemeClr val="dk1"/>
              </a:buClr>
              <a:buSzPts val="1200"/>
              <a:buFont typeface="Calibri"/>
              <a:buNone/>
            </a:pPr>
            <a:r>
              <a:rPr lang="fr-FR" dirty="0"/>
              <a:t>• Préparer les évaluations des besoins et une analyse des lacunes afin de déterminer les priorités. </a:t>
            </a:r>
          </a:p>
          <a:p>
            <a:pPr marL="0" lvl="0" indent="0" algn="l" rtl="0">
              <a:spcBef>
                <a:spcPts val="0"/>
              </a:spcBef>
              <a:spcAft>
                <a:spcPts val="0"/>
              </a:spcAft>
              <a:buClr>
                <a:schemeClr val="dk1"/>
              </a:buClr>
              <a:buSzPts val="1200"/>
              <a:buFont typeface="Calibri"/>
              <a:buNone/>
            </a:pPr>
            <a:r>
              <a:rPr lang="fr-FR" dirty="0"/>
              <a:t>• Chercher et trouver des solutions pour faire face aux lacunes, obstacles, doubles emplois et difficultés émergents. </a:t>
            </a:r>
          </a:p>
          <a:p>
            <a:pPr marL="0" lvl="0" indent="0" algn="l" rtl="0">
              <a:spcBef>
                <a:spcPts val="0"/>
              </a:spcBef>
              <a:spcAft>
                <a:spcPts val="0"/>
              </a:spcAft>
              <a:buClr>
                <a:schemeClr val="dk1"/>
              </a:buClr>
              <a:buSzPts val="1200"/>
              <a:buFont typeface="Calibri"/>
              <a:buNone/>
            </a:pPr>
            <a:r>
              <a:rPr lang="fr-FR" dirty="0"/>
              <a:t>• Formuler des priorités sur la base d’une analyse. </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3. Planifier et mettre en œuvre la stratégie du sous-groupe sectoriel/secteur : </a:t>
            </a:r>
          </a:p>
          <a:p>
            <a:pPr marL="0" lvl="0" indent="0" algn="l" rtl="0">
              <a:spcBef>
                <a:spcPts val="0"/>
              </a:spcBef>
              <a:spcAft>
                <a:spcPts val="0"/>
              </a:spcAft>
              <a:buClr>
                <a:schemeClr val="dk1"/>
              </a:buClr>
              <a:buSzPts val="1200"/>
              <a:buFont typeface="Calibri"/>
              <a:buNone/>
            </a:pPr>
            <a:r>
              <a:rPr lang="fr-FR" dirty="0"/>
              <a:t>• Élaborer un plan sectoriel, des objectifs et des indicateurs concernant la VBG qui contribuent directement à la réalisation des objectifs stratégiques d’ensemble de l’intervention. </a:t>
            </a:r>
          </a:p>
          <a:p>
            <a:pPr marL="0" lvl="0" indent="0" algn="l" rtl="0">
              <a:spcBef>
                <a:spcPts val="0"/>
              </a:spcBef>
              <a:spcAft>
                <a:spcPts val="0"/>
              </a:spcAft>
              <a:buClr>
                <a:schemeClr val="dk1"/>
              </a:buClr>
              <a:buSzPts val="1200"/>
              <a:buFont typeface="Calibri"/>
              <a:buNone/>
            </a:pPr>
            <a:r>
              <a:rPr lang="fr-FR" dirty="0"/>
              <a:t>• Appliquer et respecter les normes et les directives communes. </a:t>
            </a:r>
          </a:p>
          <a:p>
            <a:pPr marL="0" lvl="0" indent="0" algn="l" rtl="0">
              <a:spcBef>
                <a:spcPts val="0"/>
              </a:spcBef>
              <a:spcAft>
                <a:spcPts val="0"/>
              </a:spcAft>
              <a:buClr>
                <a:schemeClr val="dk1"/>
              </a:buClr>
              <a:buSzPts val="1200"/>
              <a:buFont typeface="Calibri"/>
              <a:buNone/>
            </a:pPr>
            <a:r>
              <a:rPr lang="fr-FR" dirty="0"/>
              <a:t>• Préciser les besoins de financement, aider à déterminer les priorités et convenir des contributions du sous-groupe sectoriel/secteur aux propositions de financement du Coordonnateur humanitaire/de l’équipe pays chargée de l’action humanitaire/du Coordonnateur de l’aide aux réfugiés. </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4. Assurer le suivi et évaluer les résultats : </a:t>
            </a:r>
          </a:p>
          <a:p>
            <a:pPr marL="0" lvl="0" indent="0" algn="l" rtl="0">
              <a:spcBef>
                <a:spcPts val="0"/>
              </a:spcBef>
              <a:spcAft>
                <a:spcPts val="0"/>
              </a:spcAft>
              <a:buClr>
                <a:schemeClr val="dk1"/>
              </a:buClr>
              <a:buSzPts val="1200"/>
              <a:buFont typeface="Calibri"/>
              <a:buNone/>
            </a:pPr>
            <a:r>
              <a:rPr lang="fr-FR" dirty="0"/>
              <a:t>• Suivi des activités et des besoins et établir des rapports à ce sujet. </a:t>
            </a:r>
          </a:p>
          <a:p>
            <a:pPr marL="0" lvl="0" indent="0" algn="l" rtl="0">
              <a:spcBef>
                <a:spcPts val="0"/>
              </a:spcBef>
              <a:spcAft>
                <a:spcPts val="0"/>
              </a:spcAft>
              <a:buClr>
                <a:schemeClr val="dk1"/>
              </a:buClr>
              <a:buSzPts val="1200"/>
              <a:buFont typeface="Calibri"/>
              <a:buNone/>
            </a:pPr>
            <a:r>
              <a:rPr lang="fr-FR" dirty="0"/>
              <a:t>• Mesurer les progrès par rapport à la stratégie du sous-groupe sectoriel/secteur et aux résultats escomptés. </a:t>
            </a:r>
          </a:p>
          <a:p>
            <a:pPr marL="0" lvl="0" indent="0" algn="l" rtl="0">
              <a:spcBef>
                <a:spcPts val="0"/>
              </a:spcBef>
              <a:spcAft>
                <a:spcPts val="0"/>
              </a:spcAft>
              <a:buClr>
                <a:schemeClr val="dk1"/>
              </a:buClr>
              <a:buSzPts val="1200"/>
              <a:buFont typeface="Calibri"/>
              <a:buNone/>
            </a:pPr>
            <a:r>
              <a:rPr lang="fr-FR" dirty="0"/>
              <a:t>• Recommander des mesures correctives lorsque cela s’avère nécessaire. </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5. Renforcer les capacités nationales en matière de préparation et de planification des interventions d’urgence. </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6. Soutenir un plaidoyer vigoureux : </a:t>
            </a:r>
          </a:p>
          <a:p>
            <a:pPr marL="0" lvl="0" indent="0" algn="l" rtl="0">
              <a:spcBef>
                <a:spcPts val="0"/>
              </a:spcBef>
              <a:spcAft>
                <a:spcPts val="0"/>
              </a:spcAft>
              <a:buClr>
                <a:schemeClr val="dk1"/>
              </a:buClr>
              <a:buSzPts val="1200"/>
              <a:buFont typeface="Calibri"/>
              <a:buNone/>
            </a:pPr>
            <a:r>
              <a:rPr lang="fr-FR" dirty="0"/>
              <a:t>• Recenser les sujets de préoccupation, et adresser des informations clés et des messages au Coordonnateur humanitaire et à l’équipe de pays chargée de l’action humanitaire. </a:t>
            </a:r>
          </a:p>
          <a:p>
            <a:pPr marL="0" lvl="0" indent="0" algn="l" rtl="0">
              <a:spcBef>
                <a:spcPts val="0"/>
              </a:spcBef>
              <a:spcAft>
                <a:spcPts val="0"/>
              </a:spcAft>
              <a:buClr>
                <a:schemeClr val="dk1"/>
              </a:buClr>
              <a:buSzPts val="1200"/>
              <a:buFont typeface="Calibri"/>
              <a:buNone/>
            </a:pPr>
            <a:r>
              <a:rPr lang="fr-FR" dirty="0"/>
              <a:t>• Entreprendre des activités de plaidoyer au nom des membres du sous-groupe sectoriel/secteur, concernant les personnes touchées.</a:t>
            </a:r>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6</a:t>
            </a:fld>
            <a:endParaRPr lang="en-SG"/>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Ressource : </a:t>
            </a:r>
            <a:r>
              <a:rPr lang="fr-FR" u="sng" dirty="0">
                <a:solidFill>
                  <a:schemeClr val="hlink"/>
                </a:solidFill>
                <a:hlinkClick r:id="rId3"/>
              </a:rPr>
              <a:t>https://gbvaor.net/</a:t>
            </a:r>
          </a:p>
          <a:p>
            <a:pPr marL="0" lvl="0" indent="0" algn="l" rtl="0">
              <a:spcBef>
                <a:spcPts val="0"/>
              </a:spcBef>
              <a:spcAft>
                <a:spcPts val="0"/>
              </a:spcAft>
              <a:buNone/>
            </a:pPr>
            <a:endParaRPr dirty="0"/>
          </a:p>
        </p:txBody>
      </p:sp>
      <p:sp>
        <p:nvSpPr>
          <p:cNvPr id="141" name="Google Shape;14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7</a:t>
            </a:fld>
            <a:endParaRPr lang="en-SG"/>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solidFill>
                  <a:srgbClr val="FF0000"/>
                </a:solidFill>
              </a:rPr>
              <a:t>À souligner : Cette diapositive porte sur les mécanismes de protection mondiaux qui devraient être mis en œuvre aux niveaux national, régional et local.</a:t>
            </a:r>
          </a:p>
          <a:p>
            <a:pPr marL="0" lvl="0" indent="0" algn="l" rtl="0">
              <a:spcBef>
                <a:spcPts val="0"/>
              </a:spcBef>
              <a:spcAft>
                <a:spcPts val="0"/>
              </a:spcAft>
              <a:buNone/>
            </a:pPr>
            <a:endParaRPr lang="en-SG" dirty="0">
              <a:solidFill>
                <a:srgbClr val="FF0000"/>
              </a:solidFill>
            </a:endParaRPr>
          </a:p>
          <a:p>
            <a:pPr marL="0" lvl="0" indent="0" algn="l" rtl="0">
              <a:spcBef>
                <a:spcPts val="0"/>
              </a:spcBef>
              <a:spcAft>
                <a:spcPts val="0"/>
              </a:spcAft>
              <a:buNone/>
            </a:pPr>
            <a:r>
              <a:rPr lang="fr-FR" dirty="0">
                <a:solidFill>
                  <a:srgbClr val="FF0000"/>
                </a:solidFill>
              </a:rPr>
              <a:t>Indépendamment de la présence ou de l’activité des mécanismes de coordination mondiaux ou nationaux, et même en l’absence d’organes formels dédiés, </a:t>
            </a:r>
            <a:r>
              <a:rPr kumimoji="0" lang="fr-FR" sz="1200" b="0" i="0" u="none" strike="noStrike" cap="none" normalizeH="0" baseline="0" noProof="0" dirty="0">
                <a:ln>
                  <a:noFill/>
                </a:ln>
                <a:solidFill>
                  <a:srgbClr val="000000"/>
                </a:solidFill>
                <a:uLnTx/>
                <a:uFillTx/>
                <a:latin typeface="Calibri"/>
                <a:cs typeface="Calibri"/>
                <a:sym typeface="Calibri"/>
              </a:rPr>
              <a:t>une coordination peut tout de même intervenir (les organisations ou les institutions qui se trouvent dans la même région peuvent en effet se réunir au niveau bilatéral ou convoquer des réunions). </a:t>
            </a:r>
          </a:p>
          <a:p>
            <a:pPr marL="0" lvl="0" indent="0" algn="l" rtl="0">
              <a:spcBef>
                <a:spcPts val="0"/>
              </a:spcBef>
              <a:spcAft>
                <a:spcPts val="0"/>
              </a:spcAft>
              <a:buNone/>
            </a:pPr>
            <a:endParaRPr lang="en-SG" dirty="0"/>
          </a:p>
          <a:p>
            <a:pPr marL="0" lvl="0" indent="0" algn="l" rtl="0">
              <a:spcBef>
                <a:spcPts val="0"/>
              </a:spcBef>
              <a:spcAft>
                <a:spcPts val="0"/>
              </a:spcAft>
              <a:buNone/>
            </a:pPr>
            <a:r>
              <a:rPr lang="fr-FR" dirty="0"/>
              <a:t>La coordination de l’action contre la VBG peut et doit intervenir à tous les niveaux – </a:t>
            </a:r>
            <a:r>
              <a:rPr lang="fr-FR" b="1" dirty="0"/>
              <a:t>formel/informel</a:t>
            </a:r>
            <a:r>
              <a:rPr lang="fr-FR" dirty="0"/>
              <a:t>, </a:t>
            </a:r>
            <a:r>
              <a:rPr lang="fr-FR" b="1" dirty="0"/>
              <a:t>local/régional</a:t>
            </a:r>
            <a:r>
              <a:rPr lang="fr-FR" dirty="0"/>
              <a:t>, ou encore </a:t>
            </a:r>
            <a:r>
              <a:rPr lang="fr-FR" b="1" dirty="0"/>
              <a:t>national/international</a:t>
            </a:r>
            <a:r>
              <a:rPr lang="fr-FR" dirty="0"/>
              <a:t>.</a:t>
            </a:r>
            <a:r>
              <a:rPr lang="fr-FR" b="1" dirty="0"/>
              <a:t> </a:t>
            </a: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8</a:t>
            </a:fld>
            <a:endParaRPr lang="en-SG"/>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PRINCIPAL ORGANISME DE COORDINATION DE L’ACTION CONTRE LA VBG PAR SOUS-GROUPE SECTORIEL/SECTEUR</a:t>
            </a:r>
          </a:p>
          <a:p>
            <a:pPr marL="0" marR="0" lvl="0" indent="0" algn="l" rtl="0">
              <a:lnSpc>
                <a:spcPct val="100000"/>
              </a:lnSpc>
              <a:spcBef>
                <a:spcPts val="0"/>
              </a:spcBef>
              <a:spcAft>
                <a:spcPts val="0"/>
              </a:spcAft>
              <a:buClr>
                <a:schemeClr val="dk1"/>
              </a:buClr>
              <a:buSzPts val="1200"/>
              <a:buFont typeface="Calibri"/>
              <a:buNone/>
            </a:pPr>
            <a:endParaRPr lang="en-SG" dirty="0"/>
          </a:p>
          <a:p>
            <a:pPr marL="0" marR="0" lvl="0" indent="0" algn="l" rtl="0">
              <a:lnSpc>
                <a:spcPct val="100000"/>
              </a:lnSpc>
              <a:spcBef>
                <a:spcPts val="0"/>
              </a:spcBef>
              <a:spcAft>
                <a:spcPts val="0"/>
              </a:spcAft>
              <a:buClr>
                <a:schemeClr val="dk1"/>
              </a:buClr>
              <a:buSzPts val="1200"/>
              <a:buFont typeface="Calibri"/>
              <a:buNone/>
            </a:pPr>
            <a:r>
              <a:rPr lang="fr-FR" dirty="0"/>
              <a:t>À souligner : Un coordonnateur doit </a:t>
            </a:r>
            <a:r>
              <a:rPr lang="fr-FR" b="1" dirty="0"/>
              <a:t>veiller à l’intégrité de l’intervention contre la VBG dans son ensemble </a:t>
            </a:r>
            <a:r>
              <a:rPr lang="fr-FR" b="0" dirty="0"/>
              <a:t>et</a:t>
            </a:r>
            <a:r>
              <a:rPr lang="fr-FR" b="1" dirty="0"/>
              <a:t> ne devrait pas envisager la coordination sous l’angle uniquement de l’institution du pays hôte à laquelle il appartient</a:t>
            </a:r>
            <a:r>
              <a:rPr lang="fr-FR" dirty="0"/>
              <a:t>.</a:t>
            </a:r>
          </a:p>
          <a:p>
            <a:pPr marL="0" lvl="0" indent="0" algn="l" rtl="0">
              <a:spcBef>
                <a:spcPts val="0"/>
              </a:spcBef>
              <a:spcAft>
                <a:spcPts val="0"/>
              </a:spcAft>
              <a:buNone/>
            </a:pPr>
            <a:endParaRPr dirty="0"/>
          </a:p>
          <a:p>
            <a:pPr marL="0" lvl="0" indent="0" algn="l" rtl="0">
              <a:spcBef>
                <a:spcPts val="0"/>
              </a:spcBef>
              <a:spcAft>
                <a:spcPts val="0"/>
              </a:spcAft>
              <a:buNone/>
            </a:pPr>
            <a:r>
              <a:rPr lang="fr-FR" dirty="0"/>
              <a:t>Ressource : Domaine de responsabilité de la violence basée sur le genre au sein du Groupe mondial de la protection (2019). Manuel pour la coordination des interventions contre la VBG dans les situations humanitaires. http://gbvaor.net/handbook-coordinating-gender-based-violence-emergencies-now/. </a:t>
            </a:r>
          </a:p>
          <a:p>
            <a:pPr marL="0" lvl="0" indent="0" algn="l" rtl="0">
              <a:spcBef>
                <a:spcPts val="0"/>
              </a:spcBef>
              <a:spcAft>
                <a:spcPts val="0"/>
              </a:spcAft>
              <a:buNone/>
            </a:pPr>
            <a:endParaRPr dirty="0"/>
          </a:p>
        </p:txBody>
      </p:sp>
      <p:sp>
        <p:nvSpPr>
          <p:cNvPr id="148" name="Google Shape;14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9</a:t>
            </a:fld>
            <a:endParaRPr lang="en-S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5" name="Google Shape;25;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6" name="Google Shape;26;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
        <p:nvSpPr>
          <p:cNvPr id="7" name="Slide Number Placeholder 5">
            <a:extLst>
              <a:ext uri="{FF2B5EF4-FFF2-40B4-BE49-F238E27FC236}">
                <a16:creationId xmlns:a16="http://schemas.microsoft.com/office/drawing/2014/main" id="{FB85DC43-7ABF-48E9-A681-D38AE16D0D23}"/>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2373324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579917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845358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22270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230666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376968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8808521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192565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258172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99575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8" name="Google Shape;3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9" name="Google Shape;3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14716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817399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114596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7" name="Google Shape;4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2" name="Google Shape;5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3" name="Google Shape;5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6" name="Google Shape;5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7" name="Google Shape;5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3" name="Google Shape;63;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4" name="Google Shape;64;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dirty="0"/>
          </a:p>
        </p:txBody>
      </p:sp>
      <p:sp>
        <p:nvSpPr>
          <p:cNvPr id="68" name="Google Shape;68;p2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0" name="Google Shape;70;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1" name="Google Shape;71;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6" name="Google Shape;76;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7" name="Google Shape;77;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2" name="Google Shape;8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3" name="Google Shape;8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
        <p:nvSpPr>
          <p:cNvPr id="7" name="Slide Number Placeholder 5">
            <a:extLst>
              <a:ext uri="{FF2B5EF4-FFF2-40B4-BE49-F238E27FC236}">
                <a16:creationId xmlns:a16="http://schemas.microsoft.com/office/drawing/2014/main" id="{76604232-F5D1-4437-A64F-23FFFB6F4481}"/>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85" r:id="rId10"/>
    <p:sldLayoutId id="2147483686"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046B784D-1163-4EB5-BEBD-AEBEAFB78A98}"/>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230387174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2.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tags" Target="../tags/tag3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39.xml"/><Relationship Id="rId7" Type="http://schemas.openxmlformats.org/officeDocument/2006/relationships/notesSlide" Target="../notesSlides/notesSlide15.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1.xml"/><Relationship Id="rId5" Type="http://schemas.openxmlformats.org/officeDocument/2006/relationships/tags" Target="../tags/tag41.xml"/><Relationship Id="rId10" Type="http://schemas.openxmlformats.org/officeDocument/2006/relationships/image" Target="../media/image9.JPG"/><Relationship Id="rId4" Type="http://schemas.openxmlformats.org/officeDocument/2006/relationships/tags" Target="../tags/tag40.xml"/><Relationship Id="rId9"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0.JP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4.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3.png"/><Relationship Id="rId5" Type="http://schemas.openxmlformats.org/officeDocument/2006/relationships/notesSlide" Target="../notesSlides/notesSlide17.xml"/><Relationship Id="rId4"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2.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tags" Target="../tags/tag11.xml"/><Relationship Id="rId7" Type="http://schemas.openxmlformats.org/officeDocument/2006/relationships/image" Target="../media/image5.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009322" y="1230728"/>
            <a:ext cx="6533321" cy="3987663"/>
          </a:xfrm>
        </p:spPr>
        <p:txBody>
          <a:bodyPr>
            <a:normAutofit fontScale="90000"/>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b="1" dirty="0">
                <a:solidFill>
                  <a:srgbClr val="267CB4"/>
                </a:solidFill>
                <a:latin typeface="+mn-lt"/>
                <a:cs typeface="Century Gothic"/>
              </a:rPr>
              <a:t>Normes minimales </a:t>
            </a:r>
            <a:r>
              <a:rPr lang="fr-FR" b="1" dirty="0" err="1">
                <a:solidFill>
                  <a:srgbClr val="267CB4"/>
                </a:solidFill>
                <a:latin typeface="+mn-lt"/>
                <a:cs typeface="Century Gothic"/>
              </a:rPr>
              <a:t>interorganisations</a:t>
            </a:r>
            <a:r>
              <a:rPr lang="fr-FR"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Tree>
    <p:extLst>
      <p:ext uri="{BB962C8B-B14F-4D97-AF65-F5344CB8AC3E}">
        <p14:creationId xmlns:p14="http://schemas.microsoft.com/office/powerpoint/2010/main" val="4111569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a:spLocks noGrp="1"/>
          </p:cNvSpPr>
          <p:nvPr>
            <p:ph type="title"/>
            <p:custDataLst>
              <p:tags r:id="rId1"/>
            </p:custDataLst>
          </p:nvPr>
        </p:nvSpPr>
        <p:spPr>
          <a:xfrm>
            <a:off x="431800" y="98425"/>
            <a:ext cx="10515600" cy="1325563"/>
          </a:xfrm>
          <a:prstGeom prst="rect">
            <a:avLst/>
          </a:prstGeom>
          <a:noFill/>
          <a:ln>
            <a:noFill/>
          </a:ln>
        </p:spPr>
        <p:txBody>
          <a:bodyPr spcFirstLastPara="1" wrap="square" lIns="91425" tIns="45700" rIns="91425" bIns="45700" anchor="ctr" anchorCtr="0">
            <a:normAutofit fontScale="90000"/>
          </a:bodyPr>
          <a:lstStyle/>
          <a:p>
            <a:pPr marL="0" lvl="0" indent="0" rtl="0">
              <a:lnSpc>
                <a:spcPct val="90000"/>
              </a:lnSpc>
              <a:spcBef>
                <a:spcPts val="0"/>
              </a:spcBef>
              <a:spcAft>
                <a:spcPts val="0"/>
              </a:spcAft>
              <a:buClr>
                <a:srgbClr val="7030A0"/>
              </a:buClr>
              <a:buSzPts val="3000"/>
              <a:buFont typeface="Calibri"/>
              <a:buNone/>
            </a:pPr>
            <a:r>
              <a:rPr lang="fr-FR" sz="4800" b="1">
                <a:solidFill>
                  <a:srgbClr val="267CB4"/>
                </a:solidFill>
              </a:rPr>
              <a:t>Participation à la coordination de l’action contre la GBV</a:t>
            </a:r>
          </a:p>
        </p:txBody>
      </p:sp>
      <p:sp>
        <p:nvSpPr>
          <p:cNvPr id="130" name="Google Shape;130;p7"/>
          <p:cNvSpPr txBox="1">
            <a:spLocks noGrp="1"/>
          </p:cNvSpPr>
          <p:nvPr>
            <p:ph type="body" idx="1"/>
            <p:custDataLst>
              <p:tags r:id="rId2"/>
            </p:custDataLst>
          </p:nvPr>
        </p:nvSpPr>
        <p:spPr>
          <a:xfrm>
            <a:off x="838200" y="1594884"/>
            <a:ext cx="10515600" cy="4897991"/>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80000"/>
              </a:lnSpc>
              <a:spcBef>
                <a:spcPts val="0"/>
              </a:spcBef>
              <a:spcAft>
                <a:spcPts val="0"/>
              </a:spcAft>
              <a:buClr>
                <a:schemeClr val="dk1"/>
              </a:buClr>
              <a:buSzPts val="2600"/>
              <a:buChar char="•"/>
            </a:pPr>
            <a:r>
              <a:rPr lang="fr-FR" sz="2600" b="1" dirty="0"/>
              <a:t>Les instances de coordination de la lutte contre la VBG </a:t>
            </a:r>
            <a:r>
              <a:rPr lang="fr-FR" sz="2600" dirty="0"/>
              <a:t>devraient inclure </a:t>
            </a:r>
            <a:r>
              <a:rPr lang="fr-FR" sz="2600" b="1" dirty="0">
                <a:solidFill>
                  <a:srgbClr val="267CB4"/>
                </a:solidFill>
              </a:rPr>
              <a:t>un large éventail d’acteurs du programme VBG</a:t>
            </a:r>
            <a:r>
              <a:rPr lang="fr-FR" sz="2600" dirty="0"/>
              <a:t>, notamment, mais pas exclusivement :</a:t>
            </a:r>
          </a:p>
          <a:p>
            <a:pPr marL="685800" lvl="1" indent="-228600" algn="l" rtl="0">
              <a:lnSpc>
                <a:spcPct val="80000"/>
              </a:lnSpc>
              <a:spcBef>
                <a:spcPts val="500"/>
              </a:spcBef>
              <a:spcAft>
                <a:spcPts val="0"/>
              </a:spcAft>
              <a:buClr>
                <a:schemeClr val="dk1"/>
              </a:buClr>
              <a:buSzPts val="2200"/>
              <a:buChar char="•"/>
            </a:pPr>
            <a:r>
              <a:rPr lang="fr-FR" sz="2200" dirty="0"/>
              <a:t>des ONG internationales et nationales ;</a:t>
            </a:r>
          </a:p>
          <a:p>
            <a:pPr marL="685800" lvl="1" indent="-228600" algn="l" rtl="0">
              <a:lnSpc>
                <a:spcPct val="80000"/>
              </a:lnSpc>
              <a:spcBef>
                <a:spcPts val="500"/>
              </a:spcBef>
              <a:spcAft>
                <a:spcPts val="0"/>
              </a:spcAft>
              <a:buClr>
                <a:schemeClr val="dk1"/>
              </a:buClr>
              <a:buSzPts val="2200"/>
              <a:buChar char="•"/>
            </a:pPr>
            <a:r>
              <a:rPr lang="fr-FR" sz="2200" dirty="0"/>
              <a:t>des organisations de la société civile, y compris les organisations dirigées par des femmes et autres organisations communautaires ; </a:t>
            </a:r>
            <a:r>
              <a:rPr lang="fr-FR" sz="22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rPr>
              <a:t>et</a:t>
            </a:r>
            <a:r>
              <a:rPr lang="fr-FR" sz="2200" dirty="0"/>
              <a:t> </a:t>
            </a:r>
          </a:p>
          <a:p>
            <a:pPr marL="685800" lvl="1" indent="-228600" algn="l" rtl="0">
              <a:lnSpc>
                <a:spcPct val="80000"/>
              </a:lnSpc>
              <a:spcBef>
                <a:spcPts val="500"/>
              </a:spcBef>
              <a:spcAft>
                <a:spcPts val="0"/>
              </a:spcAft>
              <a:buClr>
                <a:schemeClr val="dk1"/>
              </a:buClr>
              <a:buSzPts val="2200"/>
              <a:buChar char="•"/>
            </a:pPr>
            <a:r>
              <a:rPr lang="fr-FR" sz="2200" dirty="0"/>
              <a:t>des acteurs gouvernementaux aux échelons national et infranational.</a:t>
            </a:r>
          </a:p>
          <a:p>
            <a:pPr marL="457200" lvl="1" indent="0" algn="l" rtl="0">
              <a:lnSpc>
                <a:spcPct val="80000"/>
              </a:lnSpc>
              <a:spcBef>
                <a:spcPts val="500"/>
              </a:spcBef>
              <a:spcAft>
                <a:spcPts val="0"/>
              </a:spcAft>
              <a:buClr>
                <a:schemeClr val="dk1"/>
              </a:buClr>
              <a:buSzPts val="2200"/>
              <a:buNone/>
            </a:pPr>
            <a:endParaRPr dirty="0"/>
          </a:p>
          <a:p>
            <a:pPr marL="228600" lvl="0" indent="-228600" algn="l" rtl="0">
              <a:lnSpc>
                <a:spcPct val="80000"/>
              </a:lnSpc>
              <a:spcBef>
                <a:spcPts val="1000"/>
              </a:spcBef>
              <a:spcAft>
                <a:spcPts val="0"/>
              </a:spcAft>
              <a:buClr>
                <a:schemeClr val="dk1"/>
              </a:buClr>
              <a:buSzPts val="2600"/>
              <a:buChar char="•"/>
            </a:pPr>
            <a:r>
              <a:rPr lang="fr-FR" sz="2600" b="1" dirty="0"/>
              <a:t>Tous les intervenants chargés de la coordination de l’action contre la VBG </a:t>
            </a:r>
            <a:r>
              <a:rPr lang="fr-FR" sz="2600" dirty="0"/>
              <a:t>ont</a:t>
            </a:r>
            <a:r>
              <a:rPr lang="fr-FR" sz="2600" b="1" dirty="0">
                <a:solidFill>
                  <a:srgbClr val="267CB4"/>
                </a:solidFill>
              </a:rPr>
              <a:t> le devoir de bien connaître les Principes directeurs de cette action et les principales formes que revêt la VBG dans les situations d’urgence </a:t>
            </a:r>
            <a:r>
              <a:rPr lang="fr-FR" sz="2600" dirty="0"/>
              <a:t>afin de : </a:t>
            </a:r>
          </a:p>
          <a:p>
            <a:pPr marL="685800" lvl="1" indent="-228600">
              <a:lnSpc>
                <a:spcPct val="80000"/>
              </a:lnSpc>
              <a:spcBef>
                <a:spcPts val="1000"/>
              </a:spcBef>
              <a:buSzPts val="2600"/>
            </a:pPr>
            <a:r>
              <a:rPr lang="fr-FR" sz="2200" dirty="0"/>
              <a:t>comprendre et anticiper les risques et les effets de la VBG au sein de la population touchée ;</a:t>
            </a:r>
          </a:p>
          <a:p>
            <a:pPr marL="685800" lvl="1" indent="-228600">
              <a:lnSpc>
                <a:spcPct val="80000"/>
              </a:lnSpc>
              <a:spcBef>
                <a:spcPts val="1000"/>
              </a:spcBef>
              <a:buSzPts val="2600"/>
            </a:pPr>
            <a:r>
              <a:rPr lang="fr-FR" sz="2200" dirty="0"/>
              <a:t>faire comprendre à la communauté humanitaire qu’elle a la responsabilité de lutter contre la VBG.</a:t>
            </a:r>
          </a:p>
          <a:p>
            <a:pPr marL="228600" lvl="0" indent="-50800" algn="l" rtl="0">
              <a:lnSpc>
                <a:spcPct val="80000"/>
              </a:lnSpc>
              <a:spcBef>
                <a:spcPts val="1000"/>
              </a:spcBef>
              <a:spcAft>
                <a:spcPts val="0"/>
              </a:spcAft>
              <a:buClr>
                <a:schemeClr val="dk1"/>
              </a:buClr>
              <a:buSzPts val="2800"/>
              <a:buNone/>
            </a:pPr>
            <a:endParaRPr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8"/>
          <p:cNvSpPr txBox="1">
            <a:spLocks noGrp="1"/>
          </p:cNvSpPr>
          <p:nvPr>
            <p:ph type="title"/>
            <p:custDataLst>
              <p:tags r:id="rId1"/>
            </p:custDataLst>
          </p:nvPr>
        </p:nvSpPr>
        <p:spPr>
          <a:xfrm>
            <a:off x="426720" y="692467"/>
            <a:ext cx="10515600" cy="1768475"/>
          </a:xfrm>
          <a:prstGeom prst="rect">
            <a:avLst/>
          </a:prstGeom>
          <a:noFill/>
          <a:ln>
            <a:noFill/>
          </a:ln>
        </p:spPr>
        <p:txBody>
          <a:bodyPr spcFirstLastPara="1" wrap="square" lIns="91425" tIns="45700" rIns="91425" bIns="45700" anchor="ctr" anchorCtr="0">
            <a:normAutofit fontScale="90000"/>
          </a:bodyPr>
          <a:lstStyle/>
          <a:p>
            <a:pPr>
              <a:buClr>
                <a:srgbClr val="7030A0"/>
              </a:buClr>
              <a:buSzPts val="3000"/>
            </a:pPr>
            <a:r>
              <a:rPr lang="fr-FR" sz="3600" b="1" dirty="0">
                <a:solidFill>
                  <a:srgbClr val="267CB4"/>
                </a:solidFill>
              </a:rPr>
              <a:t>L’implication et la participation des organismes de défense des droits des femmes, y compris les organismes centrés sur les femmes et dirigés par des femmes, ainsi que les mouvements féministes, constituent un </a:t>
            </a:r>
            <a:r>
              <a:rPr lang="fr-FR" sz="3600" b="1" u="sng" dirty="0">
                <a:solidFill>
                  <a:srgbClr val="267CB4"/>
                </a:solidFill>
              </a:rPr>
              <a:t>principe de base</a:t>
            </a:r>
            <a:r>
              <a:rPr lang="fr-FR" sz="3600" b="1" dirty="0">
                <a:solidFill>
                  <a:srgbClr val="267CB4"/>
                </a:solidFill>
              </a:rPr>
              <a:t> de l’action humanitaire.</a:t>
            </a:r>
          </a:p>
        </p:txBody>
      </p:sp>
      <p:sp>
        <p:nvSpPr>
          <p:cNvPr id="137" name="Google Shape;137;p8"/>
          <p:cNvSpPr txBox="1">
            <a:spLocks noGrp="1"/>
          </p:cNvSpPr>
          <p:nvPr>
            <p:ph type="body" idx="1"/>
            <p:custDataLst>
              <p:tags r:id="rId2"/>
            </p:custDataLst>
          </p:nvPr>
        </p:nvSpPr>
        <p:spPr>
          <a:xfrm>
            <a:off x="426720" y="2866323"/>
            <a:ext cx="10515600" cy="3562100"/>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1000"/>
              </a:spcBef>
              <a:spcAft>
                <a:spcPts val="0"/>
              </a:spcAft>
              <a:buClr>
                <a:schemeClr val="dk1"/>
              </a:buClr>
              <a:buSzPts val="3200"/>
              <a:buChar char="•"/>
            </a:pPr>
            <a:r>
              <a:rPr lang="fr-FR" sz="3200" u="sng" dirty="0"/>
              <a:t>Les organisations locales dirigées par des femmes et centrées sur les femmes</a:t>
            </a:r>
            <a:r>
              <a:rPr lang="fr-FR" sz="3200" dirty="0"/>
              <a:t> :</a:t>
            </a:r>
          </a:p>
          <a:p>
            <a:pPr marL="685800" lvl="1" indent="-228600" algn="l" rtl="0">
              <a:lnSpc>
                <a:spcPct val="90000"/>
              </a:lnSpc>
              <a:spcBef>
                <a:spcPts val="500"/>
              </a:spcBef>
              <a:spcAft>
                <a:spcPts val="0"/>
              </a:spcAft>
              <a:buClr>
                <a:schemeClr val="dk1"/>
              </a:buClr>
              <a:buSzPts val="3200"/>
              <a:buChar char="•"/>
            </a:pPr>
            <a:r>
              <a:rPr lang="fr-FR" sz="3200" dirty="0"/>
              <a:t>apportent des </a:t>
            </a:r>
            <a:r>
              <a:rPr lang="fr-FR" sz="3200" b="1" dirty="0"/>
              <a:t>connaissances de premier plan</a:t>
            </a:r>
            <a:r>
              <a:rPr lang="fr-FR" sz="3200" dirty="0"/>
              <a:t> : </a:t>
            </a:r>
            <a:r>
              <a:rPr lang="fr-FR" sz="32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
                  </a:ext>
                </a:extLst>
              </a:rPr>
              <a:t>les groupes et les réseaux dirigés par des femmes</a:t>
            </a:r>
            <a:r>
              <a:rPr lang="fr-FR" sz="3200" dirty="0"/>
              <a:t> </a:t>
            </a:r>
            <a:r>
              <a:rPr lang="fr-FR" sz="3200" b="1" dirty="0"/>
              <a:t>se font l’écho des voix dissidentes et des perspectives des femmes et des filles</a:t>
            </a:r>
            <a:r>
              <a:rPr lang="fr-FR" sz="3200" dirty="0"/>
              <a:t>.</a:t>
            </a:r>
          </a:p>
          <a:p>
            <a:pPr marL="685800" lvl="1" indent="-228600" algn="l" rtl="0">
              <a:lnSpc>
                <a:spcPct val="90000"/>
              </a:lnSpc>
              <a:spcBef>
                <a:spcPts val="500"/>
              </a:spcBef>
              <a:spcAft>
                <a:spcPts val="0"/>
              </a:spcAft>
              <a:buClr>
                <a:schemeClr val="dk1"/>
              </a:buClr>
              <a:buSzPts val="3200"/>
              <a:buChar char="•"/>
            </a:pPr>
            <a:r>
              <a:rPr lang="fr-FR" sz="3200" dirty="0"/>
              <a:t>permettent d’évaluer si l’assistance et la protection humanitaires </a:t>
            </a:r>
            <a:r>
              <a:rPr lang="fr-FR" sz="3200" b="1" dirty="0"/>
              <a:t>arrivent à point nommé, sont pertinentes</a:t>
            </a:r>
            <a:r>
              <a:rPr lang="fr-FR" sz="3200" dirty="0"/>
              <a:t> et </a:t>
            </a:r>
            <a:r>
              <a:rPr lang="fr-FR" sz="3200" b="1" dirty="0"/>
              <a:t>comptables </a:t>
            </a:r>
            <a:r>
              <a:rPr lang="fr-FR" sz="3200" dirty="0"/>
              <a:t>à l’égard des femmes, des filles et d’autres membres de la communauté.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1"/>
          <p:cNvSpPr txBox="1">
            <a:spLocks noGrp="1"/>
          </p:cNvSpPr>
          <p:nvPr>
            <p:ph type="body" idx="1"/>
            <p:custDataLst>
              <p:tags r:id="rId1"/>
            </p:custDataLst>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0"/>
              </a:spcBef>
              <a:spcAft>
                <a:spcPts val="0"/>
              </a:spcAft>
              <a:buClr>
                <a:schemeClr val="dk1"/>
              </a:buClr>
              <a:buSzPts val="2800"/>
              <a:buChar char="•"/>
            </a:pPr>
            <a:r>
              <a:rPr lang="fr-FR" sz="3200" dirty="0"/>
              <a:t>Les sous-groupes sectoriels/groupes de travail chargés de la lutte contre la VBG jouent un rôle décisif en </a:t>
            </a:r>
            <a:r>
              <a:rPr lang="fr-FR" sz="3200" b="1" dirty="0">
                <a:solidFill>
                  <a:srgbClr val="267CB4"/>
                </a:solidFill>
              </a:rPr>
              <a:t>apportant un soutien technique </a:t>
            </a:r>
            <a:r>
              <a:rPr lang="fr-FR" sz="3200" dirty="0">
                <a:solidFill>
                  <a:srgbClr val="267CB4"/>
                </a:solidFill>
              </a:rPr>
              <a:t> et des </a:t>
            </a:r>
            <a:r>
              <a:rPr lang="fr-FR" sz="3200" b="1" dirty="0">
                <a:solidFill>
                  <a:srgbClr val="267CB4"/>
                </a:solidFill>
              </a:rPr>
              <a:t>recommandations</a:t>
            </a:r>
            <a:r>
              <a:rPr lang="fr-FR" sz="3200" dirty="0"/>
              <a:t> aux autres secteurs humanitaires. </a:t>
            </a:r>
          </a:p>
          <a:p>
            <a:pPr marL="228600" lvl="0" indent="-228600" algn="l" rtl="0">
              <a:lnSpc>
                <a:spcPct val="90000"/>
              </a:lnSpc>
              <a:spcBef>
                <a:spcPts val="1000"/>
              </a:spcBef>
              <a:spcAft>
                <a:spcPts val="0"/>
              </a:spcAft>
              <a:buClr>
                <a:schemeClr val="dk1"/>
              </a:buClr>
              <a:buSzPts val="2800"/>
              <a:buChar char="•"/>
            </a:pPr>
            <a:r>
              <a:rPr lang="fr-FR" sz="3200" dirty="0"/>
              <a:t>La coordination est un moyen essentiel de mettre en œuvre les principales mesures sectorielles conformément aux </a:t>
            </a:r>
            <a:r>
              <a:rPr lang="fr-FR" sz="3200" b="1" dirty="0"/>
              <a:t>Directives de l’</a:t>
            </a:r>
            <a:r>
              <a:rPr lang="fr-FR" sz="3200" b="1" dirty="0" err="1"/>
              <a:t>IASC</a:t>
            </a:r>
            <a:r>
              <a:rPr lang="fr-FR" sz="3200" b="1" dirty="0"/>
              <a:t> relatives à la VBG</a:t>
            </a:r>
            <a:r>
              <a:rPr lang="fr-FR" sz="3200" dirty="0"/>
              <a:t>. </a:t>
            </a:r>
          </a:p>
          <a:p>
            <a:pPr marL="228600" lvl="0" indent="-228600" algn="l" rtl="0">
              <a:lnSpc>
                <a:spcPct val="90000"/>
              </a:lnSpc>
              <a:spcBef>
                <a:spcPts val="1000"/>
              </a:spcBef>
              <a:spcAft>
                <a:spcPts val="0"/>
              </a:spcAft>
              <a:buClr>
                <a:schemeClr val="dk1"/>
              </a:buClr>
              <a:buSzPts val="2800"/>
              <a:buChar char="•"/>
            </a:pPr>
            <a:r>
              <a:rPr lang="fr-FR" sz="3200" dirty="0"/>
              <a:t>S’il est vrai que les mécanismes de coordination contribuent largement à faciliter l’action multisectorielle contre la VBG, la </a:t>
            </a:r>
            <a:r>
              <a:rPr lang="fr-FR" sz="3200" b="1" dirty="0">
                <a:solidFill>
                  <a:srgbClr val="267CB4"/>
                </a:solidFill>
              </a:rPr>
              <a:t>responsabilité de la lutte contre la VBG </a:t>
            </a:r>
            <a:r>
              <a:rPr lang="fr-FR" sz="3200" b="1" u="sng" dirty="0">
                <a:solidFill>
                  <a:srgbClr val="267CB4"/>
                </a:solidFill>
              </a:rPr>
              <a:t>est partagée</a:t>
            </a:r>
            <a:r>
              <a:rPr lang="fr-FR" sz="3200" b="1" dirty="0">
                <a:solidFill>
                  <a:srgbClr val="267CB4"/>
                </a:solidFill>
              </a:rPr>
              <a:t> </a:t>
            </a:r>
            <a:r>
              <a:rPr lang="fr-FR" sz="3200" dirty="0"/>
              <a:t>par tous les principaux secteurs/groupes sectoriels qui mènent des interventions humanitaires.</a:t>
            </a:r>
          </a:p>
        </p:txBody>
      </p:sp>
      <p:sp>
        <p:nvSpPr>
          <p:cNvPr id="158" name="Google Shape;158;p11"/>
          <p:cNvSpPr txBox="1"/>
          <p:nvPr>
            <p:custDataLst>
              <p:tags r:id="rId2"/>
            </p:custDataLst>
          </p:nvPr>
        </p:nvSpPr>
        <p:spPr>
          <a:xfrm>
            <a:off x="363621" y="217487"/>
            <a:ext cx="10888579" cy="1325563"/>
          </a:xfrm>
          <a:prstGeom prst="rect">
            <a:avLst/>
          </a:prstGeom>
          <a:noFill/>
          <a:ln>
            <a:noFill/>
          </a:ln>
        </p:spPr>
        <p:txBody>
          <a:bodyPr spcFirstLastPara="1" wrap="square" lIns="91425" tIns="45700" rIns="91425" bIns="45700" anchor="ctr" anchorCtr="0">
            <a:normAutofit/>
          </a:bodyPr>
          <a:lstStyle/>
          <a:p>
            <a:pPr marL="0" marR="0" lvl="0" indent="0" rtl="0">
              <a:lnSpc>
                <a:spcPct val="90000"/>
              </a:lnSpc>
              <a:spcBef>
                <a:spcPts val="0"/>
              </a:spcBef>
              <a:spcAft>
                <a:spcPts val="0"/>
              </a:spcAft>
              <a:buClr>
                <a:srgbClr val="7030A0"/>
              </a:buClr>
              <a:buSzPts val="3000"/>
              <a:buFont typeface="Calibri"/>
              <a:buNone/>
            </a:pPr>
            <a:r>
              <a:rPr lang="fr-FR" sz="4000" b="1" i="0" u="none" strike="noStrike" cap="none" dirty="0">
                <a:solidFill>
                  <a:srgbClr val="267CB4"/>
                </a:solidFill>
                <a:latin typeface="Calibri"/>
                <a:ea typeface="Calibri"/>
                <a:cs typeface="Calibri"/>
                <a:sym typeface="Calibri"/>
              </a:rPr>
              <a:t>Soutenir l’intégration de la VBG </a:t>
            </a:r>
            <a:r>
              <a:rPr lang="fr-FR" sz="4000" b="1" dirty="0">
                <a:solidFill>
                  <a:srgbClr val="267CB4"/>
                </a:solidFill>
                <a:latin typeface="Calibri"/>
                <a:ea typeface="Calibri"/>
                <a:cs typeface="Calibri"/>
                <a:sym typeface="Calibri"/>
              </a:rPr>
              <a:t>dans les groupes sectoriels et les secteurs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2"/>
          <p:cNvSpPr txBox="1">
            <a:spLocks noGrp="1"/>
          </p:cNvSpPr>
          <p:nvPr>
            <p:ph type="body" idx="1"/>
            <p:custDataLst>
              <p:tags r:id="rId1"/>
            </p:custDataLst>
          </p:nvPr>
        </p:nvSpPr>
        <p:spPr>
          <a:xfrm>
            <a:off x="838200" y="1552142"/>
            <a:ext cx="10515600" cy="3048887"/>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0"/>
              </a:spcBef>
              <a:spcAft>
                <a:spcPts val="0"/>
              </a:spcAft>
              <a:buClr>
                <a:schemeClr val="dk1"/>
              </a:buClr>
              <a:buSzPts val="2800"/>
              <a:buChar char="•"/>
            </a:pPr>
            <a:r>
              <a:rPr lang="fr-FR" b="1">
                <a:solidFill>
                  <a:srgbClr val="267CB4"/>
                </a:solidFill>
              </a:rPr>
              <a:t>Le Coordonnateur humanitaire/Coordonnateur résident est chargé de diriger les activités de protection contre l’exploitation et les abus sexuels</a:t>
            </a:r>
            <a:r>
              <a:rPr lang="fr-FR"/>
              <a:t>, notamment en créant un réseau à l’échelon national. </a:t>
            </a:r>
          </a:p>
          <a:p>
            <a:pPr marL="228600" lvl="0" indent="-228600" algn="l" rtl="0">
              <a:lnSpc>
                <a:spcPct val="90000"/>
              </a:lnSpc>
              <a:spcBef>
                <a:spcPts val="1000"/>
              </a:spcBef>
              <a:spcAft>
                <a:spcPts val="0"/>
              </a:spcAft>
              <a:buClr>
                <a:schemeClr val="dk1"/>
              </a:buClr>
              <a:buSzPts val="2800"/>
              <a:buChar char="•"/>
            </a:pPr>
            <a:r>
              <a:rPr lang="fr-FR"/>
              <a:t>Le réseau chargé de la lutte contre l’exploitation et les abus sexuels assume la responsabilité de mettre en place un plan d’action ayant des liens avec un réseau existant d’aide aux survivantes. Il doit donner des orientations et fournir des ressources, y compris en matière de signalement et de mécanismes de responsabilisation, et disposer d’un coordonnateur spécialisé dans les questions d’exploitation et d’abus sexuels. </a:t>
            </a:r>
          </a:p>
        </p:txBody>
      </p:sp>
      <p:sp>
        <p:nvSpPr>
          <p:cNvPr id="165" name="Google Shape;165;p12"/>
          <p:cNvSpPr txBox="1"/>
          <p:nvPr>
            <p:custDataLst>
              <p:tags r:id="rId2"/>
            </p:custDataLst>
          </p:nvPr>
        </p:nvSpPr>
        <p:spPr>
          <a:xfrm>
            <a:off x="357454" y="60285"/>
            <a:ext cx="10515600" cy="1325563"/>
          </a:xfrm>
          <a:prstGeom prst="rect">
            <a:avLst/>
          </a:prstGeom>
          <a:noFill/>
          <a:ln>
            <a:noFill/>
          </a:ln>
        </p:spPr>
        <p:txBody>
          <a:bodyPr spcFirstLastPara="1" wrap="square" lIns="91425" tIns="45700" rIns="91425" bIns="45700" anchor="ctr" anchorCtr="0">
            <a:normAutofit/>
          </a:bodyPr>
          <a:lstStyle/>
          <a:p>
            <a:pPr marL="0" marR="0" lvl="0" indent="0" rtl="0">
              <a:lnSpc>
                <a:spcPct val="90000"/>
              </a:lnSpc>
              <a:spcBef>
                <a:spcPts val="0"/>
              </a:spcBef>
              <a:spcAft>
                <a:spcPts val="0"/>
              </a:spcAft>
              <a:buClr>
                <a:srgbClr val="7030A0"/>
              </a:buClr>
              <a:buSzPts val="3000"/>
              <a:buFont typeface="Calibri"/>
              <a:buNone/>
            </a:pPr>
            <a:r>
              <a:rPr lang="fr-FR" sz="4000" b="1" i="0" u="none" strike="noStrike" cap="none">
                <a:solidFill>
                  <a:srgbClr val="267CB4"/>
                </a:solidFill>
                <a:latin typeface="Calibri"/>
                <a:ea typeface="Calibri"/>
                <a:cs typeface="Calibri"/>
                <a:sym typeface="Calibri"/>
              </a:rPr>
              <a:t>Protection contre l’exploitation et les abus sexuels</a:t>
            </a:r>
          </a:p>
        </p:txBody>
      </p:sp>
      <p:pic>
        <p:nvPicPr>
          <p:cNvPr id="2" name="Picture 1">
            <a:extLst>
              <a:ext uri="{FF2B5EF4-FFF2-40B4-BE49-F238E27FC236}">
                <a16:creationId xmlns:a16="http://schemas.microsoft.com/office/drawing/2014/main" id="{18A3BEFF-C92D-49FF-A712-A149D544336B}"/>
              </a:ext>
            </a:extLst>
          </p:cNvPr>
          <p:cNvPicPr>
            <a:picLocks noChangeAspect="1"/>
          </p:cNvPicPr>
          <p:nvPr>
            <p:custDataLst>
              <p:tags r:id="rId3"/>
            </p:custDataLst>
          </p:nvPr>
        </p:nvPicPr>
        <p:blipFill>
          <a:blip r:embed="rId7"/>
          <a:stretch>
            <a:fillRect/>
          </a:stretch>
        </p:blipFill>
        <p:spPr>
          <a:xfrm>
            <a:off x="9410014" y="4404316"/>
            <a:ext cx="1463040" cy="2074264"/>
          </a:xfrm>
          <a:prstGeom prst="rect">
            <a:avLst/>
          </a:prstGeom>
        </p:spPr>
      </p:pic>
      <p:sp>
        <p:nvSpPr>
          <p:cNvPr id="3" name="TextBox 2">
            <a:extLst>
              <a:ext uri="{FF2B5EF4-FFF2-40B4-BE49-F238E27FC236}">
                <a16:creationId xmlns:a16="http://schemas.microsoft.com/office/drawing/2014/main" id="{EA22155D-19E2-466E-9089-8C7B89C1D8F7}"/>
              </a:ext>
            </a:extLst>
          </p:cNvPr>
          <p:cNvSpPr txBox="1"/>
          <p:nvPr>
            <p:custDataLst>
              <p:tags r:id="rId4"/>
            </p:custDataLst>
          </p:nvPr>
        </p:nvSpPr>
        <p:spPr>
          <a:xfrm>
            <a:off x="2333171" y="4933616"/>
            <a:ext cx="6912429" cy="1631216"/>
          </a:xfrm>
          <a:prstGeom prst="rect">
            <a:avLst/>
          </a:prstGeom>
          <a:noFill/>
        </p:spPr>
        <p:txBody>
          <a:bodyPr wrap="square" rtlCol="0">
            <a:spAutoFit/>
          </a:bodyPr>
          <a:lstStyle/>
          <a:p>
            <a:r>
              <a:rPr lang="fr-FR" sz="2000" i="1" dirty="0">
                <a:latin typeface="Calibri" panose="020F0502020204030204" pitchFamily="34" charset="0"/>
                <a:cs typeface="Calibri" panose="020F0502020204030204" pitchFamily="34" charset="0"/>
                <a:sym typeface="Wingdings" panose="05000000000000000000" pitchFamily="2" charset="2"/>
              </a:rPr>
              <a:t>Voir les Normes minimales, p. 120, et le Manuel de coordination pour clarifier la coordination de la VBG vis-à-vis de la protection contre l’exploitation et les abus sexuels (1.8 Sous-groupes sectoriels VBG et protection contre l’exploitation et les abus sexuels).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3"/>
          <p:cNvSpPr txBox="1">
            <a:spLocks noGrp="1"/>
          </p:cNvSpPr>
          <p:nvPr>
            <p:ph type="body" idx="1"/>
            <p:custDataLst>
              <p:tags r:id="rId1"/>
            </p:custDataLst>
          </p:nvPr>
        </p:nvSpPr>
        <p:spPr>
          <a:xfrm>
            <a:off x="687614" y="1591973"/>
            <a:ext cx="10951936" cy="43434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fr-FR" sz="3200" b="1" dirty="0">
                <a:solidFill>
                  <a:srgbClr val="7030A0"/>
                </a:solidFill>
              </a:rPr>
              <a:t>Un groupe de coordination de l’action contre la </a:t>
            </a:r>
            <a:r>
              <a:rPr lang="fr-FR" sz="3200" b="1" dirty="0" err="1">
                <a:solidFill>
                  <a:srgbClr val="7030A0"/>
                </a:solidFill>
              </a:rPr>
              <a:t>VBG</a:t>
            </a:r>
            <a:r>
              <a:rPr lang="fr-FR" sz="3200" b="1" dirty="0">
                <a:solidFill>
                  <a:srgbClr val="7030A0"/>
                </a:solidFill>
              </a:rPr>
              <a:t> devrait assumer </a:t>
            </a:r>
            <a:r>
              <a:rPr lang="fr-FR" sz="3200" b="1" u="sng" dirty="0">
                <a:solidFill>
                  <a:srgbClr val="7030A0"/>
                </a:solidFill>
              </a:rPr>
              <a:t>quatre fonctions essentielles</a:t>
            </a:r>
            <a:r>
              <a:rPr lang="fr-FR" sz="3200" b="1" dirty="0">
                <a:solidFill>
                  <a:srgbClr val="7030A0"/>
                </a:solidFill>
              </a:rPr>
              <a:t> concernant l’exploitation et les abus sexuels : </a:t>
            </a:r>
          </a:p>
          <a:p>
            <a:pPr marL="0" lvl="0" indent="0" algn="l" rtl="0">
              <a:lnSpc>
                <a:spcPct val="90000"/>
              </a:lnSpc>
              <a:spcBef>
                <a:spcPts val="0"/>
              </a:spcBef>
              <a:spcAft>
                <a:spcPts val="0"/>
              </a:spcAft>
              <a:buClr>
                <a:schemeClr val="dk1"/>
              </a:buClr>
              <a:buSzPts val="2800"/>
              <a:buNone/>
            </a:pPr>
            <a:endParaRPr lang="en-SG" sz="3000" dirty="0"/>
          </a:p>
          <a:p>
            <a:pPr marL="514350" lvl="0" indent="-514350" algn="l" rtl="0">
              <a:lnSpc>
                <a:spcPct val="90000"/>
              </a:lnSpc>
              <a:spcBef>
                <a:spcPts val="0"/>
              </a:spcBef>
              <a:spcAft>
                <a:spcPts val="0"/>
              </a:spcAft>
              <a:buClr>
                <a:schemeClr val="dk1"/>
              </a:buClr>
              <a:buSzPts val="2800"/>
              <a:buAutoNum type="arabicPeriod"/>
            </a:pPr>
            <a:r>
              <a:rPr lang="fr-FR" sz="3000" dirty="0"/>
              <a:t>Soutenir la mise en œuvre sur le terrain </a:t>
            </a:r>
            <a:r>
              <a:rPr lang="fr-FR" sz="3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0"/>
                  </a:ext>
                </a:extLst>
              </a:rPr>
              <a:t>de protocoles d’assistance aux survivantes de l’exploitation et des abus sexuels</a:t>
            </a:r>
            <a:r>
              <a:rPr lang="fr-FR" sz="3000" dirty="0"/>
              <a:t> ;</a:t>
            </a:r>
          </a:p>
          <a:p>
            <a:pPr marL="514350" lvl="0" indent="-514350" algn="l" rtl="0">
              <a:lnSpc>
                <a:spcPct val="90000"/>
              </a:lnSpc>
              <a:spcBef>
                <a:spcPts val="0"/>
              </a:spcBef>
              <a:spcAft>
                <a:spcPts val="0"/>
              </a:spcAft>
              <a:buClr>
                <a:schemeClr val="dk1"/>
              </a:buClr>
              <a:buSzPts val="2800"/>
              <a:buAutoNum type="arabicPeriod"/>
            </a:pPr>
            <a:r>
              <a:rPr lang="fr-FR" sz="3000" dirty="0"/>
              <a:t>Intégrer les services destinés aux survivantes de l’exploitation et des abus sexuels dans les parcours d’orientation existants pour la </a:t>
            </a:r>
            <a:r>
              <a:rPr lang="fr-FR" sz="3000" dirty="0" err="1"/>
              <a:t>VBG</a:t>
            </a:r>
            <a:r>
              <a:rPr lang="fr-FR" sz="3000" dirty="0"/>
              <a:t> ;</a:t>
            </a:r>
          </a:p>
          <a:p>
            <a:pPr marL="514350" lvl="0" indent="-514350" algn="l" rtl="0">
              <a:lnSpc>
                <a:spcPct val="90000"/>
              </a:lnSpc>
              <a:spcBef>
                <a:spcPts val="0"/>
              </a:spcBef>
              <a:spcAft>
                <a:spcPts val="0"/>
              </a:spcAft>
              <a:buClr>
                <a:schemeClr val="dk1"/>
              </a:buClr>
              <a:buSzPts val="2800"/>
              <a:buAutoNum type="arabicPeriod"/>
            </a:pPr>
            <a:r>
              <a:rPr lang="fr-FR" sz="3000" dirty="0"/>
              <a:t>Faciliter l’accès des survivantes de l’exploitation et des abus sexuels aux services multisectoriels ;</a:t>
            </a:r>
          </a:p>
          <a:p>
            <a:pPr marL="514350" lvl="0" indent="-514350" algn="l" rtl="0">
              <a:lnSpc>
                <a:spcPct val="90000"/>
              </a:lnSpc>
              <a:spcBef>
                <a:spcPts val="0"/>
              </a:spcBef>
              <a:spcAft>
                <a:spcPts val="0"/>
              </a:spcAft>
              <a:buClr>
                <a:schemeClr val="dk1"/>
              </a:buClr>
              <a:buSzPts val="2800"/>
              <a:buAutoNum type="arabicPeriod"/>
            </a:pPr>
            <a:r>
              <a:rPr lang="fr-FR" sz="3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rPr>
              <a:t>Soutenir la prévention de l’exploitation et des abus sexuels.</a:t>
            </a:r>
            <a:r>
              <a:rPr lang="fr-FR" sz="3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rPr>
              <a:t> </a:t>
            </a:r>
          </a:p>
        </p:txBody>
      </p:sp>
      <p:sp>
        <p:nvSpPr>
          <p:cNvPr id="172" name="Google Shape;172;p13"/>
          <p:cNvSpPr txBox="1"/>
          <p:nvPr>
            <p:custDataLst>
              <p:tags r:id="rId2"/>
            </p:custDataLst>
          </p:nvPr>
        </p:nvSpPr>
        <p:spPr>
          <a:xfrm>
            <a:off x="281214" y="259845"/>
            <a:ext cx="10515600" cy="1325563"/>
          </a:xfrm>
          <a:prstGeom prst="rect">
            <a:avLst/>
          </a:prstGeom>
          <a:noFill/>
          <a:ln>
            <a:noFill/>
          </a:ln>
        </p:spPr>
        <p:txBody>
          <a:bodyPr spcFirstLastPara="1" wrap="square" lIns="91425" tIns="45700" rIns="91425" bIns="45700" anchor="ctr" anchorCtr="0">
            <a:normAutofit/>
          </a:bodyPr>
          <a:lstStyle/>
          <a:p>
            <a:pPr marL="0" marR="0" lvl="0" indent="0" rtl="0">
              <a:lnSpc>
                <a:spcPct val="90000"/>
              </a:lnSpc>
              <a:spcBef>
                <a:spcPts val="0"/>
              </a:spcBef>
              <a:spcAft>
                <a:spcPts val="0"/>
              </a:spcAft>
              <a:buClr>
                <a:srgbClr val="7030A0"/>
              </a:buClr>
              <a:buSzPts val="3000"/>
              <a:buFont typeface="Calibri"/>
              <a:buNone/>
            </a:pPr>
            <a:r>
              <a:rPr lang="fr-FR" sz="3600" b="1" i="0" u="none" strike="noStrike" cap="none" dirty="0">
                <a:solidFill>
                  <a:srgbClr val="267CB4"/>
                </a:solidFill>
                <a:latin typeface="Calibri"/>
                <a:ea typeface="Calibri"/>
                <a:cs typeface="Calibri"/>
                <a:sym typeface="Calibri"/>
              </a:rPr>
              <a:t>Coordination de l’action contre la VBG et</a:t>
            </a:r>
          </a:p>
          <a:p>
            <a:pPr marL="0" marR="0" lvl="0" indent="0" rtl="0">
              <a:lnSpc>
                <a:spcPct val="90000"/>
              </a:lnSpc>
              <a:spcBef>
                <a:spcPts val="0"/>
              </a:spcBef>
              <a:spcAft>
                <a:spcPts val="0"/>
              </a:spcAft>
              <a:buClr>
                <a:srgbClr val="7030A0"/>
              </a:buClr>
              <a:buSzPts val="3000"/>
              <a:buFont typeface="Calibri"/>
              <a:buNone/>
            </a:pPr>
            <a:r>
              <a:rPr lang="fr-FR" sz="3600" b="1" i="0" u="none" strike="noStrike" cap="none" dirty="0">
                <a:solidFill>
                  <a:srgbClr val="267CB4"/>
                </a:solidFill>
                <a:latin typeface="Calibri"/>
                <a:ea typeface="Calibri"/>
                <a:cs typeface="Calibri"/>
                <a:sym typeface="Calibri"/>
              </a:rPr>
              <a:t>Protection contre l’exploitation et les abus sexuels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4" name="TextBox 3">
            <a:extLst>
              <a:ext uri="{FF2B5EF4-FFF2-40B4-BE49-F238E27FC236}">
                <a16:creationId xmlns:a16="http://schemas.microsoft.com/office/drawing/2014/main" id="{81921B9B-6D9C-409B-A4D1-BD4E4644B1A5}"/>
              </a:ext>
            </a:extLst>
          </p:cNvPr>
          <p:cNvSpPr txBox="1"/>
          <p:nvPr>
            <p:custDataLst>
              <p:tags r:id="rId1"/>
            </p:custDataLst>
          </p:nvPr>
        </p:nvSpPr>
        <p:spPr>
          <a:xfrm>
            <a:off x="0" y="202241"/>
            <a:ext cx="11661913" cy="646331"/>
          </a:xfrm>
          <a:prstGeom prst="rect">
            <a:avLst/>
          </a:prstGeom>
          <a:noFill/>
        </p:spPr>
        <p:txBody>
          <a:bodyPr wrap="square">
            <a:spAutoFit/>
          </a:bodyPr>
          <a:lstStyle/>
          <a:p>
            <a:pPr algn="ctr">
              <a:buClrTx/>
              <a:buFontTx/>
              <a:buNone/>
            </a:pPr>
            <a:r>
              <a:rPr lang="fr-FR" sz="3600" b="1" dirty="0">
                <a:solidFill>
                  <a:srgbClr val="7030A0"/>
                </a:solidFill>
                <a:latin typeface="Calibri"/>
                <a:ea typeface="+mn-ea"/>
                <a:cs typeface="+mn-cs"/>
              </a:rPr>
              <a:t>Actions clés pour la coordination de l’action contre la </a:t>
            </a:r>
            <a:r>
              <a:rPr lang="fr-FR" sz="3600" b="1" dirty="0" err="1">
                <a:solidFill>
                  <a:srgbClr val="7030A0"/>
                </a:solidFill>
                <a:latin typeface="Calibri"/>
                <a:ea typeface="+mn-ea"/>
                <a:cs typeface="+mn-cs"/>
              </a:rPr>
              <a:t>VBG</a:t>
            </a:r>
            <a:endParaRPr lang="fr-FR" sz="3600" b="1" dirty="0">
              <a:solidFill>
                <a:srgbClr val="7030A0"/>
              </a:solidFill>
              <a:latin typeface="Calibri"/>
              <a:ea typeface="+mn-ea"/>
              <a:cs typeface="+mn-cs"/>
            </a:endParaRPr>
          </a:p>
        </p:txBody>
      </p:sp>
      <p:pic>
        <p:nvPicPr>
          <p:cNvPr id="5" name="Picture 4">
            <a:extLst>
              <a:ext uri="{FF2B5EF4-FFF2-40B4-BE49-F238E27FC236}">
                <a16:creationId xmlns:a16="http://schemas.microsoft.com/office/drawing/2014/main" id="{37F9AECE-F467-4E0D-921A-580F8C369B64}"/>
              </a:ext>
            </a:extLst>
          </p:cNvPr>
          <p:cNvPicPr>
            <a:picLocks noChangeAspect="1"/>
          </p:cNvPicPr>
          <p:nvPr>
            <p:custDataLst>
              <p:tags r:id="rId2"/>
            </p:custDataLst>
          </p:nvPr>
        </p:nvPicPr>
        <p:blipFill>
          <a:blip r:embed="rId8"/>
          <a:stretch>
            <a:fillRect/>
          </a:stretch>
        </p:blipFill>
        <p:spPr>
          <a:xfrm>
            <a:off x="9874472" y="4158395"/>
            <a:ext cx="1741373" cy="2468880"/>
          </a:xfrm>
          <a:prstGeom prst="rect">
            <a:avLst/>
          </a:prstGeom>
        </p:spPr>
      </p:pic>
      <p:sp>
        <p:nvSpPr>
          <p:cNvPr id="2" name="TextBox 1">
            <a:extLst>
              <a:ext uri="{FF2B5EF4-FFF2-40B4-BE49-F238E27FC236}">
                <a16:creationId xmlns:a16="http://schemas.microsoft.com/office/drawing/2014/main" id="{294C37E1-DE78-4415-825E-0EBA0AE687E3}"/>
              </a:ext>
            </a:extLst>
          </p:cNvPr>
          <p:cNvSpPr txBox="1"/>
          <p:nvPr>
            <p:custDataLst>
              <p:tags r:id="rId3"/>
            </p:custDataLst>
          </p:nvPr>
        </p:nvSpPr>
        <p:spPr>
          <a:xfrm>
            <a:off x="6196963" y="5154918"/>
            <a:ext cx="3677509" cy="1323439"/>
          </a:xfrm>
          <a:prstGeom prst="rect">
            <a:avLst/>
          </a:prstGeom>
          <a:noFill/>
        </p:spPr>
        <p:txBody>
          <a:bodyPr wrap="square" rtlCol="0">
            <a:spAutoFit/>
          </a:bodyPr>
          <a:lstStyle/>
          <a:p>
            <a:r>
              <a:rPr lang="fr-FR" sz="2000" b="1" dirty="0">
                <a:solidFill>
                  <a:srgbClr val="7030A0"/>
                </a:solidFill>
                <a:latin typeface="Calibri" panose="020F0502020204030204" pitchFamily="34" charset="0"/>
                <a:cs typeface="Calibri" panose="020F0502020204030204" pitchFamily="34" charset="0"/>
                <a:sym typeface="Wingdings" panose="05000000000000000000" pitchFamily="2" charset="2"/>
              </a:rPr>
              <a:t>Le Manuel de coordination de l’action contre la VBG fournit des conseils de base en la matière ! </a:t>
            </a:r>
          </a:p>
        </p:txBody>
      </p:sp>
      <p:pic>
        <p:nvPicPr>
          <p:cNvPr id="6" name="Picture 5" descr="Text&#10;&#10;Description automatically generated">
            <a:extLst>
              <a:ext uri="{FF2B5EF4-FFF2-40B4-BE49-F238E27FC236}">
                <a16:creationId xmlns:a16="http://schemas.microsoft.com/office/drawing/2014/main" id="{3248C60A-15C0-475C-A5F7-CF18C67FEE31}"/>
              </a:ext>
            </a:extLst>
          </p:cNvPr>
          <p:cNvPicPr>
            <a:picLocks noChangeAspect="1"/>
          </p:cNvPicPr>
          <p:nvPr>
            <p:custDataLst>
              <p:tags r:id="rId4"/>
            </p:custDataLst>
          </p:nvPr>
        </p:nvPicPr>
        <p:blipFill>
          <a:blip r:embed="rId9"/>
          <a:stretch>
            <a:fillRect/>
          </a:stretch>
        </p:blipFill>
        <p:spPr>
          <a:xfrm>
            <a:off x="240187" y="729889"/>
            <a:ext cx="4247283" cy="6128111"/>
          </a:xfrm>
          <a:prstGeom prst="rect">
            <a:avLst/>
          </a:prstGeom>
        </p:spPr>
      </p:pic>
      <p:pic>
        <p:nvPicPr>
          <p:cNvPr id="8" name="Picture 7" descr="Graphical user interface, text, application&#10;&#10;Description automatically generated">
            <a:extLst>
              <a:ext uri="{FF2B5EF4-FFF2-40B4-BE49-F238E27FC236}">
                <a16:creationId xmlns:a16="http://schemas.microsoft.com/office/drawing/2014/main" id="{9038D224-C23E-4322-93B0-B13B598981C1}"/>
              </a:ext>
            </a:extLst>
          </p:cNvPr>
          <p:cNvPicPr>
            <a:picLocks noChangeAspect="1"/>
          </p:cNvPicPr>
          <p:nvPr>
            <p:custDataLst>
              <p:tags r:id="rId5"/>
            </p:custDataLst>
          </p:nvPr>
        </p:nvPicPr>
        <p:blipFill>
          <a:blip r:embed="rId10"/>
          <a:stretch>
            <a:fillRect/>
          </a:stretch>
        </p:blipFill>
        <p:spPr>
          <a:xfrm>
            <a:off x="5185775" y="741319"/>
            <a:ext cx="4454497" cy="443844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16</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5" name="Picture 4" descr="Graphical user interface, text, application, Word&#10;&#10;Description automatically generated">
            <a:extLst>
              <a:ext uri="{FF2B5EF4-FFF2-40B4-BE49-F238E27FC236}">
                <a16:creationId xmlns:a16="http://schemas.microsoft.com/office/drawing/2014/main" id="{C84C3802-6652-43F3-AD24-0C23406180EC}"/>
              </a:ext>
            </a:extLst>
          </p:cNvPr>
          <p:cNvPicPr>
            <a:picLocks noChangeAspect="1"/>
          </p:cNvPicPr>
          <p:nvPr>
            <p:custDataLst>
              <p:tags r:id="rId2"/>
            </p:custDataLst>
          </p:nvPr>
        </p:nvPicPr>
        <p:blipFill>
          <a:blip r:embed="rId5"/>
          <a:stretch>
            <a:fillRect/>
          </a:stretch>
        </p:blipFill>
        <p:spPr>
          <a:xfrm>
            <a:off x="3364246" y="163696"/>
            <a:ext cx="4960587" cy="669430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15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859131"/>
            <a:ext cx="9457898" cy="1036231"/>
          </a:xfrm>
        </p:spPr>
        <p:txBody>
          <a:bodyPr>
            <a:normAutofit fontScale="92500"/>
          </a:bodyPr>
          <a:lstStyle/>
          <a:p>
            <a:pPr algn="l"/>
            <a:r>
              <a:rPr lang="fr-FR" sz="4800" b="1">
                <a:solidFill>
                  <a:srgbClr val="267CB4"/>
                </a:solidFill>
              </a:rPr>
              <a:t>Coordination de l’action contre la VBG</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2259458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5" name="Title 1">
            <a:extLst>
              <a:ext uri="{FF2B5EF4-FFF2-40B4-BE49-F238E27FC236}">
                <a16:creationId xmlns:a16="http://schemas.microsoft.com/office/drawing/2014/main" id="{A7BA9158-93A4-4C49-822A-C52E22CD2552}"/>
              </a:ext>
            </a:extLst>
          </p:cNvPr>
          <p:cNvSpPr>
            <a:spLocks noGrp="1"/>
          </p:cNvSpPr>
          <p:nvPr>
            <p:ph type="title"/>
            <p:custDataLst>
              <p:tags r:id="rId1"/>
            </p:custDataLst>
          </p:nvPr>
        </p:nvSpPr>
        <p:spPr>
          <a:xfrm>
            <a:off x="128716" y="326213"/>
            <a:ext cx="10515600" cy="1039603"/>
          </a:xfrm>
        </p:spPr>
        <p:txBody>
          <a:bodyPr>
            <a:normAutofit/>
          </a:bodyPr>
          <a:lstStyle/>
          <a:p>
            <a:r>
              <a:rPr lang="fr-FR" b="1" dirty="0">
                <a:solidFill>
                  <a:srgbClr val="7030A0"/>
                </a:solidFill>
                <a:latin typeface="+mn-lt"/>
              </a:rPr>
              <a:t>Normes opérationnelles</a:t>
            </a:r>
          </a:p>
        </p:txBody>
      </p:sp>
      <p:sp>
        <p:nvSpPr>
          <p:cNvPr id="4" name="Text Placeholder 3">
            <a:extLst>
              <a:ext uri="{FF2B5EF4-FFF2-40B4-BE49-F238E27FC236}">
                <a16:creationId xmlns:a16="http://schemas.microsoft.com/office/drawing/2014/main" id="{56F3257E-9217-4C9D-B646-34CC3C5240D2}"/>
              </a:ext>
            </a:extLst>
          </p:cNvPr>
          <p:cNvSpPr>
            <a:spLocks noGrp="1"/>
          </p:cNvSpPr>
          <p:nvPr>
            <p:ph type="body" idx="1"/>
            <p:custDataLst>
              <p:tags r:id="rId2"/>
            </p:custDataLst>
          </p:nvPr>
        </p:nvSpPr>
        <p:spPr>
          <a:xfrm>
            <a:off x="838200" y="1825625"/>
            <a:ext cx="9096632" cy="4351338"/>
          </a:xfrm>
        </p:spPr>
        <p:txBody>
          <a:bodyPr/>
          <a:lstStyle/>
          <a:p>
            <a:endParaRPr lang="fr-FR" dirty="0"/>
          </a:p>
        </p:txBody>
      </p:sp>
      <p:pic>
        <p:nvPicPr>
          <p:cNvPr id="7" name="Content Placeholder 7" descr="Text&#10;&#10;Description automatically generated with medium confidence">
            <a:extLst>
              <a:ext uri="{FF2B5EF4-FFF2-40B4-BE49-F238E27FC236}">
                <a16:creationId xmlns:a16="http://schemas.microsoft.com/office/drawing/2014/main" id="{551E42C1-DDF5-428D-951B-8645EAB007E0}"/>
              </a:ext>
            </a:extLst>
          </p:cNvPr>
          <p:cNvPicPr>
            <a:picLocks noGrp="1" noChangeAspect="1"/>
          </p:cNvPicPr>
          <p:nvPr>
            <p:ph idx="1"/>
            <p:custDataLst>
              <p:tags r:id="rId3"/>
            </p:custDataLst>
          </p:nvPr>
        </p:nvPicPr>
        <p:blipFill>
          <a:blip r:embed="rId7"/>
          <a:stretch>
            <a:fillRect/>
          </a:stretch>
        </p:blipFill>
        <p:spPr>
          <a:xfrm>
            <a:off x="234274" y="1700227"/>
            <a:ext cx="3575852" cy="4351338"/>
          </a:xfrm>
        </p:spPr>
      </p:pic>
      <p:pic>
        <p:nvPicPr>
          <p:cNvPr id="8" name="Picture 7" descr="Graphical user interface&#10;&#10;Description automatically generated with low confidence">
            <a:extLst>
              <a:ext uri="{FF2B5EF4-FFF2-40B4-BE49-F238E27FC236}">
                <a16:creationId xmlns:a16="http://schemas.microsoft.com/office/drawing/2014/main" id="{CE9DD78B-5CA5-4D44-B122-21831502406F}"/>
              </a:ext>
            </a:extLst>
          </p:cNvPr>
          <p:cNvPicPr>
            <a:picLocks noChangeAspect="1"/>
          </p:cNvPicPr>
          <p:nvPr>
            <p:custDataLst>
              <p:tags r:id="rId4"/>
            </p:custDataLst>
          </p:nvPr>
        </p:nvPicPr>
        <p:blipFill>
          <a:blip r:embed="rId8"/>
          <a:stretch>
            <a:fillRect/>
          </a:stretch>
        </p:blipFill>
        <p:spPr>
          <a:xfrm>
            <a:off x="3810126" y="3003859"/>
            <a:ext cx="6598470" cy="153506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custDataLst>
              <p:tags r:id="rId1"/>
            </p:custDataLst>
          </p:nvPr>
        </p:nvSpPr>
        <p:spPr>
          <a:xfrm>
            <a:off x="431800" y="352425"/>
            <a:ext cx="10515600"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4400"/>
              <a:buFont typeface="Calibri"/>
              <a:buNone/>
            </a:pPr>
            <a:r>
              <a:rPr lang="fr-FR" sz="4800" b="1">
                <a:solidFill>
                  <a:srgbClr val="7030A0"/>
                </a:solidFill>
              </a:rPr>
              <a:t>Norme 15 : Coordination de l’action contre la VBG</a:t>
            </a:r>
          </a:p>
        </p:txBody>
      </p:sp>
      <p:sp>
        <p:nvSpPr>
          <p:cNvPr id="102" name="Google Shape;102;p3"/>
          <p:cNvSpPr txBox="1">
            <a:spLocks noGrp="1"/>
          </p:cNvSpPr>
          <p:nvPr>
            <p:ph type="body" idx="1"/>
            <p:custDataLst>
              <p:tags r:id="rId2"/>
            </p:custDataLst>
          </p:nvPr>
        </p:nvSpPr>
        <p:spPr>
          <a:xfrm>
            <a:off x="838200" y="230568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800"/>
              <a:buNone/>
            </a:pPr>
            <a:r>
              <a:rPr lang="fr-FR" sz="4400" dirty="0"/>
              <a:t>La coordination permet de concevoir des mesures en temps voulu et concrètes qui visent à atténuer les risques, prévenir et répondre à la VBG.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custDataLst>
              <p:tags r:id="rId1"/>
            </p:custDataLst>
          </p:nvPr>
        </p:nvSpPr>
        <p:spPr>
          <a:xfrm>
            <a:off x="482599" y="238125"/>
            <a:ext cx="11351591" cy="655601"/>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2500"/>
              <a:buFont typeface="Calibri"/>
              <a:buNone/>
            </a:pPr>
            <a:r>
              <a:rPr lang="fr-FR" sz="3200" b="1" dirty="0">
                <a:solidFill>
                  <a:srgbClr val="267CB4"/>
                </a:solidFill>
              </a:rPr>
              <a:t>Pourquoi la coordination de l’action contre la </a:t>
            </a:r>
            <a:r>
              <a:rPr lang="fr-FR" sz="3200" b="1" dirty="0" err="1">
                <a:solidFill>
                  <a:srgbClr val="267CB4"/>
                </a:solidFill>
              </a:rPr>
              <a:t>VBG</a:t>
            </a:r>
            <a:r>
              <a:rPr lang="fr-FR" sz="3200" b="1" dirty="0">
                <a:solidFill>
                  <a:srgbClr val="267CB4"/>
                </a:solidFill>
              </a:rPr>
              <a:t> est-elle essentielle ?</a:t>
            </a:r>
          </a:p>
        </p:txBody>
      </p:sp>
      <p:sp>
        <p:nvSpPr>
          <p:cNvPr id="109" name="Google Shape;109;p4"/>
          <p:cNvSpPr txBox="1">
            <a:spLocks noGrp="1"/>
          </p:cNvSpPr>
          <p:nvPr>
            <p:ph type="body" idx="1"/>
            <p:custDataLst>
              <p:tags r:id="rId2"/>
            </p:custDataLst>
          </p:nvPr>
        </p:nvSpPr>
        <p:spPr>
          <a:xfrm>
            <a:off x="838200" y="1215036"/>
            <a:ext cx="10515600" cy="5156237"/>
          </a:xfrm>
          <a:prstGeom prst="rect">
            <a:avLst/>
          </a:prstGeom>
          <a:noFill/>
          <a:ln>
            <a:noFill/>
          </a:ln>
        </p:spPr>
        <p:txBody>
          <a:bodyPr spcFirstLastPara="1" wrap="square" lIns="91425" tIns="45700" rIns="91425" bIns="45700" anchor="t" anchorCtr="0">
            <a:normAutofit fontScale="85000" lnSpcReduction="20000"/>
          </a:bodyPr>
          <a:lstStyle/>
          <a:p>
            <a:pPr marL="228600" indent="-228600">
              <a:lnSpc>
                <a:spcPct val="80000"/>
              </a:lnSpc>
              <a:spcBef>
                <a:spcPts val="0"/>
              </a:spcBef>
              <a:buSzPts val="2405"/>
            </a:pPr>
            <a:r>
              <a:rPr lang="fr-FR" sz="2400" b="1" dirty="0">
                <a:solidFill>
                  <a:srgbClr val="7030A0"/>
                </a:solidFill>
              </a:rPr>
              <a:t>Faciliter la prestation de services </a:t>
            </a:r>
            <a:r>
              <a:rPr lang="fr-FR" sz="2400" b="1" dirty="0"/>
              <a:t>pour que des services de qualité accessibles et sûrs soient priorisés et mis à la disposition </a:t>
            </a:r>
            <a:r>
              <a:rPr lang="fr-FR" sz="2400" dirty="0"/>
              <a:t>des survivantes au moyen d’une planification stratégique.</a:t>
            </a:r>
          </a:p>
          <a:p>
            <a:pPr marL="0" indent="0">
              <a:lnSpc>
                <a:spcPct val="80000"/>
              </a:lnSpc>
              <a:spcBef>
                <a:spcPts val="0"/>
              </a:spcBef>
              <a:buSzPts val="2405"/>
              <a:buNone/>
            </a:pPr>
            <a:endParaRPr lang="en-US" sz="2400" dirty="0">
              <a:solidFill>
                <a:srgbClr val="7030A0"/>
              </a:solidFill>
            </a:endParaRPr>
          </a:p>
          <a:p>
            <a:pPr marL="228600" lvl="0" indent="-228600" algn="l" rtl="0">
              <a:lnSpc>
                <a:spcPct val="80000"/>
              </a:lnSpc>
              <a:spcBef>
                <a:spcPts val="0"/>
              </a:spcBef>
              <a:spcAft>
                <a:spcPts val="0"/>
              </a:spcAft>
              <a:buClr>
                <a:schemeClr val="dk1"/>
              </a:buClr>
              <a:buSzPts val="2405"/>
              <a:buChar char="•"/>
            </a:pPr>
            <a:r>
              <a:rPr lang="fr-FR" sz="2400" b="1" dirty="0">
                <a:solidFill>
                  <a:srgbClr val="7030A0"/>
                </a:solidFill>
              </a:rPr>
              <a:t>Permettre une interprétation commune des questions liées à la VBG </a:t>
            </a:r>
            <a:r>
              <a:rPr lang="fr-FR" sz="2400" dirty="0"/>
              <a:t>parmi les intervenants humanitaires.</a:t>
            </a:r>
          </a:p>
          <a:p>
            <a:pPr marL="228600" indent="-228600">
              <a:lnSpc>
                <a:spcPct val="80000"/>
              </a:lnSpc>
              <a:buSzPts val="2405"/>
            </a:pPr>
            <a:r>
              <a:rPr lang="fr-FR" sz="2400" b="1" dirty="0">
                <a:solidFill>
                  <a:srgbClr val="7030A0"/>
                </a:solidFill>
              </a:rPr>
              <a:t>Identifier et combler les lacunes dans les capacités et les prestations de services, </a:t>
            </a:r>
            <a:r>
              <a:rPr lang="fr-FR" sz="2400" dirty="0"/>
              <a:t>et éviter les doubles emplois.</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Identifier les préoccupations et plaider </a:t>
            </a:r>
            <a:r>
              <a:rPr lang="fr-FR" sz="2400" dirty="0"/>
              <a:t>au nom des membres du groupe de coordination et des personnes touchées.</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Respecter l’obligation de rendre des comptes </a:t>
            </a:r>
            <a:r>
              <a:rPr lang="fr-FR" sz="2400" dirty="0"/>
              <a:t>en favorisant l’</a:t>
            </a:r>
            <a:r>
              <a:rPr lang="fr-FR" sz="2400" b="1" dirty="0"/>
              <a:t>application des directives </a:t>
            </a:r>
            <a:r>
              <a:rPr lang="fr-FR" sz="2400" dirty="0"/>
              <a:t> et des </a:t>
            </a:r>
            <a:r>
              <a:rPr lang="fr-FR" sz="2400" b="1" dirty="0"/>
              <a:t>normes fondamentales, </a:t>
            </a:r>
            <a:r>
              <a:rPr lang="fr-FR" sz="2400" dirty="0"/>
              <a:t>y compris les Normes minimales et les Principes directeurs concernant la VBG, ainsi que le principe de responsabilité envers les populations concernées et le principe consistant à ne pas nuire</a:t>
            </a:r>
            <a:r>
              <a:rPr lang="fr-FR" sz="2400" b="1" dirty="0"/>
              <a:t>.</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Faciliter le partage de l’information et l’adoption des meilleures pratiques</a:t>
            </a:r>
            <a:r>
              <a:rPr lang="fr-FR" sz="2400" b="1" dirty="0"/>
              <a:t>.</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Créer des plans d’urgence </a:t>
            </a:r>
            <a:r>
              <a:rPr lang="fr-FR" sz="2400" dirty="0"/>
              <a:t>et améliorer la préparation de la riposte à la VBG dans les situations d’urgence.</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Réunir des moyens de financement suffisants pour </a:t>
            </a:r>
            <a:r>
              <a:rPr lang="fr-FR" sz="2400" dirty="0"/>
              <a:t>soutenir les programmes portant spécifiquement sur la VBG.</a:t>
            </a:r>
          </a:p>
          <a:p>
            <a:pPr marL="228600" lvl="0" indent="-228600" algn="l" rtl="0">
              <a:lnSpc>
                <a:spcPct val="80000"/>
              </a:lnSpc>
              <a:spcBef>
                <a:spcPts val="1000"/>
              </a:spcBef>
              <a:spcAft>
                <a:spcPts val="0"/>
              </a:spcAft>
              <a:buClr>
                <a:schemeClr val="dk1"/>
              </a:buClr>
              <a:buSzPts val="2405"/>
              <a:buChar char="•"/>
            </a:pPr>
            <a:r>
              <a:rPr lang="fr-FR" sz="2400" b="1" dirty="0">
                <a:solidFill>
                  <a:srgbClr val="7030A0"/>
                </a:solidFill>
              </a:rPr>
              <a:t>Améliorer la fiabilité des données d’évaluation et de suivi </a:t>
            </a:r>
            <a:r>
              <a:rPr lang="fr-FR" sz="2400" dirty="0"/>
              <a:t>pour une intervention plus efficace et mieux adaptée au contexte.</a:t>
            </a:r>
          </a:p>
          <a:p>
            <a:pPr marL="228600" lvl="0" indent="-228600" algn="l" rtl="0">
              <a:lnSpc>
                <a:spcPct val="80000"/>
              </a:lnSpc>
              <a:spcBef>
                <a:spcPts val="1000"/>
              </a:spcBef>
              <a:spcAft>
                <a:spcPts val="0"/>
              </a:spcAft>
              <a:buClr>
                <a:schemeClr val="dk1"/>
              </a:buClr>
              <a:buSzPts val="2405"/>
              <a:buChar char="•"/>
            </a:pPr>
            <a:r>
              <a:rPr lang="fr-FR" sz="2400" dirty="0">
                <a:solidFill>
                  <a:srgbClr val="7030A0"/>
                </a:solidFill>
              </a:rPr>
              <a:t>Accorder une </a:t>
            </a:r>
            <a:r>
              <a:rPr lang="fr-FR" sz="2400" b="1" dirty="0">
                <a:solidFill>
                  <a:srgbClr val="7030A0"/>
                </a:solidFill>
              </a:rPr>
              <a:t>attention appropriée à l’atténuation de la VBG dans tous les secteurs et parmi tous les acteurs, </a:t>
            </a:r>
            <a:r>
              <a:rPr lang="fr-FR" sz="2400" dirty="0"/>
              <a:t>conformément aux </a:t>
            </a:r>
            <a:r>
              <a:rPr lang="fr-FR" sz="2400" i="1" dirty="0"/>
              <a:t>Directives sur la VBG de l’</a:t>
            </a:r>
            <a:r>
              <a:rPr lang="fr-FR" sz="2400" i="1" dirty="0" err="1"/>
              <a:t>IASC</a:t>
            </a:r>
            <a:r>
              <a:rPr lang="fr-FR" sz="2400" dirty="0"/>
              <a:t>.</a:t>
            </a:r>
          </a:p>
          <a:p>
            <a:pPr marL="228600" lvl="0" indent="-64135" algn="l" rtl="0">
              <a:lnSpc>
                <a:spcPct val="80000"/>
              </a:lnSpc>
              <a:spcBef>
                <a:spcPts val="1000"/>
              </a:spcBef>
              <a:spcAft>
                <a:spcPts val="0"/>
              </a:spcAft>
              <a:buClr>
                <a:schemeClr val="dk1"/>
              </a:buClr>
              <a:buSzPts val="2590"/>
              <a:buNone/>
            </a:pPr>
            <a:endParaRPr sz="259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6"/>
          <p:cNvSpPr txBox="1">
            <a:spLocks noGrp="1"/>
          </p:cNvSpPr>
          <p:nvPr>
            <p:ph type="title"/>
            <p:custDataLst>
              <p:tags r:id="rId1"/>
            </p:custDataLst>
          </p:nvPr>
        </p:nvSpPr>
        <p:spPr>
          <a:xfrm>
            <a:off x="469900" y="200505"/>
            <a:ext cx="10515600" cy="1325563"/>
          </a:xfrm>
          <a:prstGeom prst="rect">
            <a:avLst/>
          </a:prstGeom>
          <a:noFill/>
          <a:ln>
            <a:noFill/>
          </a:ln>
        </p:spPr>
        <p:txBody>
          <a:bodyPr spcFirstLastPara="1" wrap="square" lIns="91425" tIns="45700" rIns="91425" bIns="45700" anchor="ctr" anchorCtr="0">
            <a:noAutofit/>
          </a:bodyPr>
          <a:lstStyle/>
          <a:p>
            <a:pPr marL="0" lvl="0" indent="0" rtl="0">
              <a:lnSpc>
                <a:spcPct val="90000"/>
              </a:lnSpc>
              <a:spcBef>
                <a:spcPts val="0"/>
              </a:spcBef>
              <a:spcAft>
                <a:spcPts val="0"/>
              </a:spcAft>
              <a:buClr>
                <a:srgbClr val="7030A0"/>
              </a:buClr>
              <a:buSzPts val="3000"/>
              <a:buFont typeface="Calibri"/>
              <a:buNone/>
            </a:pPr>
            <a:r>
              <a:rPr lang="fr-FR" sz="3600" b="1" u="sng" dirty="0">
                <a:solidFill>
                  <a:srgbClr val="267CB4"/>
                </a:solidFill>
              </a:rPr>
              <a:t>Résumé</a:t>
            </a:r>
            <a:r>
              <a:rPr lang="fr-FR" sz="3600" b="1" dirty="0">
                <a:solidFill>
                  <a:srgbClr val="267CB4"/>
                </a:solidFill>
              </a:rPr>
              <a:t> :</a:t>
            </a:r>
            <a:br>
              <a:rPr lang="fr-FR" sz="3600" b="1" dirty="0">
                <a:solidFill>
                  <a:srgbClr val="267CB4"/>
                </a:solidFill>
              </a:rPr>
            </a:br>
            <a:r>
              <a:rPr lang="fr-FR" sz="3600" b="1" dirty="0">
                <a:solidFill>
                  <a:srgbClr val="267CB4"/>
                </a:solidFill>
              </a:rPr>
              <a:t>Fonctions essentielles d’un groupe de coordination de l’action contre la </a:t>
            </a:r>
            <a:r>
              <a:rPr lang="fr-FR" sz="3600" b="1" dirty="0" err="1">
                <a:solidFill>
                  <a:srgbClr val="267CB4"/>
                </a:solidFill>
              </a:rPr>
              <a:t>VBG</a:t>
            </a:r>
            <a:endParaRPr lang="fr-FR" sz="3600" b="1" dirty="0">
              <a:solidFill>
                <a:srgbClr val="267CB4"/>
              </a:solidFill>
            </a:endParaRPr>
          </a:p>
        </p:txBody>
      </p:sp>
      <p:sp>
        <p:nvSpPr>
          <p:cNvPr id="123" name="Google Shape;123;p6"/>
          <p:cNvSpPr txBox="1">
            <a:spLocks noGrp="1"/>
          </p:cNvSpPr>
          <p:nvPr>
            <p:ph type="body" idx="1"/>
            <p:custDataLst>
              <p:tags r:id="rId2"/>
            </p:custDataLst>
          </p:nvPr>
        </p:nvSpPr>
        <p:spPr>
          <a:xfrm>
            <a:off x="463826" y="1594884"/>
            <a:ext cx="11131826" cy="4897991"/>
          </a:xfrm>
          <a:prstGeom prst="rect">
            <a:avLst/>
          </a:prstGeom>
          <a:noFill/>
          <a:ln>
            <a:noFill/>
          </a:ln>
        </p:spPr>
        <p:txBody>
          <a:bodyPr spcFirstLastPara="1" wrap="square" lIns="91425" tIns="45700" rIns="91425" bIns="45700" anchor="t" anchorCtr="0">
            <a:noAutofit/>
          </a:bodyPr>
          <a:lstStyle/>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Soutenir la prestation de services ;</a:t>
            </a:r>
          </a:p>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Informer les intervenants (Coordonnateur humanitaire/équipe pays chargée de l’aide humanitaire/Coordonnateur de l’aide aux réfugiés) concernant les décisions stratégiques ;</a:t>
            </a:r>
          </a:p>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Planifier et mettre en œuvre la stratégie du sous-groupe sectoriel/secteur ;</a:t>
            </a:r>
          </a:p>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Assurer le suivi et évaluer les résultats ;</a:t>
            </a:r>
          </a:p>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Renforcer les capacités nationales en matière de préparation et de planification des interventions d’urgence ;</a:t>
            </a:r>
          </a:p>
          <a:p>
            <a:pPr marL="914400" lvl="1" indent="-457200" algn="l" rtl="0">
              <a:lnSpc>
                <a:spcPct val="150000"/>
              </a:lnSpc>
              <a:spcBef>
                <a:spcPts val="0"/>
              </a:spcBef>
              <a:spcAft>
                <a:spcPts val="0"/>
              </a:spcAft>
              <a:buClr>
                <a:schemeClr val="dk1"/>
              </a:buClr>
              <a:buSzPts val="2800"/>
              <a:buFont typeface="Calibri"/>
              <a:buAutoNum type="arabicPeriod"/>
            </a:pPr>
            <a:r>
              <a:rPr lang="fr-FR" dirty="0">
                <a:solidFill>
                  <a:schemeClr val="tx1"/>
                </a:solidFill>
              </a:rPr>
              <a:t>Soutenir un plaidoyer vigoureux.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body" idx="1"/>
            <p:custDataLst>
              <p:tags r:id="rId1"/>
            </p:custDataLst>
          </p:nvPr>
        </p:nvSpPr>
        <p:spPr>
          <a:xfrm>
            <a:off x="838200" y="1690687"/>
            <a:ext cx="10515600" cy="4486275"/>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90000"/>
              </a:lnSpc>
              <a:spcBef>
                <a:spcPts val="0"/>
              </a:spcBef>
              <a:spcAft>
                <a:spcPts val="0"/>
              </a:spcAft>
              <a:buClr>
                <a:schemeClr val="dk1"/>
              </a:buClr>
              <a:buSzPts val="2800"/>
              <a:buChar char="•"/>
            </a:pPr>
            <a:r>
              <a:rPr lang="fr-FR" b="1" dirty="0">
                <a:solidFill>
                  <a:srgbClr val="7030A0"/>
                </a:solidFill>
              </a:rPr>
              <a:t>La direction de la coordination de la lutte contre la VBG s’inscrit dans le Domaine de responsabilité VBG au sein du Groupe mondial de la protection. L’</a:t>
            </a:r>
            <a:r>
              <a:rPr lang="fr-FR" b="1" dirty="0" err="1">
                <a:solidFill>
                  <a:srgbClr val="7030A0"/>
                </a:solidFill>
              </a:rPr>
              <a:t>UNFPA</a:t>
            </a:r>
            <a:r>
              <a:rPr lang="fr-FR" b="1" dirty="0">
                <a:solidFill>
                  <a:srgbClr val="7030A0"/>
                </a:solidFill>
              </a:rPr>
              <a:t> est le chef de file mondial désigné par l’</a:t>
            </a:r>
            <a:r>
              <a:rPr lang="fr-FR" b="1" dirty="0" err="1">
                <a:solidFill>
                  <a:srgbClr val="7030A0"/>
                </a:solidFill>
              </a:rPr>
              <a:t>IASC</a:t>
            </a:r>
            <a:r>
              <a:rPr lang="fr-FR" b="1" dirty="0">
                <a:solidFill>
                  <a:srgbClr val="7030A0"/>
                </a:solidFill>
              </a:rPr>
              <a:t>.</a:t>
            </a:r>
          </a:p>
          <a:p>
            <a:pPr marL="228600" lvl="0" indent="-228600" algn="l" rtl="0">
              <a:lnSpc>
                <a:spcPct val="90000"/>
              </a:lnSpc>
              <a:spcBef>
                <a:spcPts val="1000"/>
              </a:spcBef>
              <a:spcAft>
                <a:spcPts val="0"/>
              </a:spcAft>
              <a:buClr>
                <a:schemeClr val="dk1"/>
              </a:buClr>
              <a:buSzPts val="2800"/>
              <a:buChar char="•"/>
            </a:pPr>
            <a:r>
              <a:rPr lang="fr-FR" dirty="0"/>
              <a:t>Le Domaine de responsabilité VBG vise à mettre en place des mécanismes de protection efficaces et ouverts à tous pour promouvoir une approche </a:t>
            </a:r>
            <a:r>
              <a:rPr lang="fr-FR" b="1" dirty="0"/>
              <a:t>cohérente, globale et coordonnée</a:t>
            </a:r>
            <a:r>
              <a:rPr lang="fr-FR" dirty="0"/>
              <a:t> de la VBG sur le terrain, notamment en ce qui concerne </a:t>
            </a:r>
            <a:r>
              <a:rPr lang="fr-FR" dirty="0">
                <a:solidFill>
                  <a:schemeClr val="tx1"/>
                </a:solidFill>
              </a:rPr>
              <a:t>la prévention et la riposte</a:t>
            </a:r>
            <a:r>
              <a:rPr lang="fr-FR" dirty="0"/>
              <a:t>.</a:t>
            </a:r>
          </a:p>
          <a:p>
            <a:pPr marL="228600" lvl="0" indent="-228600" algn="l" rtl="0">
              <a:lnSpc>
                <a:spcPct val="90000"/>
              </a:lnSpc>
              <a:spcBef>
                <a:spcPts val="1000"/>
              </a:spcBef>
              <a:spcAft>
                <a:spcPts val="0"/>
              </a:spcAft>
              <a:buClr>
                <a:schemeClr val="dk1"/>
              </a:buClr>
              <a:buSzPts val="2800"/>
              <a:buChar char="•"/>
            </a:pPr>
            <a:r>
              <a:rPr lang="fr-FR" dirty="0"/>
              <a:t>À l’échelon des pays, l’</a:t>
            </a:r>
            <a:r>
              <a:rPr lang="fr-FR" dirty="0" err="1"/>
              <a:t>UNFPA</a:t>
            </a:r>
            <a:r>
              <a:rPr lang="fr-FR" dirty="0"/>
              <a:t> co-préside et administre, conjointement avec une ONG ou une entité gouvernementale, un forum interorganisations (sous-groupe sectoriel ou groupe de travail sur la VBG) qui encourage le partage des informations et l’action conjointe pour combattre les risques liés à la VBG et remédier aux insuffisances de la programmation. </a:t>
            </a:r>
          </a:p>
        </p:txBody>
      </p:sp>
      <p:sp>
        <p:nvSpPr>
          <p:cNvPr id="144" name="Google Shape;144;p9"/>
          <p:cNvSpPr txBox="1">
            <a:spLocks noGrp="1"/>
          </p:cNvSpPr>
          <p:nvPr>
            <p:ph type="title"/>
            <p:custDataLst>
              <p:tags r:id="rId2"/>
            </p:custDataLst>
          </p:nvPr>
        </p:nvSpPr>
        <p:spPr>
          <a:xfrm>
            <a:off x="393700" y="161925"/>
            <a:ext cx="10515600" cy="1325563"/>
          </a:xfrm>
          <a:prstGeom prst="rect">
            <a:avLst/>
          </a:prstGeom>
          <a:noFill/>
          <a:ln>
            <a:noFill/>
          </a:ln>
        </p:spPr>
        <p:txBody>
          <a:bodyPr spcFirstLastPara="1" wrap="square" lIns="91425" tIns="45700" rIns="91425" bIns="45700" anchor="ctr" anchorCtr="0">
            <a:normAutofit/>
          </a:bodyPr>
          <a:lstStyle/>
          <a:p>
            <a:pPr marL="0" lvl="0" indent="0" rtl="0">
              <a:lnSpc>
                <a:spcPct val="90000"/>
              </a:lnSpc>
              <a:spcBef>
                <a:spcPts val="0"/>
              </a:spcBef>
              <a:spcAft>
                <a:spcPts val="0"/>
              </a:spcAft>
              <a:buClr>
                <a:srgbClr val="7030A0"/>
              </a:buClr>
              <a:buSzPts val="3000"/>
              <a:buFont typeface="Calibri"/>
              <a:buNone/>
            </a:pPr>
            <a:r>
              <a:rPr lang="fr-FR" sz="4800" b="1">
                <a:solidFill>
                  <a:srgbClr val="267CB4"/>
                </a:solidFill>
              </a:rPr>
              <a:t>Domaine de responsabilité VBG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title"/>
            <p:custDataLst>
              <p:tags r:id="rId1"/>
            </p:custDataLst>
          </p:nvPr>
        </p:nvSpPr>
        <p:spPr>
          <a:xfrm>
            <a:off x="342900" y="250825"/>
            <a:ext cx="10515600" cy="1325563"/>
          </a:xfrm>
          <a:prstGeom prst="rect">
            <a:avLst/>
          </a:prstGeom>
          <a:noFill/>
          <a:ln>
            <a:noFill/>
          </a:ln>
        </p:spPr>
        <p:txBody>
          <a:bodyPr spcFirstLastPara="1" wrap="square" lIns="91425" tIns="45700" rIns="91425" bIns="45700" anchor="ctr" anchorCtr="0">
            <a:normAutofit fontScale="90000"/>
          </a:bodyPr>
          <a:lstStyle/>
          <a:p>
            <a:r>
              <a:rPr lang="fr-FR" sz="4800" b="1">
                <a:solidFill>
                  <a:srgbClr val="267CB4"/>
                </a:solidFill>
                <a:latin typeface="Calibri" panose="020F0502020204030204" pitchFamily="34" charset="0"/>
                <a:cs typeface="Calibri" panose="020F0502020204030204" pitchFamily="34" charset="0"/>
              </a:rPr>
              <a:t>Responsables mondiaux de la coordination de la VBG</a:t>
            </a:r>
          </a:p>
        </p:txBody>
      </p:sp>
      <p:sp>
        <p:nvSpPr>
          <p:cNvPr id="116" name="Google Shape;116;p5"/>
          <p:cNvSpPr txBox="1">
            <a:spLocks noGrp="1"/>
          </p:cNvSpPr>
          <p:nvPr>
            <p:ph type="body" idx="1"/>
            <p:custDataLst>
              <p:tags r:id="rId2"/>
            </p:custDataLst>
          </p:nvPr>
        </p:nvSpPr>
        <p:spPr>
          <a:xfrm>
            <a:off x="838200" y="1825625"/>
            <a:ext cx="10515600" cy="4351338"/>
          </a:xfrm>
          <a:prstGeom prst="rect">
            <a:avLst/>
          </a:prstGeom>
          <a:noFill/>
          <a:ln>
            <a:noFill/>
          </a:ln>
        </p:spPr>
        <p:txBody>
          <a:bodyPr spcFirstLastPara="1" wrap="square" lIns="91425" tIns="45700" rIns="91425" bIns="45700" anchor="t" anchorCtr="0">
            <a:normAutofit fontScale="92500"/>
          </a:bodyPr>
          <a:lstStyle/>
          <a:p>
            <a:pPr marL="228600" lvl="0" indent="-228600" algn="l" rtl="0">
              <a:lnSpc>
                <a:spcPct val="90000"/>
              </a:lnSpc>
              <a:spcBef>
                <a:spcPts val="0"/>
              </a:spcBef>
              <a:spcAft>
                <a:spcPts val="0"/>
              </a:spcAft>
              <a:buClr>
                <a:schemeClr val="dk1"/>
              </a:buClr>
              <a:buSzPts val="2800"/>
              <a:buChar char="•"/>
            </a:pPr>
            <a:r>
              <a:rPr lang="fr-FR" dirty="0"/>
              <a:t>À l’</a:t>
            </a:r>
            <a:r>
              <a:rPr lang="fr-FR" b="1" dirty="0">
                <a:solidFill>
                  <a:srgbClr val="267CB4"/>
                </a:solidFill>
              </a:rPr>
              <a:t>échelon mondial</a:t>
            </a:r>
            <a:r>
              <a:rPr lang="fr-FR" dirty="0"/>
              <a:t>, la </a:t>
            </a:r>
            <a:r>
              <a:rPr lang="fr-FR" b="1" dirty="0"/>
              <a:t>direction de la coordination de la lutte contre la VBG</a:t>
            </a:r>
            <a:r>
              <a:rPr lang="fr-FR" dirty="0"/>
              <a:t> s’inscrit dans le </a:t>
            </a:r>
            <a:r>
              <a:rPr lang="fr-FR" b="1" dirty="0"/>
              <a:t>Domaine de responsabilité VBG</a:t>
            </a:r>
            <a:r>
              <a:rPr lang="fr-FR" dirty="0"/>
              <a:t>, dirigé par l’</a:t>
            </a:r>
            <a:r>
              <a:rPr lang="fr-FR" b="1" dirty="0" err="1"/>
              <a:t>UNFPA</a:t>
            </a:r>
            <a:r>
              <a:rPr lang="fr-FR" dirty="0"/>
              <a:t>, au sein du </a:t>
            </a:r>
            <a:r>
              <a:rPr lang="fr-FR" b="1" dirty="0"/>
              <a:t>Groupe mondial de la protection</a:t>
            </a:r>
            <a:r>
              <a:rPr lang="fr-FR" dirty="0"/>
              <a:t>.</a:t>
            </a:r>
          </a:p>
          <a:p>
            <a:pPr marL="228600" lvl="0" indent="-228600" algn="l" rtl="0">
              <a:lnSpc>
                <a:spcPct val="90000"/>
              </a:lnSpc>
              <a:spcBef>
                <a:spcPts val="1000"/>
              </a:spcBef>
              <a:spcAft>
                <a:spcPts val="0"/>
              </a:spcAft>
              <a:buClr>
                <a:schemeClr val="dk1"/>
              </a:buClr>
              <a:buSzPts val="2800"/>
              <a:buChar char="•"/>
            </a:pPr>
            <a:r>
              <a:rPr lang="fr-FR" dirty="0"/>
              <a:t>Dans les </a:t>
            </a:r>
            <a:r>
              <a:rPr lang="fr-FR" b="1" dirty="0">
                <a:solidFill>
                  <a:srgbClr val="267CB4"/>
                </a:solidFill>
              </a:rPr>
              <a:t>situations impliquant des réfugiés</a:t>
            </a:r>
            <a:r>
              <a:rPr lang="fr-FR" dirty="0"/>
              <a:t>, le HCR assure la coordination et la direction, qui s’articulent autour des secteurs et des groupes de travail sur la base de son </a:t>
            </a:r>
            <a:r>
              <a:rPr lang="fr-FR" b="1" dirty="0"/>
              <a:t>Modèle de coordination pour les réfugiés</a:t>
            </a:r>
            <a:r>
              <a:rPr lang="fr-FR" dirty="0"/>
              <a:t>.</a:t>
            </a:r>
          </a:p>
          <a:p>
            <a:pPr marL="228600" lvl="0" indent="-228600" algn="l" rtl="0">
              <a:lnSpc>
                <a:spcPct val="90000"/>
              </a:lnSpc>
              <a:spcBef>
                <a:spcPts val="1000"/>
              </a:spcBef>
              <a:spcAft>
                <a:spcPts val="0"/>
              </a:spcAft>
              <a:buClr>
                <a:schemeClr val="dk1"/>
              </a:buClr>
              <a:buSzPts val="2800"/>
              <a:buChar char="•"/>
            </a:pPr>
            <a:r>
              <a:rPr lang="fr-FR" dirty="0"/>
              <a:t>Dans certaines situations, les approches par </a:t>
            </a:r>
            <a:r>
              <a:rPr lang="fr-FR" b="1" dirty="0"/>
              <a:t>groupe sectoriel</a:t>
            </a:r>
            <a:r>
              <a:rPr lang="fr-FR" dirty="0"/>
              <a:t> sont officiellement en place, tandis que, dans d’autres, celles-ci peuvent être </a:t>
            </a:r>
            <a:r>
              <a:rPr lang="fr-FR" b="1" dirty="0"/>
              <a:t>adaptées</a:t>
            </a:r>
            <a:r>
              <a:rPr lang="fr-FR" dirty="0"/>
              <a:t> et </a:t>
            </a:r>
            <a:r>
              <a:rPr lang="fr-FR" b="1" dirty="0"/>
              <a:t>encadrées</a:t>
            </a:r>
            <a:r>
              <a:rPr lang="fr-FR" dirty="0"/>
              <a:t> par</a:t>
            </a:r>
            <a:r>
              <a:rPr lang="fr-FR" b="1" dirty="0"/>
              <a:t> </a:t>
            </a:r>
            <a:r>
              <a:rPr lang="fr-FR" dirty="0"/>
              <a:t>des systèmes nationaux ou d’autres formes de coordination internationale. Ces approches peuvent </a:t>
            </a:r>
            <a:r>
              <a:rPr lang="fr-FR" b="1" dirty="0"/>
              <a:t>coexister</a:t>
            </a:r>
            <a:r>
              <a:rPr lang="fr-FR" dirty="0"/>
              <a:t> avec d’autres formes de coordination nationale ou internationale.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0"/>
          <p:cNvSpPr txBox="1">
            <a:spLocks noGrp="1"/>
          </p:cNvSpPr>
          <p:nvPr>
            <p:ph type="body" idx="1"/>
            <p:custDataLst>
              <p:tags r:id="rId1"/>
            </p:custDataLst>
          </p:nvPr>
        </p:nvSpPr>
        <p:spPr>
          <a:xfrm>
            <a:off x="838200" y="1455387"/>
            <a:ext cx="10515600" cy="473609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fr-F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Le groupe de coordination GBV </a:t>
            </a:r>
            <a:r>
              <a:rPr lang="fr-FR"/>
              <a:t>est chargé de </a:t>
            </a:r>
            <a:r>
              <a:rPr lang="fr-FR" b="1"/>
              <a:t>fixer les règles </a:t>
            </a:r>
            <a:r>
              <a:rPr lang="fr-FR"/>
              <a:t>pour une programmation éthique, sûre et efficace. </a:t>
            </a:r>
          </a:p>
          <a:p>
            <a:pPr marL="228600" lvl="0" indent="-228600" algn="l" rtl="0">
              <a:lnSpc>
                <a:spcPct val="90000"/>
              </a:lnSpc>
              <a:spcBef>
                <a:spcPts val="1000"/>
              </a:spcBef>
              <a:spcAft>
                <a:spcPts val="0"/>
              </a:spcAft>
              <a:buClr>
                <a:schemeClr val="dk1"/>
              </a:buClr>
              <a:buSzPts val="2800"/>
              <a:buChar char="•"/>
            </a:pPr>
            <a:r>
              <a:rPr lang="fr-FR"/>
              <a:t>Toutes les activités de l’</a:t>
            </a:r>
            <a:r>
              <a:rPr lang="fr-F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organe de coordination de l’action contre la VBG </a:t>
            </a:r>
            <a:r>
              <a:rPr lang="fr-FR" b="1"/>
              <a:t>devraient satisfaire aux grands principes humanitaires </a:t>
            </a:r>
            <a:r>
              <a:rPr lang="fr-FR"/>
              <a:t>et</a:t>
            </a:r>
            <a:r>
              <a:rPr lang="fr-FR" b="1"/>
              <a:t> aux Principes directeurs de l’action contre la VBG</a:t>
            </a:r>
            <a:r>
              <a:rPr lang="fr-FR"/>
              <a:t>. </a:t>
            </a:r>
          </a:p>
          <a:p>
            <a:pPr marL="228600" lvl="0" indent="-228600" algn="l" rtl="0">
              <a:lnSpc>
                <a:spcPct val="90000"/>
              </a:lnSpc>
              <a:spcBef>
                <a:spcPts val="1000"/>
              </a:spcBef>
              <a:spcAft>
                <a:spcPts val="0"/>
              </a:spcAft>
              <a:buClr>
                <a:schemeClr val="dk1"/>
              </a:buClr>
              <a:buSzPts val="2800"/>
              <a:buChar char="•"/>
            </a:pPr>
            <a:r>
              <a:rPr lang="fr-FR"/>
              <a:t>Les préjugés ou les comportements personnels des partenaires de la coordination ne doivent pas compromettre les Principes directeurs de l’action menée contre la VBG, et tous les partenaires doivent adopter une approche unifiée pour la mise en œuvre des programmes.</a:t>
            </a:r>
          </a:p>
        </p:txBody>
      </p:sp>
      <p:sp>
        <p:nvSpPr>
          <p:cNvPr id="151" name="Google Shape;151;p10"/>
          <p:cNvSpPr txBox="1">
            <a:spLocks noGrp="1"/>
          </p:cNvSpPr>
          <p:nvPr>
            <p:ph type="title"/>
            <p:custDataLst>
              <p:tags r:id="rId2"/>
            </p:custDataLst>
          </p:nvPr>
        </p:nvSpPr>
        <p:spPr>
          <a:xfrm>
            <a:off x="304800" y="129687"/>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000"/>
              <a:buFont typeface="Calibri"/>
              <a:buNone/>
            </a:pPr>
            <a:r>
              <a:rPr lang="fr-FR" sz="4800" b="1">
                <a:solidFill>
                  <a:srgbClr val="267CB4"/>
                </a:solidFill>
              </a:rPr>
              <a:t>Groupe de coordination VBG</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9737</TotalTime>
  <Words>3136</Words>
  <Application>Microsoft Office PowerPoint</Application>
  <PresentationFormat>Szélesvásznú</PresentationFormat>
  <Paragraphs>175</Paragraphs>
  <Slides>17</Slides>
  <Notes>17</Notes>
  <HiddenSlides>0</HiddenSlides>
  <MMClips>0</MMClips>
  <ScaleCrop>false</ScaleCrop>
  <HeadingPairs>
    <vt:vector size="6" baseType="variant">
      <vt:variant>
        <vt:lpstr>Használt betűtípusok</vt:lpstr>
      </vt:variant>
      <vt:variant>
        <vt:i4>3</vt:i4>
      </vt:variant>
      <vt:variant>
        <vt:lpstr>Téma</vt:lpstr>
      </vt:variant>
      <vt:variant>
        <vt:i4>2</vt:i4>
      </vt:variant>
      <vt:variant>
        <vt:lpstr>Diacímek</vt:lpstr>
      </vt:variant>
      <vt:variant>
        <vt:i4>17</vt:i4>
      </vt:variant>
    </vt:vector>
  </HeadingPairs>
  <TitlesOfParts>
    <vt:vector size="22" baseType="lpstr">
      <vt:lpstr>Arial</vt:lpstr>
      <vt:lpstr>Calibri</vt:lpstr>
      <vt:lpstr>Calibri Light</vt:lpstr>
      <vt:lpstr>Office Theme</vt:lpstr>
      <vt:lpstr>1_Office Theme</vt:lpstr>
      <vt:lpstr>  Normes minimales interorganisations pour la programmation d’actions de lutte contre la violence basée sur le genre dans les situations d’urgence   </vt:lpstr>
      <vt:lpstr>Norme 15 :</vt:lpstr>
      <vt:lpstr>Normes opérationnelles</vt:lpstr>
      <vt:lpstr>Norme 15 : Coordination de l’action contre la VBG</vt:lpstr>
      <vt:lpstr>Pourquoi la coordination de l’action contre la VBG est-elle essentielle ?</vt:lpstr>
      <vt:lpstr>Résumé : Fonctions essentielles d’un groupe de coordination de l’action contre la VBG</vt:lpstr>
      <vt:lpstr>Domaine de responsabilité VBG</vt:lpstr>
      <vt:lpstr>Responsables mondiaux de la coordination de la VBG</vt:lpstr>
      <vt:lpstr>Groupe de coordination VBG</vt:lpstr>
      <vt:lpstr>Participation à la coordination de l’action contre la GBV</vt:lpstr>
      <vt:lpstr>L’implication et la participation des organismes de défense des droits des femmes, y compris les organismes centrés sur les femmes et dirigés par des femmes, ainsi que les mouvements féministes, constituent un principe de base de l’action humanitaire.</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15:</dc:title>
  <dc:creator>Inbal Sansani</dc:creator>
  <cp:lastModifiedBy>VN00LW01</cp:lastModifiedBy>
  <cp:revision>33</cp:revision>
  <dcterms:created xsi:type="dcterms:W3CDTF">2020-05-05T03:10:12Z</dcterms:created>
  <dcterms:modified xsi:type="dcterms:W3CDTF">2021-12-14T07:35:17Z</dcterms:modified>
</cp:coreProperties>
</file>