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comments/modernComment_107_327CAE2A.xml" ContentType="application/vnd.ms-powerpoint.comment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7.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8.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9.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2.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4.xml" ContentType="application/vnd.openxmlformats-officedocument.presentationml.notesSlide+xml"/>
  <Override PartName="/ppt/tags/tag44.xml" ContentType="application/vnd.openxmlformats-officedocument.presentationml.tags+xml"/>
  <Override PartName="/ppt/notesSlides/notesSlide15.xml" ContentType="application/vnd.openxmlformats-officedocument.presentationml.notesSlide+xml"/>
  <Override PartName="/ppt/tags/tag45.xml" ContentType="application/vnd.openxmlformats-officedocument.presentationml.tags+xml"/>
  <Override PartName="/ppt/notesSlides/notesSlide1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318" r:id="rId2"/>
    <p:sldId id="288" r:id="rId3"/>
    <p:sldId id="262" r:id="rId4"/>
    <p:sldId id="263" r:id="rId5"/>
    <p:sldId id="337" r:id="rId6"/>
    <p:sldId id="338" r:id="rId7"/>
    <p:sldId id="348" r:id="rId8"/>
    <p:sldId id="347" r:id="rId9"/>
    <p:sldId id="361" r:id="rId10"/>
    <p:sldId id="364" r:id="rId11"/>
    <p:sldId id="349" r:id="rId12"/>
    <p:sldId id="360" r:id="rId13"/>
    <p:sldId id="362" r:id="rId14"/>
    <p:sldId id="369" r:id="rId15"/>
    <p:sldId id="358" r:id="rId16"/>
    <p:sldId id="333" r:id="rId17"/>
    <p:sldId id="33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F175D1-11B8-1694-5CFE-40D068027CB8}" name="French Team" initials="FT" userId="aea9b952dc51749d"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CB4A4A-132D-42F2-9EAA-D5B27D6276AA}" v="21" dt="2020-08-14T07:19:38.9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8022"/>
  </p:normalViewPr>
  <p:slideViewPr>
    <p:cSldViewPr snapToGrid="0" snapToObjects="1">
      <p:cViewPr varScale="1">
        <p:scale>
          <a:sx n="89" d="100"/>
          <a:sy n="89" d="100"/>
        </p:scale>
        <p:origin x="139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modernComment_107_327CAE2A.xml><?xml version="1.0" encoding="utf-8"?>
<p188:cmLst xmlns:a="http://schemas.openxmlformats.org/drawingml/2006/main" xmlns:r="http://schemas.openxmlformats.org/officeDocument/2006/relationships" xmlns:p188="http://schemas.microsoft.com/office/powerpoint/2018/8/main">
  <p188:cm id="{90E4394E-A637-4B2A-A649-8E378166B52C}" authorId="{7FF175D1-11B8-1694-5CFE-40D068027CB8}" created="2021-10-05T08:20:17.330">
    <ac:txMkLst xmlns:ac="http://schemas.microsoft.com/office/drawing/2013/main/command">
      <pc:docMk xmlns:pc="http://schemas.microsoft.com/office/powerpoint/2013/main/command"/>
      <pc:sldMk xmlns:pc="http://schemas.microsoft.com/office/powerpoint/2013/main/command" cId="847031850" sldId="263"/>
      <ac:spMk id="3" creationId="{C486EFB9-FB38-4517-9AB8-00A9C6D44670}"/>
      <ac:txMk cp="0" len="3">
        <ac:context len="209" hash="4086186615"/>
      </ac:txMk>
    </ac:txMkLst>
    <p188:pos x="969085" y="300746"/>
    <p188:txBody>
      <a:bodyPr/>
      <a:lstStyle/>
      <a:p>
        <a:r>
          <a:rPr lang="fr-FR"/>
          <a:t>Attn client: the description of this norm does not fit the description of the main reference document we revised in July, which reads:
"Les systèmes d’orientation sont conçus pour mettre rapidement en communication les survivantes de VBG avec les prestataires de services multisectoriels compétents, de manière fiable, sûre et confidentielle."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D79F5-6A48-644D-9D4C-04B51EE067E8}" type="datetimeFigureOut">
              <a:rPr lang="en-US" smtClean="0"/>
              <a:pPr/>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16881-453C-574A-B206-FF4726648DA2}" type="slidenum">
              <a:rPr lang="en-US" smtClean="0"/>
              <a:pPr/>
              <a:t>‹#›</a:t>
            </a:fld>
            <a:endParaRPr lang="en-US" dirty="0"/>
          </a:p>
        </p:txBody>
      </p:sp>
    </p:spTree>
    <p:extLst>
      <p:ext uri="{BB962C8B-B14F-4D97-AF65-F5344CB8AC3E}">
        <p14:creationId xmlns:p14="http://schemas.microsoft.com/office/powerpoint/2010/main" val="1433237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6090">
              <a:defRPr/>
            </a:pPr>
            <a:r>
              <a:rPr lang="fr-FR" b="0" dirty="0">
                <a:solidFill>
                  <a:srgbClr val="FF0000"/>
                </a:solidFill>
                <a:highlight>
                  <a:srgbClr val="FFFF00"/>
                </a:highlight>
              </a:rPr>
              <a:t>L’élaboration des </a:t>
            </a:r>
            <a:r>
              <a:rPr lang="fr-FR" b="0" dirty="0">
                <a:solidFill>
                  <a:srgbClr val="FF0000"/>
                </a:solidFill>
              </a:rPr>
              <a:t>Normes minimales est le fruit d’un processus hautement consultatif mené sur une période de 18 mois </a:t>
            </a:r>
            <a:r>
              <a:rPr lang="fr-FR" b="0" dirty="0">
                <a:solidFill>
                  <a:srgbClr val="FF0000"/>
                </a:solidFill>
                <a:highlight>
                  <a:srgbClr val="FFFF00"/>
                </a:highlight>
              </a:rPr>
              <a:t>avec une équipe spéciale dirigée par le Fonds des Nations Unies pour la population (UNFPA), le Fonds des Nations </a:t>
            </a:r>
          </a:p>
          <a:p>
            <a:pPr defTabSz="466090">
              <a:defRPr/>
            </a:pPr>
            <a:r>
              <a:rPr lang="fr-FR" b="0" dirty="0">
                <a:solidFill>
                  <a:srgbClr val="FF0000"/>
                </a:solidFill>
                <a:highlight>
                  <a:srgbClr val="FFFF00"/>
                </a:highlight>
              </a:rPr>
              <a:t>Unies pour  l’enfance </a:t>
            </a:r>
            <a:r>
              <a:rPr lang="fr-FR" b="0" dirty="0">
                <a:solidFill>
                  <a:srgbClr val="FF0000"/>
                </a:solidFill>
              </a:rPr>
              <a:t>(UNICEF) et le Comité international de secours (IRC). </a:t>
            </a:r>
          </a:p>
          <a:p>
            <a:pPr defTabSz="466090">
              <a:defRPr/>
            </a:pPr>
            <a:endParaRPr lang="en-US" b="0" dirty="0">
              <a:solidFill>
                <a:srgbClr val="FF0000"/>
              </a:solidFill>
            </a:endParaRPr>
          </a:p>
          <a:p>
            <a:pPr defTabSz="466090">
              <a:defRPr/>
            </a:pPr>
            <a:r>
              <a:rPr lang="fr-FR" b="0" dirty="0">
                <a:solidFill>
                  <a:srgbClr val="FF0000"/>
                </a:solidFill>
              </a:rPr>
              <a:t>En tant que membre de l’équipe spéciale, le HCR a guidé le processus dès le début. </a:t>
            </a:r>
          </a:p>
          <a:p>
            <a:pPr defTabSz="466090">
              <a:defRPr/>
            </a:pPr>
            <a:endParaRPr lang="en-US" b="0" dirty="0">
              <a:solidFill>
                <a:srgbClr val="FF0000"/>
              </a:solidFill>
            </a:endParaRPr>
          </a:p>
          <a:p>
            <a:pPr defTabSz="466090">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Comment les prestataires de services peuvent-ils effectuer </a:t>
            </a:r>
            <a:r>
              <a:rPr lang="fr-FR" dirty="0">
                <a:highlight>
                  <a:srgbClr val="FFFF00"/>
                </a:highlight>
              </a:rPr>
              <a:t>le</a:t>
            </a:r>
            <a:r>
              <a:rPr lang="fr-FR" dirty="0"/>
              <a:t> suivi des orientations pour s’assurer que </a:t>
            </a:r>
            <a:r>
              <a:rPr lang="fr-FR" dirty="0">
                <a:highlight>
                  <a:srgbClr val="FFFF00"/>
                </a:highlight>
              </a:rPr>
              <a:t>celles-ci </a:t>
            </a:r>
            <a:r>
              <a:rPr lang="fr-FR" dirty="0"/>
              <a:t>ont été mises en œuvre ?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Réponse : Le prestataire de services peut, </a:t>
            </a:r>
            <a:r>
              <a:rPr lang="fr-FR" dirty="0">
                <a:highlight>
                  <a:srgbClr val="FFFF00"/>
                </a:highlight>
              </a:rPr>
              <a:t>par exemple</a:t>
            </a:r>
            <a:r>
              <a:rPr lang="fr-FR" dirty="0"/>
              <a:t>, utiliser une fiche de renvoi ou </a:t>
            </a:r>
            <a:r>
              <a:rPr lang="fr-FR" dirty="0">
                <a:highlight>
                  <a:srgbClr val="FFFF00"/>
                </a:highlight>
              </a:rPr>
              <a:t>une liste </a:t>
            </a:r>
            <a:r>
              <a:rPr lang="fr-FR" dirty="0"/>
              <a:t>de contrôle pour indiquer le statut des services reçus par la survivante de VBG.</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24438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Comment les prestataires de services peuvent-ils </a:t>
            </a:r>
            <a:r>
              <a:rPr lang="fr-FR" dirty="0">
                <a:highlight>
                  <a:srgbClr val="FFFF00"/>
                </a:highlight>
              </a:rPr>
              <a:t>garantir</a:t>
            </a:r>
            <a:r>
              <a:rPr lang="fr-FR" dirty="0"/>
              <a:t> la sécurité et la sûreté des survivantes qui accèdent aux services ? »</a:t>
            </a:r>
          </a:p>
          <a:p>
            <a:endParaRPr lang="en-US" dirty="0"/>
          </a:p>
          <a:p>
            <a:r>
              <a:rPr lang="fr-FR" dirty="0"/>
              <a:t>Réponse : En s’assurant que les populations difficiles à atteindre ont un accès sûr aux services, en intégrant les activités </a:t>
            </a:r>
            <a:r>
              <a:rPr lang="fr-FR" dirty="0">
                <a:highlight>
                  <a:srgbClr val="FFFF00"/>
                </a:highlight>
              </a:rPr>
              <a:t>de lutte contre la </a:t>
            </a:r>
            <a:r>
              <a:rPr lang="fr-FR" dirty="0"/>
              <a:t>VBG dans d’autres services et d’autres lieux (par exemple, dans les </a:t>
            </a:r>
            <a:r>
              <a:rPr lang="fr-FR" dirty="0">
                <a:highlight>
                  <a:srgbClr val="FFFF00"/>
                </a:highlight>
              </a:rPr>
              <a:t>établissements</a:t>
            </a:r>
            <a:r>
              <a:rPr lang="fr-FR" dirty="0"/>
              <a:t> de santé) et en utilisant des activités simples comme </a:t>
            </a:r>
            <a:r>
              <a:rPr lang="fr-FR" dirty="0">
                <a:highlight>
                  <a:srgbClr val="FFFF00"/>
                </a:highlight>
              </a:rPr>
              <a:t>points</a:t>
            </a:r>
            <a:r>
              <a:rPr lang="fr-FR" dirty="0"/>
              <a:t> d’entrée </a:t>
            </a:r>
            <a:r>
              <a:rPr lang="fr-FR" dirty="0">
                <a:highlight>
                  <a:srgbClr val="FFFF00"/>
                </a:highlight>
              </a:rPr>
              <a:t>discrets</a:t>
            </a:r>
            <a:r>
              <a:rPr lang="fr-FR" dirty="0"/>
              <a:t> aux activités spécifiques à la VBG (par exemple, organiser des activités générales </a:t>
            </a:r>
            <a:r>
              <a:rPr lang="fr-FR" dirty="0">
                <a:highlight>
                  <a:srgbClr val="FFFF00"/>
                </a:highlight>
              </a:rPr>
              <a:t>destinées aux femmes et aux </a:t>
            </a:r>
            <a:r>
              <a:rPr lang="fr-FR" dirty="0"/>
              <a:t>filles </a:t>
            </a:r>
            <a:r>
              <a:rPr lang="fr-FR" dirty="0">
                <a:highlight>
                  <a:srgbClr val="FFFF00"/>
                </a:highlight>
              </a:rPr>
              <a:t>et</a:t>
            </a:r>
            <a:r>
              <a:rPr lang="fr-FR" dirty="0"/>
              <a:t> qui </a:t>
            </a:r>
            <a:r>
              <a:rPr lang="fr-FR" dirty="0">
                <a:highlight>
                  <a:srgbClr val="FFFF00"/>
                </a:highlight>
              </a:rPr>
              <a:t>peuvent permettre </a:t>
            </a:r>
            <a:r>
              <a:rPr lang="fr-FR" dirty="0"/>
              <a:t>aux survivantes de bénéficier des services de prise en charge </a:t>
            </a:r>
            <a:r>
              <a:rPr lang="fr-FR" dirty="0">
                <a:highlight>
                  <a:srgbClr val="FFFF00"/>
                </a:highlight>
              </a:rPr>
              <a:t>ainsi que </a:t>
            </a:r>
            <a:r>
              <a:rPr lang="fr-FR" dirty="0"/>
              <a:t>des activités psychosociale</a:t>
            </a:r>
            <a:r>
              <a:rPr lang="fr-FR" dirty="0">
                <a:highlight>
                  <a:srgbClr val="FFFF00"/>
                </a:highlight>
              </a:rPr>
              <a:t>s</a:t>
            </a:r>
            <a:r>
              <a:rPr lang="fr-FR" dirty="0"/>
              <a:t>).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61472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On estime que les </a:t>
            </a:r>
            <a:r>
              <a:rPr lang="fr-FR" dirty="0">
                <a:highlight>
                  <a:srgbClr val="FFFF00"/>
                </a:highlight>
              </a:rPr>
              <a:t>modes opérationnels normalisés</a:t>
            </a:r>
            <a:r>
              <a:rPr lang="fr-FR" sz="1200" dirty="0"/>
              <a:t>, convenus et </a:t>
            </a:r>
            <a:r>
              <a:rPr lang="fr-FR" sz="1200" dirty="0">
                <a:highlight>
                  <a:srgbClr val="FFFF00"/>
                </a:highlight>
              </a:rPr>
              <a:t>documentés dans le cadre de la prévention et de l’intervention face à la </a:t>
            </a:r>
            <a:r>
              <a:rPr lang="fr-FR" sz="1200" dirty="0"/>
              <a:t>VBG, sont une bonne pratique.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En plus de coordonner les </a:t>
            </a:r>
            <a:r>
              <a:rPr lang="fr-FR" sz="1200" dirty="0">
                <a:highlight>
                  <a:srgbClr val="FFFF00"/>
                </a:highlight>
              </a:rPr>
              <a:t>programmes d’intervention</a:t>
            </a:r>
            <a:r>
              <a:rPr lang="fr-FR" sz="1200" dirty="0"/>
              <a:t>, les </a:t>
            </a:r>
            <a:r>
              <a:rPr lang="fr-FR" dirty="0">
                <a:highlight>
                  <a:srgbClr val="FFFF00"/>
                </a:highlight>
              </a:rPr>
              <a:t>modes opérationnels normalisés </a:t>
            </a:r>
            <a:r>
              <a:rPr lang="fr-FR" sz="1200" dirty="0"/>
              <a:t>devraient renforcer les principes directeurs et les normes </a:t>
            </a:r>
            <a:r>
              <a:rPr lang="fr-FR" sz="1200" dirty="0">
                <a:highlight>
                  <a:srgbClr val="FFFF00"/>
                </a:highlight>
              </a:rPr>
              <a:t>afin</a:t>
            </a:r>
            <a:r>
              <a:rPr lang="fr-FR" sz="1200" dirty="0"/>
              <a:t> que la prestation de services </a:t>
            </a:r>
            <a:r>
              <a:rPr lang="fr-FR" sz="1200" dirty="0">
                <a:highlight>
                  <a:srgbClr val="FFFF00"/>
                </a:highlight>
              </a:rPr>
              <a:t>de lutte contre la </a:t>
            </a:r>
            <a:r>
              <a:rPr lang="fr-FR" sz="1200" dirty="0"/>
              <a:t>VBG </a:t>
            </a:r>
            <a:r>
              <a:rPr lang="fr-FR" sz="1200" dirty="0">
                <a:highlight>
                  <a:srgbClr val="FFFF00"/>
                </a:highlight>
              </a:rPr>
              <a:t>soit conforme aux </a:t>
            </a:r>
            <a:r>
              <a:rPr lang="fr-FR" sz="1200" dirty="0"/>
              <a:t>principes de l’éthique</a:t>
            </a:r>
            <a:r>
              <a:rPr lang="fr-FR" sz="1200" dirty="0">
                <a:highlight>
                  <a:srgbClr val="FFFF00"/>
                </a:highlight>
              </a:rPr>
              <a:t>, </a:t>
            </a:r>
            <a:r>
              <a:rPr lang="fr-FR" sz="1200" dirty="0"/>
              <a:t>multisectorielle, sûre et coordonnée.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4678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Les </a:t>
            </a:r>
            <a:r>
              <a:rPr lang="fr-FR" dirty="0">
                <a:highlight>
                  <a:srgbClr val="FFFF00"/>
                </a:highlight>
              </a:rPr>
              <a:t>stratégies de mobilisation </a:t>
            </a:r>
            <a:r>
              <a:rPr lang="fr-FR" dirty="0"/>
              <a:t>communautaire et de sensibilisation peuvent varier en fonction du contexte.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N’oubliez pas : La </a:t>
            </a:r>
            <a:r>
              <a:rPr lang="fr-FR" sz="1200" dirty="0">
                <a:highlight>
                  <a:srgbClr val="FFFF00"/>
                </a:highlight>
              </a:rPr>
              <a:t>mobilisation</a:t>
            </a:r>
            <a:r>
              <a:rPr lang="fr-FR" sz="1200" dirty="0"/>
              <a:t> communautaire et le partage de l’information pendant la phase d’intervention d’urgence </a:t>
            </a:r>
            <a:r>
              <a:rPr lang="fr-FR" sz="1200" b="1" dirty="0"/>
              <a:t>ne cherchent pas à modifier les normes communautaires ou à prévenir la violence </a:t>
            </a:r>
            <a:r>
              <a:rPr lang="fr-FR" sz="1200" b="1" dirty="0">
                <a:highlight>
                  <a:srgbClr val="FFFF00"/>
                </a:highlight>
              </a:rPr>
              <a:t>de manière générale</a:t>
            </a:r>
            <a:r>
              <a:rPr lang="fr-FR" sz="1200" dirty="0">
                <a:highlight>
                  <a:srgbClr val="FFFF00"/>
                </a:highlight>
              </a:rPr>
              <a:t> </a:t>
            </a:r>
            <a:r>
              <a:rPr lang="fr-FR" sz="1200" dirty="0"/>
              <a:t>(voir la Norme 13 : Transformation des systèmes et des normes sociales).</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63445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1200" b="0" i="0" u="none" strike="noStrike" cap="none" normalizeH="0" baseline="0" noProof="0" dirty="0">
                <a:ln>
                  <a:noFill/>
                </a:ln>
                <a:solidFill>
                  <a:prstClr val="black"/>
                </a:solidFill>
                <a:uLnTx/>
                <a:uFillTx/>
                <a:latin typeface="Calibri" panose="020F0502020204030204"/>
                <a:ea typeface="+mn-ea"/>
                <a:cs typeface="+mn-cs"/>
              </a:rPr>
              <a:t>NE PAS NUIRE !</a:t>
            </a:r>
          </a:p>
          <a:p>
            <a:pPr marL="457200" marR="0" lvl="0" indent="-457200" algn="l" defTabSz="914400" rtl="0" eaLnBrk="1" fontAlgn="auto" latinLnBrk="0" hangingPunct="1">
              <a:lnSpc>
                <a:spcPct val="90000"/>
              </a:lnSpc>
              <a:spcBef>
                <a:spcPts val="1000"/>
              </a:spcBef>
              <a:spcAft>
                <a:spcPts val="0"/>
              </a:spcAft>
              <a:buClrTx/>
              <a:buSzTx/>
              <a:buFontTx/>
              <a:buChar char="-"/>
              <a:tabLst/>
              <a:defRPr/>
            </a:pPr>
            <a:r>
              <a:rPr kumimoji="0" lang="fr-FR" sz="1200" b="0" i="0" u="none" strike="noStrike" cap="none" normalizeH="0" baseline="0" noProof="0" dirty="0">
                <a:ln>
                  <a:noFill/>
                </a:ln>
                <a:solidFill>
                  <a:prstClr val="black"/>
                </a:solidFill>
                <a:uLnTx/>
                <a:uFillTx/>
                <a:latin typeface="Calibri" panose="020F0502020204030204"/>
                <a:ea typeface="+mn-ea"/>
                <a:cs typeface="+mn-cs"/>
              </a:rPr>
              <a:t>Toute sensibilisation sur la VBG devrait inclure des informations sur la manière dont les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survivantes peuvent accéder aux services de </a:t>
            </a:r>
            <a:r>
              <a:rPr kumimoji="0" lang="fr-FR" sz="1200" b="0" i="0" u="none" strike="noStrike" cap="none" normalizeH="0" baseline="0" noProof="0" dirty="0">
                <a:ln>
                  <a:noFill/>
                </a:ln>
                <a:solidFill>
                  <a:prstClr val="black"/>
                </a:solidFill>
                <a:uLnTx/>
                <a:uFillTx/>
                <a:latin typeface="Calibri" panose="020F0502020204030204"/>
                <a:ea typeface="+mn-ea"/>
                <a:cs typeface="+mn-cs"/>
              </a:rPr>
              <a:t>soutien. </a:t>
            </a:r>
          </a:p>
          <a:p>
            <a:pPr marL="457200" marR="0" lvl="0" indent="-457200" algn="l" defTabSz="914400" rtl="0" eaLnBrk="1" fontAlgn="auto" latinLnBrk="0" hangingPunct="1">
              <a:lnSpc>
                <a:spcPct val="90000"/>
              </a:lnSpc>
              <a:spcBef>
                <a:spcPts val="1000"/>
              </a:spcBef>
              <a:spcAft>
                <a:spcPts val="0"/>
              </a:spcAft>
              <a:buClrTx/>
              <a:buSzTx/>
              <a:buFontTx/>
              <a:buChar char="-"/>
              <a:tabLst/>
              <a:defRPr/>
            </a:pPr>
            <a:r>
              <a:rPr kumimoji="0" lang="fr-FR" sz="1200" b="0" i="0" u="none" strike="noStrike" cap="none" normalizeH="0" baseline="0" noProof="0" dirty="0">
                <a:ln>
                  <a:noFill/>
                </a:ln>
                <a:solidFill>
                  <a:prstClr val="black"/>
                </a:solidFill>
                <a:uLnTx/>
                <a:uFillTx/>
                <a:latin typeface="Calibri" panose="020F0502020204030204"/>
                <a:ea typeface="+mn-ea"/>
                <a:cs typeface="+mn-cs"/>
              </a:rPr>
              <a:t>Afin de respecter le principe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visant à </a:t>
            </a:r>
            <a:r>
              <a:rPr kumimoji="0" lang="fr-FR" sz="1200" b="0" i="0" u="none" strike="noStrike" cap="none" normalizeH="0" baseline="0" noProof="0" dirty="0">
                <a:ln>
                  <a:noFill/>
                </a:ln>
                <a:solidFill>
                  <a:prstClr val="black"/>
                </a:solidFill>
                <a:uLnTx/>
                <a:uFillTx/>
                <a:latin typeface="Calibri" panose="020F0502020204030204"/>
                <a:ea typeface="+mn-ea"/>
                <a:cs typeface="+mn-cs"/>
              </a:rPr>
              <a:t>« ne pas nuire », il n’est généralement pas recommandé de mener des activités de sensibilisation communautaire </a:t>
            </a:r>
            <a:r>
              <a:rPr kumimoji="0" lang="fr-FR" sz="1200" b="0" i="0" u="none" strike="noStrike" cap="none" normalizeH="0" baseline="0" noProof="0">
                <a:ln>
                  <a:noFill/>
                </a:ln>
                <a:solidFill>
                  <a:prstClr val="black"/>
                </a:solidFill>
                <a:uLnTx/>
                <a:uFillTx/>
                <a:latin typeface="Calibri" panose="020F0502020204030204"/>
                <a:ea typeface="+mn-ea"/>
                <a:cs typeface="+mn-cs"/>
              </a:rPr>
              <a:t>sur la </a:t>
            </a:r>
            <a:r>
              <a:rPr kumimoji="0" lang="fr-FR" sz="1200" b="0" i="0" u="none" strike="noStrike" cap="none" normalizeH="0" baseline="0" noProof="0" dirty="0">
                <a:ln>
                  <a:noFill/>
                </a:ln>
                <a:solidFill>
                  <a:prstClr val="black"/>
                </a:solidFill>
                <a:uLnTx/>
                <a:uFillTx/>
                <a:latin typeface="Calibri" panose="020F0502020204030204"/>
                <a:ea typeface="+mn-ea"/>
                <a:cs typeface="+mn-cs"/>
              </a:rPr>
              <a:t>VBG dans les lieux où les services de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prise en charge </a:t>
            </a:r>
            <a:r>
              <a:rPr kumimoji="0" lang="fr-FR" sz="1200" b="0" i="0" u="none" strike="noStrike" cap="none" normalizeH="0" baseline="0" noProof="0" dirty="0">
                <a:ln>
                  <a:noFill/>
                </a:ln>
                <a:solidFill>
                  <a:prstClr val="black"/>
                </a:solidFill>
                <a:uLnTx/>
                <a:uFillTx/>
                <a:latin typeface="Calibri" panose="020F0502020204030204"/>
                <a:ea typeface="+mn-ea"/>
                <a:cs typeface="+mn-cs"/>
              </a:rPr>
              <a:t>n’ont pas encore été mis en place.</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80192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6F16881-453C-574A-B206-FF4726648DA2}" type="slidenum">
              <a:rPr lang="en-US" smtClean="0"/>
              <a:pPr/>
              <a:t>15</a:t>
            </a:fld>
            <a:endParaRPr lang="en-US"/>
          </a:p>
        </p:txBody>
      </p:sp>
    </p:spTree>
    <p:extLst>
      <p:ext uri="{BB962C8B-B14F-4D97-AF65-F5344CB8AC3E}">
        <p14:creationId xmlns:p14="http://schemas.microsoft.com/office/powerpoint/2010/main" val="2065304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Norme 7, </a:t>
            </a:r>
            <a:r>
              <a:rPr lang="fr-FR" dirty="0">
                <a:highlight>
                  <a:srgbClr val="FFFF00"/>
                </a:highlight>
              </a:rPr>
              <a:t>intitulée</a:t>
            </a:r>
            <a:r>
              <a:rPr lang="fr-FR" dirty="0"/>
              <a:t> « Systèmes d’orientation », est une Norme de programme </a:t>
            </a:r>
            <a:r>
              <a:rPr lang="fr-FR" dirty="0">
                <a:highlight>
                  <a:srgbClr val="FFFF00"/>
                </a:highlight>
              </a:rPr>
              <a:t>faisant partie des </a:t>
            </a:r>
            <a:r>
              <a:rPr lang="fr-FR" dirty="0"/>
              <a:t>Normes minimales ; les deux autres catégories des Normes minimales sont les Normes de base et les Normes opérationnelles.</a:t>
            </a:r>
          </a:p>
          <a:p>
            <a:endParaRPr lang="en-US" dirty="0"/>
          </a:p>
          <a:p>
            <a:r>
              <a:rPr lang="fr-FR" dirty="0"/>
              <a:t>Les dix Normes de programme fournissent des indications pour </a:t>
            </a:r>
            <a:r>
              <a:rPr lang="fr-FR" dirty="0">
                <a:highlight>
                  <a:srgbClr val="FFFF00"/>
                </a:highlight>
              </a:rPr>
              <a:t>intervenir face à la </a:t>
            </a:r>
            <a:r>
              <a:rPr lang="fr-FR" dirty="0"/>
              <a:t>VBG, en atténuer les risques ou la prévenir dans une situation d’urgence ; elles reflètent </a:t>
            </a:r>
            <a:r>
              <a:rPr lang="fr-FR" b="1" dirty="0"/>
              <a:t>les éléments de base de la programmation visant la VBG</a:t>
            </a:r>
            <a:r>
              <a:rPr lang="fr-FR" dirty="0"/>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510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Quels mots ou expressions clés attirent votre attention dans cette description de la Norme 7 ? »</a:t>
            </a:r>
          </a:p>
          <a:p>
            <a:pPr marL="171450" indent="-171450">
              <a:buFontTx/>
              <a:buChar char="-"/>
            </a:pPr>
            <a:r>
              <a:rPr lang="fr-FR" dirty="0"/>
              <a:t>Multisectoriels ;</a:t>
            </a:r>
          </a:p>
          <a:p>
            <a:pPr marL="171450" indent="-171450">
              <a:buFontTx/>
              <a:buChar char="-"/>
            </a:pPr>
            <a:r>
              <a:rPr lang="fr-FR" dirty="0"/>
              <a:t>pertinents ;</a:t>
            </a:r>
          </a:p>
          <a:p>
            <a:pPr marL="171450" indent="-171450">
              <a:buFontTx/>
              <a:buChar char="-"/>
            </a:pPr>
            <a:r>
              <a:rPr lang="fr-FR" dirty="0"/>
              <a:t>qualité ;</a:t>
            </a:r>
          </a:p>
          <a:p>
            <a:pPr marL="171450" indent="-171450">
              <a:buFontTx/>
              <a:buChar char="-"/>
            </a:pPr>
            <a:r>
              <a:rPr lang="fr-FR" dirty="0"/>
              <a:t>délais appropriés ;</a:t>
            </a:r>
          </a:p>
          <a:p>
            <a:pPr marL="171450" indent="-171450">
              <a:buFontTx/>
              <a:buChar char="-"/>
            </a:pPr>
            <a:r>
              <a:rPr lang="fr-FR" dirty="0">
                <a:highlight>
                  <a:srgbClr val="FFFF00"/>
                </a:highlight>
              </a:rPr>
              <a:t>mettre en rapport </a:t>
            </a:r>
            <a:r>
              <a:rPr lang="fr-FR" dirty="0"/>
              <a:t>les survivantes (dans des délais appropriés et de manière sûre et confidentielle).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6024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4702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a:t>
            </a:r>
          </a:p>
          <a:p>
            <a:endParaRPr lang="en-US" dirty="0"/>
          </a:p>
          <a:p>
            <a:r>
              <a:rPr lang="fr-FR" dirty="0"/>
              <a:t>Les systèmes d’orientation doivent accorder la priorité à la sécurité et à la confidentialité des survivantes et respecter leurs choix (voir la Norme 1 : Principes directeurs de l’action contre la VBG).</a:t>
            </a:r>
          </a:p>
          <a:p>
            <a:endParaRPr lang="en-SG" dirty="0"/>
          </a:p>
          <a:p>
            <a:r>
              <a:rPr lang="fr-FR" dirty="0"/>
              <a:t>Cela signifie qu’il faut reconnaître que même </a:t>
            </a:r>
            <a:r>
              <a:rPr lang="fr-FR" dirty="0">
                <a:highlight>
                  <a:srgbClr val="FFFF00"/>
                </a:highlight>
              </a:rPr>
              <a:t>lorsque</a:t>
            </a:r>
            <a:r>
              <a:rPr lang="fr-FR" dirty="0"/>
              <a:t> des services en place, les survivantes peuvent choisir de ne pas </a:t>
            </a:r>
            <a:r>
              <a:rPr lang="fr-FR" dirty="0">
                <a:highlight>
                  <a:srgbClr val="FFFF00"/>
                </a:highlight>
              </a:rPr>
              <a:t>recevoir</a:t>
            </a:r>
            <a:r>
              <a:rPr lang="fr-FR" dirty="0"/>
              <a:t> certains types de soins.</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31217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 devrait inclure un système d’orientation initial ? »</a:t>
            </a:r>
          </a:p>
          <a:p>
            <a:endParaRPr lang="en-US" dirty="0"/>
          </a:p>
          <a:p>
            <a:r>
              <a:rPr lang="fr-FR" dirty="0"/>
              <a:t>Réponse : Un système d’orientation initial devrait inclure </a:t>
            </a:r>
            <a:r>
              <a:rPr lang="fr-FR" dirty="0">
                <a:highlight>
                  <a:srgbClr val="FFFF00"/>
                </a:highlight>
              </a:rPr>
              <a:t>des services de </a:t>
            </a:r>
            <a:r>
              <a:rPr lang="fr-FR" dirty="0"/>
              <a:t>santé, de soutien psychosocial, </a:t>
            </a:r>
            <a:r>
              <a:rPr lang="fr-FR" dirty="0">
                <a:highlight>
                  <a:srgbClr val="FFFF00"/>
                </a:highlight>
              </a:rPr>
              <a:t>de prise en charge </a:t>
            </a:r>
            <a:r>
              <a:rPr lang="fr-FR" dirty="0"/>
              <a:t>des cas et de sûreté/sécurité.</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5742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Qui est responsable de la mise en place </a:t>
            </a:r>
            <a:r>
              <a:rPr lang="fr-FR" dirty="0">
                <a:highlight>
                  <a:srgbClr val="FFFF00"/>
                </a:highlight>
              </a:rPr>
              <a:t>des</a:t>
            </a:r>
            <a:r>
              <a:rPr lang="fr-FR" dirty="0"/>
              <a:t> systèmes d’orientation en l’absence d’un </a:t>
            </a:r>
            <a:r>
              <a:rPr lang="fr-FR" dirty="0">
                <a:highlight>
                  <a:srgbClr val="FFFF00"/>
                </a:highlight>
              </a:rPr>
              <a:t>organisme de coordination de la lutte contre la VBG </a:t>
            </a:r>
            <a:r>
              <a:rPr lang="fr-FR" dirty="0"/>
              <a:t>? »</a:t>
            </a:r>
          </a:p>
          <a:p>
            <a:endParaRPr lang="en-US" dirty="0"/>
          </a:p>
          <a:p>
            <a:r>
              <a:rPr lang="fr-FR" dirty="0"/>
              <a:t>Réponse : En l’absence d’un </a:t>
            </a:r>
            <a:r>
              <a:rPr lang="fr-FR" dirty="0">
                <a:highlight>
                  <a:srgbClr val="FFFF00"/>
                </a:highlight>
              </a:rPr>
              <a:t>organisme</a:t>
            </a:r>
            <a:r>
              <a:rPr lang="fr-FR" dirty="0"/>
              <a:t> de coordination, les acteurs </a:t>
            </a:r>
            <a:r>
              <a:rPr lang="fr-FR" dirty="0">
                <a:highlight>
                  <a:srgbClr val="FFFF00"/>
                </a:highlight>
              </a:rPr>
              <a:t>de la programmation en matière de </a:t>
            </a:r>
            <a:r>
              <a:rPr lang="fr-FR" dirty="0"/>
              <a:t>VBG doivent établir leur propre cartographie et effectuer une évaluation pour </a:t>
            </a:r>
            <a:r>
              <a:rPr lang="fr-FR" dirty="0">
                <a:highlight>
                  <a:srgbClr val="FFFF00"/>
                </a:highlight>
              </a:rPr>
              <a:t>élaborer</a:t>
            </a:r>
            <a:r>
              <a:rPr lang="fr-FR" dirty="0"/>
              <a:t> et mettre en place un système d’orientation, notamment en faisant participer tous les prestataires de services </a:t>
            </a:r>
            <a:r>
              <a:rPr lang="fr-FR" dirty="0">
                <a:highlight>
                  <a:srgbClr val="FFFF00"/>
                </a:highlight>
              </a:rPr>
              <a:t>locaux</a:t>
            </a:r>
            <a:r>
              <a:rPr lang="fr-FR" dirty="0"/>
              <a:t>.</a:t>
            </a:r>
          </a:p>
          <a:p>
            <a:endParaRPr lang="en-SG"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81720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dirty="0"/>
              <a:t>Remarque : Le seul fait d’orienter une survivante vers un autre prestataire de services ne constitue pas une « orientation ». Par exemple, si une </a:t>
            </a:r>
            <a:r>
              <a:rPr lang="fr-FR" sz="1200" dirty="0">
                <a:highlight>
                  <a:srgbClr val="FFFF00"/>
                </a:highlight>
              </a:rPr>
              <a:t>assistante sociale spécialiste de la VBG </a:t>
            </a:r>
            <a:r>
              <a:rPr lang="fr-FR" sz="1200" dirty="0"/>
              <a:t>oriente une survivante pour faire soigner ses blessures, cette orientation n’est complète que lorsque la survivante a été traitée par le prestataire de soins de santé.</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87507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9D55A-DAC7-BA44-A912-8BF7C72D69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C316A2E-ACA2-4A43-B2AC-329E0A9EB2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CE2DB74-9DAD-1F43-8FFE-59E084EEF938}"/>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1DC81755-E2BF-B649-B7F4-D93DBC9C10D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A9C483A-1400-1542-B876-D097AD2F6D82}"/>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150821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634ED-BDA5-F647-83FE-0CB628D34E6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90E6C3F-AD19-DE4E-AF74-7F379067CC2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141B54-E181-334D-9B22-8527F34820F5}"/>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2EC1179-2F35-4344-89A6-5BFCB8F4A2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74D1109-C03A-8948-8291-410FA33BB207}"/>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113071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9B8957-B608-5843-A044-BD7A9875959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E77A374-B559-D942-824B-999AC551B82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F3599C0-058F-AF40-A781-CA33560F866F}"/>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2141D92-C16C-F54A-B827-58ED85EB57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38B62CC-CC09-8849-8773-E0D28966C160}"/>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23008185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952487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8C69-B065-9A4E-9980-D172FCA2674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624DA6D-303D-584C-B20F-34C3C0B29BD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0A4E1C-74D5-A543-8BF1-25D8E4D8646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088F8431-96D0-1942-9387-CA41DD1C7A0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F94380B-6A59-7544-96EB-1D3C6D3A1845}"/>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012102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42E3C-B130-5F45-A23E-B56B311335C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DB8AB20-1EE0-EE48-8CC5-3BCC49E6EB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4DB179-EADA-D143-88B5-A07EE51FF4B2}"/>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C8F66CD-587A-CF42-91B5-6F80AD931C8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7513674-23B3-0D4E-896A-586733F4092B}"/>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92392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E26A0-061A-834C-BBFD-871D29F5CD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EC232C-6E95-3F49-A7F1-B50A8324287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8705975-6DD4-0C43-9C71-620FD9ECB5B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70C863-C601-0349-BB32-9EC14B46374B}"/>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96B1690C-8BD0-5E49-B170-AD219EE32E3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9D5BCF1-74EB-6242-9CA7-96EAF79E1A4F}"/>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010484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BB9FD-03F0-134C-8254-B17C938E8E7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C7D792-BE24-4D49-AEE9-B2C8EC7652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A6A8C35-5AB5-FF4C-8ACE-AEC37178B02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3D669D9-ECB7-314B-B151-3D3B1BCB4E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37C208A-C6B9-B549-8655-9491C912521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A2848E4-791C-5747-99B1-3DC9124DEF7F}"/>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8" name="Footer Placeholder 7">
            <a:extLst>
              <a:ext uri="{FF2B5EF4-FFF2-40B4-BE49-F238E27FC236}">
                <a16:creationId xmlns:a16="http://schemas.microsoft.com/office/drawing/2014/main" id="{BA7B48A0-2AB6-D044-B1F3-E0F26E3DE20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FEDF1DA-30B5-BE4F-96E9-68419617E84E}"/>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538550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3CA0C-0A0E-5B43-A40D-8F19C09BEA1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12B704-2BA6-664F-9B87-436C69C59A7E}"/>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4" name="Footer Placeholder 3">
            <a:extLst>
              <a:ext uri="{FF2B5EF4-FFF2-40B4-BE49-F238E27FC236}">
                <a16:creationId xmlns:a16="http://schemas.microsoft.com/office/drawing/2014/main" id="{C80C01CB-3E58-A542-91B8-340EBCFE1B9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89C0F14-4F6A-6547-80DE-B21A6C8276B8}"/>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444849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1B30AB-E907-304C-A391-EA2CF9A3792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3" name="Footer Placeholder 2">
            <a:extLst>
              <a:ext uri="{FF2B5EF4-FFF2-40B4-BE49-F238E27FC236}">
                <a16:creationId xmlns:a16="http://schemas.microsoft.com/office/drawing/2014/main" id="{8760E1D5-3D36-E142-A23A-E6B60F1AB4B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C555C6F-D103-2B48-935F-A76DF2023BFE}"/>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666949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BBF7F-A3B3-004C-A08F-B0D030E2370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B2257B5-4F51-694E-8ABE-13B2E96631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370EB0A-0E16-E042-BFC0-B2A3180A27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3A949C0-BA5C-ED43-8F50-7BDFD1CBC8F9}"/>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08784202-A6BE-4748-A7E7-B55F8E55500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14FF948-D539-7E48-847C-97F70079E0D4}"/>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3017001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6C693-CA83-8544-B1D5-B94BA3B1BF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4B26415-3F96-484F-92F6-A38F371F3A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455DE85-1201-0C41-8171-5347EE1DA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E40A44D-0100-4C4B-B049-C7DFCB9BB3B6}"/>
              </a:ext>
            </a:extLst>
          </p:cNvPr>
          <p:cNvSpPr>
            <a:spLocks noGrp="1"/>
          </p:cNvSpPr>
          <p:nvPr>
            <p:ph type="dt" sz="half" idx="10"/>
          </p:nvPr>
        </p:nvSpPr>
        <p:spPr/>
        <p:txBody>
          <a:bodyPr/>
          <a:lstStyle/>
          <a:p>
            <a:fld id="{F28AD21D-8C09-D74F-B030-163C2730ACCD}" type="datetimeFigureOut">
              <a:rPr lang="en-US" smtClean="0"/>
              <a:pPr/>
              <a:t>12/14/2021</a:t>
            </a:fld>
            <a:endParaRPr lang="en-US" dirty="0"/>
          </a:p>
        </p:txBody>
      </p:sp>
      <p:sp>
        <p:nvSpPr>
          <p:cNvPr id="6" name="Footer Placeholder 5">
            <a:extLst>
              <a:ext uri="{FF2B5EF4-FFF2-40B4-BE49-F238E27FC236}">
                <a16:creationId xmlns:a16="http://schemas.microsoft.com/office/drawing/2014/main" id="{957B0B7D-E575-964B-920B-3CF3980940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DCE1E08-3F03-5948-8B79-503BDE3962C0}"/>
              </a:ext>
            </a:extLst>
          </p:cNvPr>
          <p:cNvSpPr>
            <a:spLocks noGrp="1"/>
          </p:cNvSpPr>
          <p:nvPr>
            <p:ph type="sldNum" sz="quarter" idx="12"/>
          </p:nvPr>
        </p:nvSpPr>
        <p:spPr/>
        <p:txBody>
          <a:bodyPr/>
          <a:lstStyle/>
          <a:p>
            <a:fld id="{454238C7-287C-9245-9660-F752F5A157DE}" type="slidenum">
              <a:rPr lang="en-US" smtClean="0"/>
              <a:pPr/>
              <a:t>‹#›</a:t>
            </a:fld>
            <a:endParaRPr lang="en-US" dirty="0"/>
          </a:p>
        </p:txBody>
      </p:sp>
    </p:spTree>
    <p:extLst>
      <p:ext uri="{BB962C8B-B14F-4D97-AF65-F5344CB8AC3E}">
        <p14:creationId xmlns:p14="http://schemas.microsoft.com/office/powerpoint/2010/main" val="250252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31ECBA-BDB4-8F4E-948F-542BA3790B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2663F14-5F70-E341-8846-5710D9179E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29C3D23-51CA-3540-BACB-279477F56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AD21D-8C09-D74F-B030-163C2730ACCD}" type="datetimeFigureOut">
              <a:rPr lang="en-US" smtClean="0"/>
              <a:pPr/>
              <a:t>12/14/2021</a:t>
            </a:fld>
            <a:endParaRPr lang="en-US" dirty="0"/>
          </a:p>
        </p:txBody>
      </p:sp>
      <p:sp>
        <p:nvSpPr>
          <p:cNvPr id="5" name="Footer Placeholder 4">
            <a:extLst>
              <a:ext uri="{FF2B5EF4-FFF2-40B4-BE49-F238E27FC236}">
                <a16:creationId xmlns:a16="http://schemas.microsoft.com/office/drawing/2014/main" id="{0ADA68FB-7981-9441-97FD-9371351612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4EBEC357-B215-D944-ACBF-40FC7F16A2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238C7-287C-9245-9660-F752F5A157DE}" type="slidenum">
              <a:rPr lang="en-US" smtClean="0"/>
              <a:pPr/>
              <a:t>‹#›</a:t>
            </a:fld>
            <a:endParaRPr lang="en-US" dirty="0"/>
          </a:p>
        </p:txBody>
      </p:sp>
      <p:sp>
        <p:nvSpPr>
          <p:cNvPr id="7" name="Slide Number Placeholder 5">
            <a:extLst>
              <a:ext uri="{FF2B5EF4-FFF2-40B4-BE49-F238E27FC236}">
                <a16:creationId xmlns:a16="http://schemas.microsoft.com/office/drawing/2014/main" id="{A2B565DD-02D0-4FA2-AC04-10901329506C}"/>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9176088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tags" Target="../tags/tag39.xml"/></Relationships>
</file>

<file path=ppt/slides/_rels/slide14.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4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44.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tags" Target="../tags/tag45.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image" Target="../media/image4.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3.png"/><Relationship Id="rId5" Type="http://schemas.openxmlformats.org/officeDocument/2006/relationships/notesSlide" Target="../notesSlides/notesSlide17.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xml"/><Relationship Id="rId7" Type="http://schemas.openxmlformats.org/officeDocument/2006/relationships/image" Target="../media/image3.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5" Type="http://schemas.microsoft.com/office/2018/10/relationships/comments" Target="../comments/modernComment_107_327CAE2A.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16.xml"/></Relationships>
</file>

<file path=ppt/slides/_rels/slide7.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tags" Target="../tags/tag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5201279" y="1250502"/>
            <a:ext cx="6544019" cy="3987663"/>
          </a:xfrm>
        </p:spPr>
        <p:txBody>
          <a:bodyPr>
            <a:noAutofit/>
          </a:bodyPr>
          <a:lstStyle/>
          <a:p>
            <a:br>
              <a:rPr lang="fr-FR" sz="4000" dirty="0">
                <a:solidFill>
                  <a:srgbClr val="E47823"/>
                </a:solidFill>
                <a:latin typeface="+mn-lt"/>
                <a:cs typeface="Century Gothic"/>
              </a:rPr>
            </a:br>
            <a:br>
              <a:rPr lang="fr-FR" sz="4000" dirty="0">
                <a:solidFill>
                  <a:srgbClr val="E47823"/>
                </a:solidFill>
                <a:latin typeface="+mn-lt"/>
                <a:cs typeface="Century Gothic"/>
              </a:rPr>
            </a:br>
            <a:r>
              <a:rPr lang="fr-FR" sz="4000" b="1" dirty="0">
                <a:solidFill>
                  <a:srgbClr val="267CB4"/>
                </a:solidFill>
                <a:latin typeface="+mn-lt"/>
                <a:cs typeface="Century Gothic"/>
              </a:rPr>
              <a:t>Normes minimales </a:t>
            </a:r>
            <a:r>
              <a:rPr lang="fr-FR" sz="4000" b="1" dirty="0" err="1">
                <a:solidFill>
                  <a:srgbClr val="267CB4"/>
                </a:solidFill>
                <a:latin typeface="+mn-lt"/>
                <a:cs typeface="Century Gothic"/>
              </a:rPr>
              <a:t>interorganisations</a:t>
            </a:r>
            <a:r>
              <a:rPr lang="fr-FR" sz="4000" b="1" dirty="0">
                <a:solidFill>
                  <a:srgbClr val="267CB4"/>
                </a:solidFill>
                <a:latin typeface="+mn-lt"/>
                <a:cs typeface="Century Gothic"/>
              </a:rPr>
              <a:t> pour la programmation d’actions de lutte contre la violence basée sur le genre dans les situations d’urgence </a:t>
            </a:r>
            <a:br>
              <a:rPr lang="fr-FR" sz="4000" dirty="0">
                <a:solidFill>
                  <a:srgbClr val="E47823"/>
                </a:solidFill>
                <a:latin typeface="+mn-lt"/>
                <a:cs typeface="Century Gothic"/>
              </a:rPr>
            </a:br>
            <a:br>
              <a:rPr lang="fr-FR" sz="4000" dirty="0">
                <a:solidFill>
                  <a:srgbClr val="E47823"/>
                </a:solidFill>
                <a:latin typeface="+mn-lt"/>
                <a:cs typeface="Century Gothic"/>
              </a:rPr>
            </a:br>
            <a:endParaRPr lang="fr-FR" sz="40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custDataLst>
              <p:tags r:id="rId2"/>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custDataLst>
              <p:tags r:id="rId3"/>
            </p:custDataLst>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6" name="Image 5" descr="Une image contenant texte, personne, posant, capture d’écran&#10;&#10;Description générée automatiquement">
            <a:extLst>
              <a:ext uri="{FF2B5EF4-FFF2-40B4-BE49-F238E27FC236}">
                <a16:creationId xmlns:a16="http://schemas.microsoft.com/office/drawing/2014/main" id="{0C6C18CB-0962-43ED-93FC-C3345DE47A7C}"/>
              </a:ext>
            </a:extLst>
          </p:cNvPr>
          <p:cNvPicPr>
            <a:picLocks noChangeAspect="1"/>
          </p:cNvPicPr>
          <p:nvPr/>
        </p:nvPicPr>
        <p:blipFill>
          <a:blip r:embed="rId7"/>
          <a:stretch>
            <a:fillRect/>
          </a:stretch>
        </p:blipFill>
        <p:spPr>
          <a:xfrm>
            <a:off x="846369" y="640080"/>
            <a:ext cx="4180302" cy="5577840"/>
          </a:xfrm>
          <a:prstGeom prst="rect">
            <a:avLst/>
          </a:prstGeom>
        </p:spPr>
      </p:pic>
    </p:spTree>
    <p:extLst>
      <p:ext uri="{BB962C8B-B14F-4D97-AF65-F5344CB8AC3E}">
        <p14:creationId xmlns:p14="http://schemas.microsoft.com/office/powerpoint/2010/main" val="4256654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1"/>
            </p:custDataLst>
          </p:nvPr>
        </p:nvSpPr>
        <p:spPr>
          <a:xfrm>
            <a:off x="609600" y="1010582"/>
            <a:ext cx="10972800" cy="4298953"/>
          </a:xfrm>
        </p:spPr>
        <p:txBody>
          <a:bodyPr>
            <a:noAutofit/>
          </a:bodyPr>
          <a:lstStyle/>
          <a:p>
            <a:r>
              <a:rPr lang="fr-FR" dirty="0"/>
              <a:t>Tous les prestataires de services </a:t>
            </a:r>
            <a:r>
              <a:rPr lang="fr-FR" b="1" dirty="0">
                <a:solidFill>
                  <a:srgbClr val="7030A0"/>
                </a:solidFill>
              </a:rPr>
              <a:t>disposent d’un mécanisme de suivi</a:t>
            </a:r>
            <a:r>
              <a:rPr lang="fr-FR" dirty="0"/>
              <a:t> pour s’assurer que les orientations ultérieures ont été mises en œuvre. </a:t>
            </a:r>
          </a:p>
          <a:p>
            <a:r>
              <a:rPr lang="fr-FR" dirty="0"/>
              <a:t>Tous les prestataires de service </a:t>
            </a:r>
            <a:r>
              <a:rPr lang="fr-FR" b="1" dirty="0">
                <a:solidFill>
                  <a:srgbClr val="7030A0"/>
                </a:solidFill>
              </a:rPr>
              <a:t>prennent en charge les cas de manière coordonnée</a:t>
            </a:r>
            <a:r>
              <a:rPr lang="fr-FR" dirty="0"/>
              <a:t> (p. ex. en ce qui concerne le partage d’informations confidentielles</a:t>
            </a:r>
            <a:r>
              <a:rPr lang="fr-FR" b="1" dirty="0">
                <a:solidFill>
                  <a:srgbClr val="7030A0"/>
                </a:solidFill>
              </a:rPr>
              <a:t> </a:t>
            </a:r>
            <a:r>
              <a:rPr lang="fr-FR" dirty="0"/>
              <a:t>et la participation régulière à des réunions de prise en charge des cas) afin de </a:t>
            </a:r>
            <a:r>
              <a:rPr lang="fr-FR" b="1" dirty="0">
                <a:solidFill>
                  <a:srgbClr val="7030A0"/>
                </a:solidFill>
              </a:rPr>
              <a:t>s’assurer que les survivantes ont accès à des services multisectoriels</a:t>
            </a:r>
            <a:r>
              <a:rPr lang="fr-FR" dirty="0"/>
              <a:t> (</a:t>
            </a:r>
            <a:r>
              <a:rPr lang="fr-FR" dirty="0">
                <a:solidFill>
                  <a:srgbClr val="267CB4"/>
                </a:solidFill>
              </a:rPr>
              <a:t>voir la Norme 6 : La gestion de cas de VBG</a:t>
            </a:r>
            <a:r>
              <a:rPr lang="fr-FR" dirty="0"/>
              <a:t>).</a:t>
            </a:r>
          </a:p>
          <a:p>
            <a:r>
              <a:rPr lang="fr-FR" b="1" dirty="0">
                <a:solidFill>
                  <a:srgbClr val="7030A0"/>
                </a:solidFill>
              </a:rPr>
              <a:t>La collecte de données sur la VBG</a:t>
            </a:r>
            <a:r>
              <a:rPr lang="fr-FR" dirty="0"/>
              <a:t>, notamment lors du remplissage des formulaires standardisés d’admission et des formulaires d’orientation, </a:t>
            </a:r>
            <a:r>
              <a:rPr lang="fr-FR" b="1" dirty="0">
                <a:solidFill>
                  <a:srgbClr val="7030A0"/>
                </a:solidFill>
              </a:rPr>
              <a:t>a lieu de manière sûre et dans le respect de l’éthique </a:t>
            </a:r>
            <a:r>
              <a:rPr lang="fr-FR" dirty="0"/>
              <a:t>chez tous les prestataires de services (voir la </a:t>
            </a:r>
            <a:r>
              <a:rPr lang="fr-FR" dirty="0">
                <a:solidFill>
                  <a:srgbClr val="267CB4"/>
                </a:solidFill>
              </a:rPr>
              <a:t>Norme 14 : Collecte et utilisation des données sur les survivantes</a:t>
            </a:r>
            <a:r>
              <a:rPr lang="fr-FR" dirty="0"/>
              <a:t>).</a:t>
            </a:r>
          </a:p>
          <a:p>
            <a:pPr marL="0" indent="0" algn="ctr">
              <a:buNone/>
            </a:pPr>
            <a:r>
              <a:rPr lang="fr-FR" b="1" dirty="0"/>
              <a:t>Tous les prestataires de services </a:t>
            </a:r>
            <a:r>
              <a:rPr lang="fr-FR" b="1" dirty="0">
                <a:solidFill>
                  <a:srgbClr val="7030A0"/>
                </a:solidFill>
              </a:rPr>
              <a:t>donnent la priorité à la prise en charge des survivantes de VBG</a:t>
            </a:r>
            <a:r>
              <a:rPr lang="fr-FR" b="1" dirty="0"/>
              <a: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2"/>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10</a:t>
            </a:fld>
            <a:endParaRPr lang="en-US" b="1">
              <a:solidFill>
                <a:srgbClr val="FFFFFF"/>
              </a:solidFill>
              <a:latin typeface="Calibri"/>
              <a:ea typeface="Calibri"/>
              <a:cs typeface="Calibri"/>
              <a:sym typeface="Calibri"/>
            </a:endParaRPr>
          </a:p>
        </p:txBody>
      </p:sp>
      <p:sp>
        <p:nvSpPr>
          <p:cNvPr id="5" name="Title 1">
            <a:extLst>
              <a:ext uri="{FF2B5EF4-FFF2-40B4-BE49-F238E27FC236}">
                <a16:creationId xmlns:a16="http://schemas.microsoft.com/office/drawing/2014/main" id="{4BFE8F6A-567F-470F-97A2-F9736A2B834B}"/>
              </a:ext>
            </a:extLst>
          </p:cNvPr>
          <p:cNvSpPr txBox="1">
            <a:spLocks/>
          </p:cNvSpPr>
          <p:nvPr>
            <p:custDataLst>
              <p:tags r:id="rId3"/>
            </p:custDataLst>
          </p:nvPr>
        </p:nvSpPr>
        <p:spPr>
          <a:xfrm>
            <a:off x="380999" y="136523"/>
            <a:ext cx="11462133"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b="1" dirty="0">
                <a:solidFill>
                  <a:srgbClr val="267CB4"/>
                </a:solidFill>
                <a:latin typeface="+mn-lt"/>
              </a:rPr>
              <a:t>Éléments d’un système d’orientation fonctionnel (2)</a:t>
            </a:r>
          </a:p>
        </p:txBody>
      </p:sp>
    </p:spTree>
    <p:extLst>
      <p:ext uri="{BB962C8B-B14F-4D97-AF65-F5344CB8AC3E}">
        <p14:creationId xmlns:p14="http://schemas.microsoft.com/office/powerpoint/2010/main" val="510007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265356" y="136525"/>
            <a:ext cx="11522692" cy="1143000"/>
          </a:xfrm>
        </p:spPr>
        <p:txBody>
          <a:bodyPr>
            <a:noAutofit/>
          </a:bodyPr>
          <a:lstStyle/>
          <a:p>
            <a:r>
              <a:rPr lang="fr-FR" b="1" dirty="0">
                <a:solidFill>
                  <a:srgbClr val="267CB4"/>
                </a:solidFill>
                <a:latin typeface="+mn-lt"/>
              </a:rPr>
              <a:t>Systèmes d’orientation et Principes directeurs de l’action contre la </a:t>
            </a:r>
            <a:r>
              <a:rPr lang="fr-FR" b="1" dirty="0" err="1">
                <a:solidFill>
                  <a:srgbClr val="267CB4"/>
                </a:solidFill>
                <a:latin typeface="+mn-lt"/>
              </a:rPr>
              <a:t>VBG</a:t>
            </a:r>
            <a:endParaRPr lang="fr-FR" b="1" dirty="0">
              <a:solidFill>
                <a:srgbClr val="267CB4"/>
              </a:solidFill>
              <a:latin typeface="+mn-lt"/>
            </a:endParaRP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600" y="1737055"/>
            <a:ext cx="10972800" cy="4826068"/>
          </a:xfrm>
        </p:spPr>
        <p:txBody>
          <a:bodyPr>
            <a:noAutofit/>
          </a:bodyPr>
          <a:lstStyle/>
          <a:p>
            <a:r>
              <a:rPr lang="fr-FR" sz="2400" dirty="0"/>
              <a:t>Les prestataires de services au sein d’un système d’orientation </a:t>
            </a:r>
            <a:r>
              <a:rPr lang="fr-FR" sz="2400" b="1" dirty="0">
                <a:solidFill>
                  <a:srgbClr val="7030A0"/>
                </a:solidFill>
              </a:rPr>
              <a:t>doivent adhérer aux Principes directeurs de l’action contre la VBG.</a:t>
            </a:r>
          </a:p>
          <a:p>
            <a:r>
              <a:rPr lang="fr-FR" sz="2400" dirty="0"/>
              <a:t>Les prestataires de services partagent les informations et les options avec les survivantes afin qu’elles puissent </a:t>
            </a:r>
            <a:r>
              <a:rPr lang="fr-FR" sz="2400" b="1" dirty="0">
                <a:solidFill>
                  <a:srgbClr val="7030A0"/>
                </a:solidFill>
              </a:rPr>
              <a:t>prendre des décisions éclairées</a:t>
            </a:r>
            <a:r>
              <a:rPr lang="fr-FR" sz="2400" dirty="0"/>
              <a:t>, et ils n’agissent qu’avec le </a:t>
            </a:r>
            <a:r>
              <a:rPr lang="fr-FR" sz="2400" b="1" dirty="0">
                <a:solidFill>
                  <a:srgbClr val="7030A0"/>
                </a:solidFill>
              </a:rPr>
              <a:t>consentement éclairé</a:t>
            </a:r>
            <a:r>
              <a:rPr lang="fr-FR" sz="2400" dirty="0"/>
              <a:t> explicite des survivantes.</a:t>
            </a:r>
          </a:p>
          <a:p>
            <a:r>
              <a:rPr lang="fr-FR" sz="2400" dirty="0"/>
              <a:t>La priorité est accordée à la </a:t>
            </a:r>
            <a:r>
              <a:rPr lang="fr-FR" sz="2400" b="1" dirty="0">
                <a:solidFill>
                  <a:srgbClr val="7030A0"/>
                </a:solidFill>
              </a:rPr>
              <a:t>sécurité et à la sûreté des survivantes</a:t>
            </a:r>
            <a:r>
              <a:rPr lang="fr-FR" sz="2400" dirty="0"/>
              <a:t>.</a:t>
            </a:r>
          </a:p>
          <a:p>
            <a:r>
              <a:rPr lang="fr-FR" sz="2400" dirty="0"/>
              <a:t>Pour préserver la confidentialité, les prestataires de services doivent s’assurer que tout renseignement personnel sur la survivante ne peut être communiqué qu’avec son </a:t>
            </a:r>
            <a:r>
              <a:rPr lang="fr-FR" sz="2400" b="1" dirty="0">
                <a:solidFill>
                  <a:srgbClr val="7030A0"/>
                </a:solidFill>
              </a:rPr>
              <a:t>consentement</a:t>
            </a:r>
            <a:r>
              <a:rPr lang="fr-FR" sz="2400" dirty="0"/>
              <a:t> et dans le seul but de faciliter son accès aux services.</a:t>
            </a:r>
          </a:p>
          <a:p>
            <a:r>
              <a:rPr lang="fr-FR" sz="2400" b="1" dirty="0">
                <a:solidFill>
                  <a:srgbClr val="7030A0"/>
                </a:solidFill>
              </a:rPr>
              <a:t>Outre les modes opérationnels normalisés, les prestataires de services devraient établir leurs propres politiques et procédures</a:t>
            </a:r>
            <a:r>
              <a:rPr lang="fr-FR" sz="2400" dirty="0"/>
              <a:t> concernant leurs activités et programmes de lutte contre la VBG.</a:t>
            </a:r>
          </a:p>
          <a:p>
            <a:pPr marL="0" indent="0">
              <a:buNone/>
            </a:pPr>
            <a:endParaRPr lang="en-US" sz="2400" b="1" dirty="0">
              <a:solidFill>
                <a:srgbClr val="7030A0"/>
              </a:solidFill>
            </a:endParaRP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smtClean="0">
                <a:solidFill>
                  <a:srgbClr val="FFFFFF"/>
                </a:solidFill>
                <a:latin typeface="Calibri"/>
                <a:ea typeface="Calibri"/>
                <a:cs typeface="Calibri"/>
                <a:sym typeface="Calibri"/>
              </a:rPr>
              <a:pPr defTabSz="457200">
                <a:buSzPct val="25000"/>
              </a:pPr>
              <a:t>11</a:t>
            </a:fld>
            <a:r>
              <a:rPr lang="fr-FR" b="1">
                <a:solidFill>
                  <a:srgbClr val="FFFFFF"/>
                </a:solidFill>
                <a:latin typeface="Calibri"/>
                <a:ea typeface="Calibri"/>
                <a:cs typeface="Calibri"/>
                <a:sym typeface="Calibri"/>
              </a:rPr>
              <a:t>.</a:t>
            </a:r>
          </a:p>
        </p:txBody>
      </p:sp>
    </p:spTree>
    <p:extLst>
      <p:ext uri="{BB962C8B-B14F-4D97-AF65-F5344CB8AC3E}">
        <p14:creationId xmlns:p14="http://schemas.microsoft.com/office/powerpoint/2010/main" val="3588847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147021" y="199923"/>
            <a:ext cx="10972800" cy="1143000"/>
          </a:xfrm>
        </p:spPr>
        <p:txBody>
          <a:bodyPr>
            <a:noAutofit/>
          </a:bodyPr>
          <a:lstStyle/>
          <a:p>
            <a:r>
              <a:rPr lang="fr-FR" sz="4000" b="1" dirty="0">
                <a:solidFill>
                  <a:srgbClr val="267CB4"/>
                </a:solidFill>
                <a:latin typeface="+mn-lt"/>
              </a:rPr>
              <a:t>Modes opérationnels normalisés en matière de VBG</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09600" y="1438774"/>
            <a:ext cx="10972800" cy="4722563"/>
          </a:xfrm>
        </p:spPr>
        <p:txBody>
          <a:bodyPr>
            <a:noAutofit/>
          </a:bodyPr>
          <a:lstStyle/>
          <a:p>
            <a:r>
              <a:rPr lang="fr-FR" dirty="0"/>
              <a:t>Les modes opérationnels normalisés sont des </a:t>
            </a:r>
            <a:r>
              <a:rPr lang="fr-FR" b="1" dirty="0">
                <a:solidFill>
                  <a:srgbClr val="7030A0"/>
                </a:solidFill>
              </a:rPr>
              <a:t>procédures et des accords spécifiques convenus entre organisations dans un contexte particulier ; ils définissent un plan d’action, ainsi que les rôles et les responsabilités de chaque acteur travaillant dans le cadre de la prévention et de l’intervention face à la VBG</a:t>
            </a:r>
            <a:r>
              <a:rPr lang="fr-FR" dirty="0"/>
              <a:t>.</a:t>
            </a:r>
            <a:r>
              <a:rPr lang="fr-FR" b="1" dirty="0">
                <a:solidFill>
                  <a:srgbClr val="7030A0"/>
                </a:solidFill>
              </a:rPr>
              <a:t> </a:t>
            </a:r>
          </a:p>
          <a:p>
            <a:r>
              <a:rPr lang="fr-FR" dirty="0"/>
              <a:t>Tout plan d’action concernant l’intervention humanitaire dans le cadre de la lutte contre la VBG devrait inclure un plan pour élaborer des modes opérationnels normalisés.</a:t>
            </a:r>
          </a:p>
          <a:p>
            <a:r>
              <a:rPr lang="fr-FR" dirty="0"/>
              <a:t>L’élaboration de modes opérationnels normalisés est un processus </a:t>
            </a:r>
            <a:r>
              <a:rPr lang="fr-FR" b="1" dirty="0">
                <a:solidFill>
                  <a:srgbClr val="7030A0"/>
                </a:solidFill>
              </a:rPr>
              <a:t>collectif</a:t>
            </a:r>
            <a:r>
              <a:rPr lang="fr-FR" dirty="0"/>
              <a:t> considéré une intervention en soi, parce qu’il aboutit à une meilleure compréhension générale de la manière de prévenir et d’intervenir face à la VBG. </a:t>
            </a:r>
          </a:p>
          <a:p>
            <a:endParaRPr lang="en-SG" dirty="0"/>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12</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4106182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251908" y="0"/>
            <a:ext cx="10972800" cy="1143000"/>
          </a:xfrm>
        </p:spPr>
        <p:txBody>
          <a:bodyPr>
            <a:noAutofit/>
          </a:bodyPr>
          <a:lstStyle/>
          <a:p>
            <a:r>
              <a:rPr lang="fr-FR" sz="4000" b="1" dirty="0">
                <a:solidFill>
                  <a:srgbClr val="267CB4"/>
                </a:solidFill>
                <a:latin typeface="+mn-lt"/>
              </a:rPr>
              <a:t>Mobilisation communautaire et sensibilisation</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6565557" y="1631260"/>
            <a:ext cx="5284573" cy="2555926"/>
          </a:xfrm>
        </p:spPr>
        <p:txBody>
          <a:bodyPr>
            <a:noAutofit/>
          </a:bodyPr>
          <a:lstStyle/>
          <a:p>
            <a:pPr marL="0" indent="0">
              <a:buNone/>
            </a:pPr>
            <a:r>
              <a:rPr lang="fr-FR" sz="2200" dirty="0">
                <a:solidFill>
                  <a:srgbClr val="FF0000"/>
                </a:solidFill>
              </a:rPr>
              <a:t>Dans la </a:t>
            </a:r>
            <a:r>
              <a:rPr lang="fr-FR" sz="2200" b="1" dirty="0">
                <a:solidFill>
                  <a:srgbClr val="FF0000"/>
                </a:solidFill>
              </a:rPr>
              <a:t>phase d’urgence</a:t>
            </a:r>
            <a:r>
              <a:rPr lang="fr-FR" sz="2200" dirty="0">
                <a:solidFill>
                  <a:srgbClr val="FF0000"/>
                </a:solidFill>
              </a:rPr>
              <a:t>, les messages et les activités de mobilisation communautaire doivent être axés sur</a:t>
            </a:r>
            <a:r>
              <a:rPr lang="fr-FR" sz="2200" dirty="0"/>
              <a:t> :</a:t>
            </a:r>
          </a:p>
          <a:p>
            <a:pPr marL="514350" indent="-514350">
              <a:buAutoNum type="arabicPeriod"/>
            </a:pPr>
            <a:r>
              <a:rPr lang="fr-FR" sz="2400" b="1" dirty="0">
                <a:solidFill>
                  <a:srgbClr val="7030A0"/>
                </a:solidFill>
              </a:rPr>
              <a:t>l’accès aux services</a:t>
            </a:r>
            <a:r>
              <a:rPr lang="fr-FR" sz="2400" dirty="0"/>
              <a:t>, en particulier aux services médicaux d’urgence susceptibles de sauver des vies, car les survivantes ont besoin de savoir où trouver de l’aide ;</a:t>
            </a:r>
          </a:p>
          <a:p>
            <a:pPr marL="514350" indent="-514350">
              <a:buAutoNum type="arabicPeriod"/>
            </a:pPr>
            <a:r>
              <a:rPr lang="fr-FR" sz="2400" dirty="0"/>
              <a:t>des activités qui peuvent aider à </a:t>
            </a:r>
            <a:r>
              <a:rPr lang="fr-FR" sz="2400" b="1" dirty="0">
                <a:solidFill>
                  <a:srgbClr val="7030A0"/>
                </a:solidFill>
              </a:rPr>
              <a:t>atténuer les risques de VBG auxquels sont exposées les femmes et les filles</a:t>
            </a:r>
            <a:r>
              <a:rPr lang="fr-FR" sz="2400" dirty="0"/>
              <a:t>, notamment la violence sexuelle.</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13</a:t>
            </a:fld>
            <a:endParaRPr lang="en-US" b="1">
              <a:solidFill>
                <a:srgbClr val="FFFFFF"/>
              </a:solidFill>
              <a:latin typeface="Calibri"/>
              <a:ea typeface="Calibri"/>
              <a:cs typeface="Calibri"/>
              <a:sym typeface="Calibri"/>
            </a:endParaRPr>
          </a:p>
        </p:txBody>
      </p:sp>
      <p:sp>
        <p:nvSpPr>
          <p:cNvPr id="5" name="Content Placeholder 2">
            <a:extLst>
              <a:ext uri="{FF2B5EF4-FFF2-40B4-BE49-F238E27FC236}">
                <a16:creationId xmlns:a16="http://schemas.microsoft.com/office/drawing/2014/main" id="{7D95C216-8DDE-44B6-A756-00024606C659}"/>
              </a:ext>
            </a:extLst>
          </p:cNvPr>
          <p:cNvSpPr txBox="1">
            <a:spLocks/>
          </p:cNvSpPr>
          <p:nvPr>
            <p:custDataLst>
              <p:tags r:id="rId4"/>
            </p:custDataLst>
          </p:nvPr>
        </p:nvSpPr>
        <p:spPr>
          <a:xfrm>
            <a:off x="381000" y="1082106"/>
            <a:ext cx="5972432" cy="46449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200" u="sng" dirty="0"/>
              <a:t>Aperçu</a:t>
            </a:r>
            <a:r>
              <a:rPr lang="fr-FR" sz="2200" dirty="0"/>
              <a:t> :</a:t>
            </a:r>
          </a:p>
          <a:p>
            <a:r>
              <a:rPr lang="fr-FR" sz="2200" dirty="0"/>
              <a:t>La </a:t>
            </a:r>
            <a:r>
              <a:rPr lang="fr-FR" sz="2200" b="1" dirty="0">
                <a:solidFill>
                  <a:srgbClr val="7030A0"/>
                </a:solidFill>
              </a:rPr>
              <a:t>sécurité</a:t>
            </a:r>
            <a:r>
              <a:rPr lang="fr-FR" sz="2200" dirty="0"/>
              <a:t> est un élément essentiel à prendre en compte lors de la conception de messages et de stratégies de sensibilisation communautaire. </a:t>
            </a:r>
          </a:p>
          <a:p>
            <a:r>
              <a:rPr lang="fr-FR" sz="2200" dirty="0"/>
              <a:t>Il convient de réfléchir au moyen de diffuser l’information au sein des communautés (dans de nombreuses situations d’urgence, par exemple, les hommes ne permettent pas aux femmes de se rencontrer ou de se mobiliser). </a:t>
            </a:r>
          </a:p>
          <a:p>
            <a:r>
              <a:rPr lang="fr-FR" sz="2200" dirty="0">
                <a:solidFill>
                  <a:srgbClr val="7030A0"/>
                </a:solidFill>
              </a:rPr>
              <a:t>Il importe d’établir un dialogue avec les femmes et les filles en vue de guider les efforts de mobilisation communautaire, notamment pour </a:t>
            </a:r>
            <a:r>
              <a:rPr lang="fr-FR" sz="2200" b="1" dirty="0">
                <a:solidFill>
                  <a:srgbClr val="7030A0"/>
                </a:solidFill>
              </a:rPr>
              <a:t>éviter de créer un risque supplémentaire</a:t>
            </a:r>
            <a:r>
              <a:rPr lang="fr-FR" sz="2200" dirty="0">
                <a:solidFill>
                  <a:srgbClr val="7030A0"/>
                </a:solidFill>
              </a:rPr>
              <a:t> </a:t>
            </a:r>
            <a:r>
              <a:rPr lang="fr-FR" sz="2200" dirty="0"/>
              <a:t>(</a:t>
            </a:r>
            <a:r>
              <a:rPr lang="fr-FR" sz="2200" dirty="0">
                <a:solidFill>
                  <a:srgbClr val="267CB4"/>
                </a:solidFill>
              </a:rPr>
              <a:t>voir la Norme 2 : Participation et autonomisation des femmes et des filles</a:t>
            </a:r>
            <a:r>
              <a:rPr lang="fr-FR" sz="2200" dirty="0"/>
              <a:t>).</a:t>
            </a:r>
          </a:p>
        </p:txBody>
      </p:sp>
    </p:spTree>
    <p:extLst>
      <p:ext uri="{BB962C8B-B14F-4D97-AF65-F5344CB8AC3E}">
        <p14:creationId xmlns:p14="http://schemas.microsoft.com/office/powerpoint/2010/main" val="812938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168101" y="0"/>
            <a:ext cx="10972800" cy="914843"/>
          </a:xfrm>
        </p:spPr>
        <p:txBody>
          <a:bodyPr>
            <a:noAutofit/>
          </a:bodyPr>
          <a:lstStyle/>
          <a:p>
            <a:r>
              <a:rPr lang="fr-FR" sz="3600" b="1" dirty="0">
                <a:solidFill>
                  <a:srgbClr val="267CB4"/>
                </a:solidFill>
                <a:latin typeface="+mn-lt"/>
              </a:rPr>
              <a:t>Mobilisation communautaire et sensibilisation</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416010" y="3644520"/>
            <a:ext cx="11166389" cy="2381735"/>
          </a:xfrm>
        </p:spPr>
        <p:txBody>
          <a:bodyPr>
            <a:noAutofit/>
          </a:bodyPr>
          <a:lstStyle/>
          <a:p>
            <a:pPr marL="0" indent="0">
              <a:buNone/>
            </a:pPr>
            <a:r>
              <a:rPr lang="fr-FR" sz="2000" b="1" dirty="0">
                <a:solidFill>
                  <a:srgbClr val="267CB4"/>
                </a:solidFill>
              </a:rPr>
              <a:t>Autres facteurs à prendre en compte dans le cadre de la mobilisation communautaire</a:t>
            </a:r>
            <a:r>
              <a:rPr lang="fr-FR" sz="2000" dirty="0">
                <a:solidFill>
                  <a:srgbClr val="267CB4"/>
                </a:solidFill>
              </a:rPr>
              <a:t> : </a:t>
            </a:r>
          </a:p>
          <a:p>
            <a:pPr lvl="1">
              <a:buFont typeface="Courier New" panose="02070309020205020404" pitchFamily="49" charset="0"/>
              <a:buChar char="o"/>
            </a:pPr>
            <a:r>
              <a:rPr lang="fr-FR" sz="2000" dirty="0"/>
              <a:t>Concevoir des </a:t>
            </a:r>
            <a:r>
              <a:rPr lang="fr-FR" sz="2000" b="1" dirty="0">
                <a:solidFill>
                  <a:srgbClr val="7030A0"/>
                </a:solidFill>
              </a:rPr>
              <a:t>messages pour atteindre le plus grand nombre de personnes </a:t>
            </a:r>
            <a:r>
              <a:rPr lang="fr-FR" sz="2000" dirty="0"/>
              <a:t>possible (en tenant compte, par exemple, du taux d’alphabétisation au sein de la population).</a:t>
            </a:r>
          </a:p>
          <a:p>
            <a:pPr lvl="1">
              <a:buFont typeface="Courier New" panose="02070309020205020404" pitchFamily="49" charset="0"/>
              <a:buChar char="o"/>
            </a:pPr>
            <a:r>
              <a:rPr lang="fr-FR" sz="2000" dirty="0"/>
              <a:t>Faire en sorte que les messages soient le plus </a:t>
            </a:r>
            <a:r>
              <a:rPr lang="fr-FR" sz="2000" b="1" dirty="0">
                <a:solidFill>
                  <a:srgbClr val="7030A0"/>
                </a:solidFill>
              </a:rPr>
              <a:t>inclusifs</a:t>
            </a:r>
            <a:r>
              <a:rPr lang="fr-FR" sz="2000" dirty="0"/>
              <a:t> possible, en veillant à ce que les différents groupes de femmes et de filles – </a:t>
            </a:r>
            <a:r>
              <a:rPr lang="fr-FR" sz="2000" b="1" dirty="0">
                <a:solidFill>
                  <a:srgbClr val="7030A0"/>
                </a:solidFill>
              </a:rPr>
              <a:t>notamment tous les groupes d’âge, les groupes ethniques concernés, les personnes en situation de handicap, etc.</a:t>
            </a:r>
            <a:r>
              <a:rPr lang="fr-FR" sz="2000" dirty="0"/>
              <a:t> – se reconnaissent dans ces images de sensibilisation communautaire.</a:t>
            </a:r>
          </a:p>
          <a:p>
            <a:pPr lvl="1">
              <a:buFont typeface="Courier New" panose="02070309020205020404" pitchFamily="49" charset="0"/>
              <a:buChar char="o"/>
            </a:pPr>
            <a:r>
              <a:rPr lang="fr-FR" sz="2000" dirty="0">
                <a:solidFill>
                  <a:srgbClr val="FF0000"/>
                </a:solidFill>
              </a:rPr>
              <a:t>Les images de violence à l’égard des femmes et des filles </a:t>
            </a:r>
            <a:r>
              <a:rPr lang="fr-FR" sz="2000" b="1" dirty="0">
                <a:solidFill>
                  <a:srgbClr val="FF0000"/>
                </a:solidFill>
              </a:rPr>
              <a:t>ne doivent pas</a:t>
            </a:r>
            <a:r>
              <a:rPr lang="fr-FR" sz="2000" dirty="0">
                <a:solidFill>
                  <a:srgbClr val="FF0000"/>
                </a:solidFill>
              </a:rPr>
              <a:t> être utilisées dans les messages de sensibilisation communautaire, car cela peut </a:t>
            </a:r>
            <a:r>
              <a:rPr lang="fr-FR" sz="2000" b="1" dirty="0">
                <a:solidFill>
                  <a:srgbClr val="FF0000"/>
                </a:solidFill>
              </a:rPr>
              <a:t>normaliser la violence</a:t>
            </a:r>
            <a:r>
              <a:rPr lang="fr-FR" sz="2000" dirty="0">
                <a:solidFill>
                  <a:srgbClr val="FF0000"/>
                </a:solidFill>
              </a:rPr>
              <a:t> et </a:t>
            </a:r>
            <a:r>
              <a:rPr lang="fr-FR" sz="2000" b="1" dirty="0">
                <a:solidFill>
                  <a:srgbClr val="FF0000"/>
                </a:solidFill>
              </a:rPr>
              <a:t>déclencher des souvenirs douloureux chez les survivantes</a:t>
            </a:r>
            <a:r>
              <a:rPr lang="fr-FR" sz="2000" dirty="0">
                <a:solidFill>
                  <a:srgbClr val="FF0000"/>
                </a:solidFill>
              </a:rPr>
              <a: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14</a:t>
            </a:fld>
            <a:endParaRPr lang="en-US" b="1">
              <a:solidFill>
                <a:srgbClr val="FFFFFF"/>
              </a:solidFill>
              <a:latin typeface="Calibri"/>
              <a:ea typeface="Calibri"/>
              <a:cs typeface="Calibri"/>
              <a:sym typeface="Calibri"/>
            </a:endParaRPr>
          </a:p>
        </p:txBody>
      </p:sp>
      <p:sp>
        <p:nvSpPr>
          <p:cNvPr id="6" name="TextBox 5">
            <a:extLst>
              <a:ext uri="{FF2B5EF4-FFF2-40B4-BE49-F238E27FC236}">
                <a16:creationId xmlns:a16="http://schemas.microsoft.com/office/drawing/2014/main" id="{F1B29756-15C1-4F98-B1DC-552070D721F2}"/>
              </a:ext>
            </a:extLst>
          </p:cNvPr>
          <p:cNvSpPr txBox="1"/>
          <p:nvPr>
            <p:custDataLst>
              <p:tags r:id="rId4"/>
            </p:custDataLst>
          </p:nvPr>
        </p:nvSpPr>
        <p:spPr>
          <a:xfrm>
            <a:off x="309949" y="782198"/>
            <a:ext cx="11466040" cy="2862322"/>
          </a:xfrm>
          <a:prstGeom prst="rect">
            <a:avLst/>
          </a:prstGeom>
          <a:noFill/>
        </p:spPr>
        <p:txBody>
          <a:bodyPr wrap="square">
            <a:spAutoFit/>
          </a:bodyPr>
          <a:lstStyle/>
          <a:p>
            <a:r>
              <a:rPr lang="fr-FR" sz="2000" b="1" dirty="0">
                <a:solidFill>
                  <a:srgbClr val="267CB4"/>
                </a:solidFill>
              </a:rPr>
              <a:t>Principales caractéristiques d’un message de sensibilisation communautaire efficace</a:t>
            </a:r>
            <a:r>
              <a:rPr lang="fr-FR" sz="2000" dirty="0">
                <a:solidFill>
                  <a:srgbClr val="267CB4"/>
                </a:solidFill>
              </a:rPr>
              <a:t> :</a:t>
            </a:r>
          </a:p>
          <a:p>
            <a:pPr marL="457200" indent="-457200">
              <a:buFont typeface="Courier New" panose="02070309020205020404" pitchFamily="49" charset="0"/>
              <a:buChar char="o"/>
            </a:pPr>
            <a:r>
              <a:rPr lang="fr-FR" sz="2000" b="1" dirty="0">
                <a:solidFill>
                  <a:srgbClr val="7030A0"/>
                </a:solidFill>
              </a:rPr>
              <a:t>Clarté : </a:t>
            </a:r>
            <a:r>
              <a:rPr lang="fr-FR" sz="2000" dirty="0"/>
              <a:t>veiller à ce que la formulation et la signification du message restent simples.</a:t>
            </a:r>
          </a:p>
          <a:p>
            <a:pPr marL="457200" indent="-457200">
              <a:buFont typeface="Courier New" panose="02070309020205020404" pitchFamily="49" charset="0"/>
              <a:buChar char="o"/>
            </a:pPr>
            <a:r>
              <a:rPr lang="fr-FR" sz="2000" b="1" dirty="0">
                <a:solidFill>
                  <a:srgbClr val="7030A0"/>
                </a:solidFill>
              </a:rPr>
              <a:t>Facile à lire/entendre/comprendre : </a:t>
            </a:r>
            <a:r>
              <a:rPr lang="fr-FR" sz="2000" dirty="0"/>
              <a:t>utiliser des images claires, adaptées au contexte culturel ; employer des mots de tous les jours.</a:t>
            </a:r>
          </a:p>
          <a:p>
            <a:pPr marL="457200" indent="-457200">
              <a:buFont typeface="Courier New" panose="02070309020205020404" pitchFamily="49" charset="0"/>
              <a:buChar char="o"/>
            </a:pPr>
            <a:r>
              <a:rPr lang="fr-FR" sz="2000" b="1" dirty="0">
                <a:solidFill>
                  <a:srgbClr val="7030A0"/>
                </a:solidFill>
              </a:rPr>
              <a:t>Orienté vers l’action : </a:t>
            </a:r>
            <a:r>
              <a:rPr lang="fr-FR" sz="2000" dirty="0"/>
              <a:t>évaluer comment le message transmis peut aider la communauté, les femmes et les filles, ainsi que les survivantes de VBG à prendre des mesures pour s’aider de manière autonome.</a:t>
            </a:r>
          </a:p>
          <a:p>
            <a:pPr marL="457200" indent="-457200">
              <a:buFont typeface="Courier New" panose="02070309020205020404" pitchFamily="49" charset="0"/>
              <a:buChar char="o"/>
            </a:pPr>
            <a:r>
              <a:rPr lang="fr-FR" sz="2000" b="1" dirty="0">
                <a:solidFill>
                  <a:srgbClr val="7030A0"/>
                </a:solidFill>
              </a:rPr>
              <a:t>Spécifique : </a:t>
            </a:r>
            <a:r>
              <a:rPr lang="fr-FR" sz="2000" dirty="0"/>
              <a:t>inclure des détails instructifs.</a:t>
            </a:r>
          </a:p>
          <a:p>
            <a:pPr marL="457200" indent="-457200">
              <a:buFont typeface="Courier New" panose="02070309020205020404" pitchFamily="49" charset="0"/>
              <a:buChar char="o"/>
            </a:pPr>
            <a:r>
              <a:rPr lang="fr-FR" sz="2000" b="1" dirty="0">
                <a:solidFill>
                  <a:srgbClr val="7030A0"/>
                </a:solidFill>
              </a:rPr>
              <a:t>Positif : </a:t>
            </a:r>
            <a:r>
              <a:rPr lang="fr-FR" sz="2000" dirty="0"/>
              <a:t>représenter des actions et des attitudes positives (</a:t>
            </a:r>
            <a:r>
              <a:rPr lang="fr-FR" sz="2000" u="sng" dirty="0"/>
              <a:t>ne pas</a:t>
            </a:r>
            <a:r>
              <a:rPr lang="fr-FR" sz="2000" dirty="0"/>
              <a:t> traiter les gens avec condescendance, ne pas les humilier et ne pas les représenter de façon négative).</a:t>
            </a:r>
          </a:p>
        </p:txBody>
      </p:sp>
    </p:spTree>
    <p:extLst>
      <p:ext uri="{BB962C8B-B14F-4D97-AF65-F5344CB8AC3E}">
        <p14:creationId xmlns:p14="http://schemas.microsoft.com/office/powerpoint/2010/main" val="2287056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74CBEC0-9E43-463D-AD63-C1897309242D}"/>
              </a:ext>
            </a:extLst>
          </p:cNvPr>
          <p:cNvSpPr txBox="1"/>
          <p:nvPr>
            <p:custDataLst>
              <p:tags r:id="rId1"/>
            </p:custDataLst>
          </p:nvPr>
        </p:nvSpPr>
        <p:spPr>
          <a:xfrm>
            <a:off x="1417893" y="77537"/>
            <a:ext cx="8205467"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cap="none" normalizeH="0" baseline="0" noProof="0" dirty="0">
                <a:ln>
                  <a:noFill/>
                </a:ln>
                <a:solidFill>
                  <a:srgbClr val="7030A0"/>
                </a:solidFill>
                <a:uLnTx/>
                <a:uFillTx/>
                <a:latin typeface="Calibri"/>
                <a:ea typeface="+mn-ea"/>
                <a:cs typeface="+mn-cs"/>
              </a:rPr>
              <a:t>Actions clés pour les systèmes d’orientation</a:t>
            </a:r>
          </a:p>
        </p:txBody>
      </p:sp>
      <p:pic>
        <p:nvPicPr>
          <p:cNvPr id="5" name="Image 4" descr="Une image contenant table&#10;&#10;Description générée automatiquement">
            <a:extLst>
              <a:ext uri="{FF2B5EF4-FFF2-40B4-BE49-F238E27FC236}">
                <a16:creationId xmlns:a16="http://schemas.microsoft.com/office/drawing/2014/main" id="{0834EF7B-9268-4B26-B3AE-39C637E17ED5}"/>
              </a:ext>
            </a:extLst>
          </p:cNvPr>
          <p:cNvPicPr>
            <a:picLocks noChangeAspect="1"/>
          </p:cNvPicPr>
          <p:nvPr/>
        </p:nvPicPr>
        <p:blipFill>
          <a:blip r:embed="rId4"/>
          <a:stretch>
            <a:fillRect/>
          </a:stretch>
        </p:blipFill>
        <p:spPr>
          <a:xfrm>
            <a:off x="3583174" y="600757"/>
            <a:ext cx="4389120" cy="6067313"/>
          </a:xfrm>
          <a:prstGeom prst="rect">
            <a:avLst/>
          </a:prstGeom>
        </p:spPr>
      </p:pic>
    </p:spTree>
    <p:extLst>
      <p:ext uri="{BB962C8B-B14F-4D97-AF65-F5344CB8AC3E}">
        <p14:creationId xmlns:p14="http://schemas.microsoft.com/office/powerpoint/2010/main" val="3232311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custDataLst>
              <p:tags r:id="rId1"/>
            </p:custDataLst>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16</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3" name="Image 2" descr="Une image contenant texte&#10;&#10;Description générée automatiquement">
            <a:extLst>
              <a:ext uri="{FF2B5EF4-FFF2-40B4-BE49-F238E27FC236}">
                <a16:creationId xmlns:a16="http://schemas.microsoft.com/office/drawing/2014/main" id="{CBF8C929-0628-45B7-92B4-7533CE9CD1B2}"/>
              </a:ext>
            </a:extLst>
          </p:cNvPr>
          <p:cNvPicPr>
            <a:picLocks noChangeAspect="1"/>
          </p:cNvPicPr>
          <p:nvPr/>
        </p:nvPicPr>
        <p:blipFill>
          <a:blip r:embed="rId4"/>
          <a:stretch>
            <a:fillRect/>
          </a:stretch>
        </p:blipFill>
        <p:spPr>
          <a:xfrm>
            <a:off x="3612326" y="121126"/>
            <a:ext cx="4537042" cy="6621196"/>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1"/>
            </p:custDataLst>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3"/>
            </p:custDataLst>
          </p:nvPr>
        </p:nvPicPr>
        <p:blipFill>
          <a:blip r:embed="rId7"/>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custDataLst>
              <p:tags r:id="rId1"/>
            </p:custDataLst>
          </p:nvPr>
        </p:nvSpPr>
        <p:spPr>
          <a:xfrm>
            <a:off x="441412" y="588878"/>
            <a:ext cx="6858000" cy="898404"/>
          </a:xfrm>
        </p:spPr>
        <p:txBody>
          <a:bodyPr>
            <a:normAutofit/>
          </a:bodyPr>
          <a:lstStyle/>
          <a:p>
            <a:pPr algn="l"/>
            <a:r>
              <a:rPr lang="fr-FR" sz="4800" b="1">
                <a:solidFill>
                  <a:srgbClr val="5B3289"/>
                </a:solidFill>
                <a:latin typeface="+mn-lt"/>
              </a:rPr>
              <a:t>Norme 7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2"/>
            </p:custDataLst>
          </p:nvPr>
        </p:nvSpPr>
        <p:spPr>
          <a:xfrm>
            <a:off x="441412" y="1859131"/>
            <a:ext cx="9457898" cy="1036231"/>
          </a:xfrm>
        </p:spPr>
        <p:txBody>
          <a:bodyPr>
            <a:normAutofit/>
          </a:bodyPr>
          <a:lstStyle/>
          <a:p>
            <a:pPr algn="l"/>
            <a:r>
              <a:rPr lang="fr-FR" sz="4800" b="1">
                <a:solidFill>
                  <a:srgbClr val="267CB4"/>
                </a:solidFill>
              </a:rPr>
              <a:t>Systèmes d’orientation</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4"/>
            </p:custDataLst>
          </p:nvPr>
        </p:nvPicPr>
        <p:blipFill>
          <a:blip r:embed="rId8"/>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333560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2D2F402-BAF6-4DBC-90DA-A87CF5BB250E}"/>
              </a:ext>
            </a:extLst>
          </p:cNvPr>
          <p:cNvSpPr txBox="1">
            <a:spLocks/>
          </p:cNvSpPr>
          <p:nvPr>
            <p:custDataLst>
              <p:tags r:id="rId1"/>
            </p:custDataLst>
          </p:nvPr>
        </p:nvSpPr>
        <p:spPr>
          <a:xfrm>
            <a:off x="368292" y="326209"/>
            <a:ext cx="10515600" cy="10396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5000" b="1" dirty="0">
                <a:solidFill>
                  <a:srgbClr val="7030A0"/>
                </a:solidFill>
                <a:latin typeface="+mn-lt"/>
              </a:rPr>
              <a:t>Normes de programme</a:t>
            </a:r>
          </a:p>
        </p:txBody>
      </p:sp>
      <p:pic>
        <p:nvPicPr>
          <p:cNvPr id="3" name="Image 2" descr="Une image contenant texte&#10;&#10;Description générée automatiquement">
            <a:extLst>
              <a:ext uri="{FF2B5EF4-FFF2-40B4-BE49-F238E27FC236}">
                <a16:creationId xmlns:a16="http://schemas.microsoft.com/office/drawing/2014/main" id="{AB60531A-E6FF-49A7-B0FA-6E82998FA479}"/>
              </a:ext>
            </a:extLst>
          </p:cNvPr>
          <p:cNvPicPr>
            <a:picLocks noChangeAspect="1"/>
          </p:cNvPicPr>
          <p:nvPr/>
        </p:nvPicPr>
        <p:blipFill>
          <a:blip r:embed="rId4"/>
          <a:stretch>
            <a:fillRect/>
          </a:stretch>
        </p:blipFill>
        <p:spPr>
          <a:xfrm>
            <a:off x="465111" y="1481570"/>
            <a:ext cx="4033169" cy="4922113"/>
          </a:xfrm>
          <a:prstGeom prst="rect">
            <a:avLst/>
          </a:prstGeom>
        </p:spPr>
      </p:pic>
      <p:pic>
        <p:nvPicPr>
          <p:cNvPr id="10" name="Image 9" descr="Une image contenant texte&#10;&#10;Description générée automatiquement">
            <a:extLst>
              <a:ext uri="{FF2B5EF4-FFF2-40B4-BE49-F238E27FC236}">
                <a16:creationId xmlns:a16="http://schemas.microsoft.com/office/drawing/2014/main" id="{CE8366DC-B6A1-4118-BCDA-05FF7E8D63E7}"/>
              </a:ext>
            </a:extLst>
          </p:cNvPr>
          <p:cNvPicPr>
            <a:picLocks noChangeAspect="1"/>
          </p:cNvPicPr>
          <p:nvPr/>
        </p:nvPicPr>
        <p:blipFill>
          <a:blip r:embed="rId5"/>
          <a:stretch>
            <a:fillRect/>
          </a:stretch>
        </p:blipFill>
        <p:spPr>
          <a:xfrm>
            <a:off x="5122275" y="1668772"/>
            <a:ext cx="6059483" cy="4547710"/>
          </a:xfrm>
          <a:prstGeom prst="rect">
            <a:avLst/>
          </a:prstGeom>
        </p:spPr>
      </p:pic>
    </p:spTree>
    <p:extLst>
      <p:ext uri="{BB962C8B-B14F-4D97-AF65-F5344CB8AC3E}">
        <p14:creationId xmlns:p14="http://schemas.microsoft.com/office/powerpoint/2010/main" val="66732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custDataLst>
              <p:tags r:id="rId1"/>
            </p:custDataLst>
          </p:nvPr>
        </p:nvSpPr>
        <p:spPr>
          <a:xfrm>
            <a:off x="655320" y="508914"/>
            <a:ext cx="10515600" cy="1325563"/>
          </a:xfrm>
        </p:spPr>
        <p:txBody>
          <a:bodyPr>
            <a:noAutofit/>
          </a:bodyPr>
          <a:lstStyle/>
          <a:p>
            <a:r>
              <a:rPr lang="fr-FR" sz="4400" b="1" dirty="0">
                <a:solidFill>
                  <a:srgbClr val="7030A0"/>
                </a:solidFill>
                <a:latin typeface="+mn-lt"/>
              </a:rPr>
              <a:t>Norme 7 :</a:t>
            </a:r>
            <a:br>
              <a:rPr lang="fr-FR" sz="4400" b="1" dirty="0">
                <a:solidFill>
                  <a:srgbClr val="7030A0"/>
                </a:solidFill>
                <a:latin typeface="+mn-lt"/>
              </a:rPr>
            </a:br>
            <a:r>
              <a:rPr lang="fr-FR" sz="4400" b="1" dirty="0">
                <a:solidFill>
                  <a:srgbClr val="7030A0"/>
                </a:solidFill>
                <a:latin typeface="+mn-lt"/>
              </a:rPr>
              <a:t>SYSTÈMES D’ORIENTATION</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custDataLst>
              <p:tags r:id="rId2"/>
            </p:custDataLst>
          </p:nvPr>
        </p:nvSpPr>
        <p:spPr>
          <a:xfrm>
            <a:off x="838200" y="2345635"/>
            <a:ext cx="10515600" cy="4096372"/>
          </a:xfrm>
        </p:spPr>
        <p:txBody>
          <a:bodyPr>
            <a:normAutofit/>
          </a:bodyPr>
          <a:lstStyle/>
          <a:p>
            <a:pPr marL="0" indent="0">
              <a:buNone/>
            </a:pPr>
            <a:r>
              <a:rPr lang="fr-FR" sz="4000" dirty="0">
                <a:solidFill>
                  <a:srgbClr val="1A3B4F"/>
                </a:solidFill>
              </a:rPr>
              <a:t>Des systèmes d’orientation sont en place pour mettre en rapport les survivantes de VBG avec les services multisectoriels pertinents de qualité, dans des délais appropriés et de manière sûre et confidentielle.</a:t>
            </a:r>
          </a:p>
        </p:txBody>
      </p:sp>
    </p:spTree>
    <p:extLst>
      <p:ext uri="{BB962C8B-B14F-4D97-AF65-F5344CB8AC3E}">
        <p14:creationId xmlns:p14="http://schemas.microsoft.com/office/powerpoint/2010/main" val="847031850"/>
      </p:ext>
    </p:extLst>
  </p:cSld>
  <p:clrMapOvr>
    <a:masterClrMapping/>
  </p:clrMapOvr>
  <p:extLst>
    <p:ext uri="{6950BFC3-D8DA-4A85-94F7-54DA5524770B}">
      <p188:commentRel xmlns:p188="http://schemas.microsoft.com/office/powerpoint/2018/8/main" r:id="rId5"/>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2FF1D-38E1-4D1C-A3A4-90BBAC5D9177}"/>
              </a:ext>
            </a:extLst>
          </p:cNvPr>
          <p:cNvSpPr>
            <a:spLocks noGrp="1"/>
          </p:cNvSpPr>
          <p:nvPr>
            <p:ph type="title"/>
            <p:custDataLst>
              <p:tags r:id="rId1"/>
            </p:custDataLst>
          </p:nvPr>
        </p:nvSpPr>
        <p:spPr>
          <a:xfrm>
            <a:off x="602974" y="713903"/>
            <a:ext cx="10986052" cy="5825009"/>
          </a:xfrm>
        </p:spPr>
        <p:txBody>
          <a:bodyPr>
            <a:normAutofit fontScale="90000"/>
          </a:bodyPr>
          <a:lstStyle/>
          <a:p>
            <a:r>
              <a:rPr lang="fr-FR" sz="4000" b="1" dirty="0">
                <a:solidFill>
                  <a:srgbClr val="267CB4"/>
                </a:solidFill>
                <a:latin typeface="+mn-lt"/>
              </a:rPr>
              <a:t>Dans les situations d’urgence, les survivantes de VBG devraient pouvoir accéder </a:t>
            </a:r>
            <a:r>
              <a:rPr lang="fr-FR" sz="4000" b="1" u="sng" dirty="0">
                <a:solidFill>
                  <a:srgbClr val="267CB4"/>
                </a:solidFill>
                <a:latin typeface="+mn-lt"/>
              </a:rPr>
              <a:t>rapidement</a:t>
            </a:r>
            <a:r>
              <a:rPr lang="fr-FR" sz="4000" b="1" dirty="0">
                <a:solidFill>
                  <a:srgbClr val="267CB4"/>
                </a:solidFill>
                <a:latin typeface="+mn-lt"/>
              </a:rPr>
              <a:t> et </a:t>
            </a:r>
            <a:r>
              <a:rPr lang="fr-FR" sz="4000" b="1" u="sng" dirty="0">
                <a:solidFill>
                  <a:srgbClr val="267CB4"/>
                </a:solidFill>
                <a:latin typeface="+mn-lt"/>
              </a:rPr>
              <a:t>en toute sécurité</a:t>
            </a:r>
            <a:r>
              <a:rPr lang="fr-FR" sz="4000" b="1" dirty="0">
                <a:solidFill>
                  <a:srgbClr val="267CB4"/>
                </a:solidFill>
                <a:latin typeface="+mn-lt"/>
              </a:rPr>
              <a:t> aux services susceptibles de permettre de sauver des vies. </a:t>
            </a:r>
            <a:br>
              <a:rPr lang="fr-FR" sz="4000" dirty="0">
                <a:solidFill>
                  <a:srgbClr val="7030A0"/>
                </a:solidFill>
                <a:latin typeface="+mn-lt"/>
              </a:rPr>
            </a:br>
            <a:br>
              <a:rPr lang="fr-FR" sz="4000" dirty="0">
                <a:solidFill>
                  <a:srgbClr val="7030A0"/>
                </a:solidFill>
                <a:latin typeface="+mn-lt"/>
              </a:rPr>
            </a:br>
            <a:r>
              <a:rPr lang="fr-FR" sz="3600" u="sng" dirty="0">
                <a:solidFill>
                  <a:srgbClr val="7030A0"/>
                </a:solidFill>
                <a:latin typeface="+mn-lt"/>
              </a:rPr>
              <a:t>Cela exige </a:t>
            </a:r>
            <a:r>
              <a:rPr lang="fr-FR" sz="3600" b="1" u="sng" dirty="0">
                <a:solidFill>
                  <a:srgbClr val="7030A0"/>
                </a:solidFill>
                <a:latin typeface="+mn-lt"/>
              </a:rPr>
              <a:t>au minimum</a:t>
            </a:r>
            <a:r>
              <a:rPr lang="fr-FR" sz="3600" dirty="0">
                <a:solidFill>
                  <a:srgbClr val="7030A0"/>
                </a:solidFill>
                <a:latin typeface="+mn-lt"/>
              </a:rPr>
              <a:t> :</a:t>
            </a:r>
            <a:br>
              <a:rPr lang="fr-FR" sz="3600" dirty="0">
                <a:solidFill>
                  <a:srgbClr val="7030A0"/>
                </a:solidFill>
                <a:latin typeface="+mn-lt"/>
              </a:rPr>
            </a:br>
            <a:br>
              <a:rPr lang="fr-FR" sz="3600" dirty="0">
                <a:solidFill>
                  <a:srgbClr val="7030A0"/>
                </a:solidFill>
                <a:latin typeface="+mn-lt"/>
              </a:rPr>
            </a:br>
            <a:r>
              <a:rPr lang="fr-FR" sz="3600" dirty="0">
                <a:solidFill>
                  <a:srgbClr val="7030A0"/>
                </a:solidFill>
                <a:latin typeface="+mn-lt"/>
              </a:rPr>
              <a:t>1) un </a:t>
            </a:r>
            <a:r>
              <a:rPr lang="fr-FR" sz="3600" b="1" dirty="0">
                <a:solidFill>
                  <a:srgbClr val="7030A0"/>
                </a:solidFill>
                <a:latin typeface="+mn-lt"/>
              </a:rPr>
              <a:t>réseau de prestataires de services multisectoriels</a:t>
            </a:r>
            <a:br>
              <a:rPr lang="fr-FR" sz="3600" b="1" dirty="0">
                <a:solidFill>
                  <a:srgbClr val="7030A0"/>
                </a:solidFill>
                <a:latin typeface="+mn-lt"/>
              </a:rPr>
            </a:br>
            <a:r>
              <a:rPr lang="fr-FR" sz="3600" b="1" dirty="0">
                <a:solidFill>
                  <a:srgbClr val="7030A0"/>
                </a:solidFill>
                <a:latin typeface="+mn-lt"/>
              </a:rPr>
              <a:t>qualifiés ;</a:t>
            </a:r>
            <a:r>
              <a:rPr lang="fr-FR" sz="3600" dirty="0">
                <a:solidFill>
                  <a:srgbClr val="7030A0"/>
                </a:solidFill>
                <a:latin typeface="+mn-lt"/>
              </a:rPr>
              <a:t>
2) un </a:t>
            </a:r>
            <a:r>
              <a:rPr lang="fr-FR" sz="3600" b="1" dirty="0">
                <a:solidFill>
                  <a:srgbClr val="7030A0"/>
                </a:solidFill>
                <a:latin typeface="+mn-lt"/>
              </a:rPr>
              <a:t>parcours ou un système d’orientation établi</a:t>
            </a:r>
            <a:r>
              <a:rPr lang="fr-FR" sz="3600" dirty="0">
                <a:solidFill>
                  <a:srgbClr val="7030A0"/>
                </a:solidFill>
                <a:latin typeface="+mn-lt"/>
              </a:rPr>
              <a:t> qui favorise un accès aux services </a:t>
            </a:r>
            <a:r>
              <a:rPr lang="fr-FR" sz="3600" b="1" dirty="0">
                <a:solidFill>
                  <a:srgbClr val="7030A0"/>
                </a:solidFill>
                <a:latin typeface="+mn-lt"/>
              </a:rPr>
              <a:t>rapide</a:t>
            </a:r>
            <a:r>
              <a:rPr lang="fr-FR" sz="3600" dirty="0">
                <a:solidFill>
                  <a:srgbClr val="7030A0"/>
                </a:solidFill>
                <a:latin typeface="+mn-lt"/>
              </a:rPr>
              <a:t>, </a:t>
            </a:r>
            <a:r>
              <a:rPr lang="fr-FR" sz="3600" b="1" dirty="0">
                <a:solidFill>
                  <a:srgbClr val="7030A0"/>
                </a:solidFill>
                <a:latin typeface="+mn-lt"/>
              </a:rPr>
              <a:t>sûr</a:t>
            </a:r>
            <a:r>
              <a:rPr lang="fr-FR" sz="3600" dirty="0">
                <a:solidFill>
                  <a:srgbClr val="7030A0"/>
                </a:solidFill>
                <a:latin typeface="+mn-lt"/>
              </a:rPr>
              <a:t> et </a:t>
            </a:r>
            <a:r>
              <a:rPr lang="fr-FR" sz="3600" b="1" dirty="0">
                <a:solidFill>
                  <a:srgbClr val="7030A0"/>
                </a:solidFill>
                <a:latin typeface="+mn-lt"/>
              </a:rPr>
              <a:t>confidentiel</a:t>
            </a:r>
            <a:r>
              <a:rPr lang="fr-FR" sz="3600" dirty="0">
                <a:solidFill>
                  <a:srgbClr val="7030A0"/>
                </a:solidFill>
                <a:latin typeface="+mn-lt"/>
              </a:rPr>
              <a:t> pour les survivantes.</a:t>
            </a:r>
            <a:br>
              <a:rPr lang="fr-FR" sz="4000" dirty="0">
                <a:solidFill>
                  <a:srgbClr val="7030A0"/>
                </a:solidFill>
              </a:rPr>
            </a:br>
            <a:endParaRPr lang="fr-FR" sz="4000" dirty="0">
              <a:solidFill>
                <a:srgbClr val="7030A0"/>
              </a:solidFill>
            </a:endParaRPr>
          </a:p>
        </p:txBody>
      </p:sp>
      <p:sp>
        <p:nvSpPr>
          <p:cNvPr id="4" name="Slide Number Placeholder 3">
            <a:extLst>
              <a:ext uri="{FF2B5EF4-FFF2-40B4-BE49-F238E27FC236}">
                <a16:creationId xmlns:a16="http://schemas.microsoft.com/office/drawing/2014/main" id="{280A91A1-307D-4BD0-BE7A-F5A9C8BF4238}"/>
              </a:ext>
            </a:extLst>
          </p:cNvPr>
          <p:cNvSpPr>
            <a:spLocks noGrp="1"/>
          </p:cNvSpPr>
          <p:nvPr>
            <p:ph type="sldNum" sz="quarter" idx="12"/>
            <p:custDataLst>
              <p:tags r:id="rId2"/>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5</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719236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230393" y="237026"/>
            <a:ext cx="10972800" cy="1143000"/>
          </a:xfrm>
        </p:spPr>
        <p:txBody>
          <a:bodyPr>
            <a:noAutofit/>
          </a:bodyPr>
          <a:lstStyle/>
          <a:p>
            <a:r>
              <a:rPr lang="fr-FR" b="1" dirty="0">
                <a:solidFill>
                  <a:srgbClr val="267CB4"/>
                </a:solidFill>
                <a:latin typeface="+mn-lt"/>
              </a:rPr>
              <a:t>L’objectif des systèmes d’orientation</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346200" y="3213541"/>
            <a:ext cx="11499600" cy="3130786"/>
          </a:xfrm>
        </p:spPr>
        <p:txBody>
          <a:bodyPr>
            <a:noAutofit/>
          </a:bodyPr>
          <a:lstStyle/>
          <a:p>
            <a:pPr marL="0" indent="0">
              <a:buNone/>
            </a:pPr>
            <a:r>
              <a:rPr lang="fr-FR" sz="2400" b="1" dirty="0">
                <a:solidFill>
                  <a:srgbClr val="00B0F0"/>
                </a:solidFill>
              </a:rPr>
              <a:t>Les systèmes d’orientation servent à</a:t>
            </a:r>
            <a:r>
              <a:rPr lang="fr-FR" sz="2400" dirty="0"/>
              <a:t> :</a:t>
            </a:r>
          </a:p>
          <a:p>
            <a:r>
              <a:rPr lang="fr-FR" sz="2400" dirty="0"/>
              <a:t>coordonner la prestation de services ;</a:t>
            </a:r>
          </a:p>
          <a:p>
            <a:r>
              <a:rPr lang="fr-FR" sz="2400" dirty="0"/>
              <a:t>améliorer la sécurité et la rapidité d’accès aux services de qualité proposés aux survivantes de VBG ; </a:t>
            </a:r>
          </a:p>
          <a:p>
            <a:r>
              <a:rPr lang="fr-FR" sz="2400" dirty="0"/>
              <a:t>donner la priorité à la sécurité et à la confidentialité des survivantes et respecter leurs choix ;</a:t>
            </a:r>
          </a:p>
          <a:p>
            <a:r>
              <a:rPr lang="fr-FR" sz="2400" dirty="0"/>
              <a:t>veiller à ce que les survivantes participent activement au recensement de leurs besoins ainsi que des possibilités d’intervention et de soutien qui y répondent le mieux. </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6</a:t>
            </a:fld>
            <a:endParaRPr lang="en-US" b="1">
              <a:solidFill>
                <a:srgbClr val="FFFFFF"/>
              </a:solidFill>
              <a:latin typeface="Calibri"/>
              <a:ea typeface="Calibri"/>
              <a:cs typeface="Calibri"/>
              <a:sym typeface="Calibri"/>
            </a:endParaRPr>
          </a:p>
        </p:txBody>
      </p:sp>
      <p:sp>
        <p:nvSpPr>
          <p:cNvPr id="5" name="TextBox 4">
            <a:extLst>
              <a:ext uri="{FF2B5EF4-FFF2-40B4-BE49-F238E27FC236}">
                <a16:creationId xmlns:a16="http://schemas.microsoft.com/office/drawing/2014/main" id="{FFBEF222-0132-4220-A49E-D4237161B441}"/>
              </a:ext>
            </a:extLst>
          </p:cNvPr>
          <p:cNvSpPr txBox="1"/>
          <p:nvPr>
            <p:custDataLst>
              <p:tags r:id="rId4"/>
            </p:custDataLst>
          </p:nvPr>
        </p:nvSpPr>
        <p:spPr>
          <a:xfrm>
            <a:off x="277760" y="1403918"/>
            <a:ext cx="10878065" cy="1255728"/>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fr-FR" sz="2800" b="1" i="0" u="none" strike="noStrike" cap="none" normalizeH="0" baseline="0" noProof="0" dirty="0">
                <a:ln>
                  <a:noFill/>
                </a:ln>
                <a:solidFill>
                  <a:srgbClr val="7030A0"/>
                </a:solidFill>
                <a:uLnTx/>
                <a:uFillTx/>
                <a:latin typeface="Calibri" panose="020F0502020204030204"/>
                <a:ea typeface="+mn-ea"/>
                <a:cs typeface="+mn-cs"/>
              </a:rPr>
              <a:t>Un système d’orientation fonctionnel de prestataires de services multisectoriels est un système </a:t>
            </a:r>
            <a:r>
              <a:rPr kumimoji="0" lang="fr-FR" sz="2800" b="1" i="0" u="sng" strike="noStrike" cap="none" normalizeH="0" baseline="0" noProof="0" dirty="0">
                <a:ln>
                  <a:noFill/>
                </a:ln>
                <a:solidFill>
                  <a:srgbClr val="7030A0"/>
                </a:solidFill>
                <a:uLnTx/>
                <a:uFillTx/>
                <a:latin typeface="Calibri" panose="020F0502020204030204"/>
                <a:ea typeface="+mn-ea"/>
                <a:cs typeface="+mn-cs"/>
              </a:rPr>
              <a:t>centré sur les survivantes</a:t>
            </a:r>
            <a:r>
              <a:rPr kumimoji="0" lang="fr-FR" sz="2800" b="1" i="0" u="none" strike="noStrike" cap="none" normalizeH="0" baseline="0" noProof="0" dirty="0">
                <a:ln>
                  <a:noFill/>
                </a:ln>
                <a:solidFill>
                  <a:srgbClr val="7030A0"/>
                </a:solidFill>
                <a:uLnTx/>
                <a:uFillTx/>
                <a:latin typeface="Calibri" panose="020F0502020204030204"/>
                <a:ea typeface="+mn-ea"/>
                <a:cs typeface="+mn-cs"/>
              </a:rPr>
              <a:t> et qui les aide à rester en bonne santé ; il favorise leur guérison et leur autonomisation.</a:t>
            </a:r>
          </a:p>
        </p:txBody>
      </p:sp>
    </p:spTree>
    <p:extLst>
      <p:ext uri="{BB962C8B-B14F-4D97-AF65-F5344CB8AC3E}">
        <p14:creationId xmlns:p14="http://schemas.microsoft.com/office/powerpoint/2010/main" val="2206191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233083" y="140118"/>
            <a:ext cx="10972800" cy="1143000"/>
          </a:xfrm>
        </p:spPr>
        <p:txBody>
          <a:bodyPr>
            <a:noAutofit/>
          </a:bodyPr>
          <a:lstStyle/>
          <a:p>
            <a:r>
              <a:rPr lang="fr-FR" b="1" dirty="0">
                <a:solidFill>
                  <a:srgbClr val="267CB4"/>
                </a:solidFill>
                <a:latin typeface="+mn-lt"/>
              </a:rPr>
              <a:t>Priorité en cas d’urgence extrême </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757881" y="1423094"/>
            <a:ext cx="10972800" cy="4582290"/>
          </a:xfrm>
        </p:spPr>
        <p:txBody>
          <a:bodyPr>
            <a:noAutofit/>
          </a:bodyPr>
          <a:lstStyle/>
          <a:p>
            <a:r>
              <a:rPr lang="fr-FR" sz="3200" dirty="0"/>
              <a:t>En cas d’urgence extrême, </a:t>
            </a:r>
            <a:r>
              <a:rPr lang="fr-FR" sz="3200" b="1" dirty="0">
                <a:solidFill>
                  <a:srgbClr val="7030A0"/>
                </a:solidFill>
              </a:rPr>
              <a:t>la première étape</a:t>
            </a:r>
            <a:r>
              <a:rPr lang="fr-FR" sz="3200" b="1" u="sng" dirty="0">
                <a:solidFill>
                  <a:srgbClr val="7030A0"/>
                </a:solidFill>
              </a:rPr>
              <a:t> consiste à mettre en place un système d’orientation minimal au niveau local</a:t>
            </a:r>
            <a:r>
              <a:rPr lang="fr-FR" sz="3200" dirty="0"/>
              <a:t>, car il faudra peut-être du temps pour recueillir l’information nécessaire à l’établissement d’un système d’orientation complet et de modes opérationnels normalisés.</a:t>
            </a:r>
          </a:p>
          <a:p>
            <a:r>
              <a:rPr lang="fr-FR" sz="3200" b="1" dirty="0">
                <a:solidFill>
                  <a:srgbClr val="7030A0"/>
                </a:solidFill>
              </a:rPr>
              <a:t>Dans tous les contextes d’urgence</a:t>
            </a:r>
            <a:r>
              <a:rPr lang="fr-FR" sz="3200" dirty="0"/>
              <a:t> — en particulier dans la phase aiguë, où les incidents de violence sexuelle et de violences conjugales sont fréquents — </a:t>
            </a:r>
            <a:r>
              <a:rPr lang="fr-FR" sz="3200" b="1" dirty="0">
                <a:solidFill>
                  <a:srgbClr val="7030A0"/>
                </a:solidFill>
              </a:rPr>
              <a:t>les soins de santé constituent le service prioritaire à dispenser</a:t>
            </a:r>
            <a:r>
              <a:rPr lang="fr-FR" sz="3200" dirty="0"/>
              <a: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7</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431594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381000" y="278982"/>
            <a:ext cx="10972800" cy="1143000"/>
          </a:xfrm>
        </p:spPr>
        <p:txBody>
          <a:bodyPr>
            <a:noAutofit/>
          </a:bodyPr>
          <a:lstStyle/>
          <a:p>
            <a:r>
              <a:rPr lang="fr-FR" b="1" dirty="0">
                <a:solidFill>
                  <a:srgbClr val="267CB4"/>
                </a:solidFill>
                <a:latin typeface="+mn-lt"/>
              </a:rPr>
              <a:t>Mise en place d’un système d’orientation </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381000" y="1739689"/>
            <a:ext cx="10972800" cy="4298953"/>
          </a:xfrm>
        </p:spPr>
        <p:txBody>
          <a:bodyPr>
            <a:noAutofit/>
          </a:bodyPr>
          <a:lstStyle/>
          <a:p>
            <a:r>
              <a:rPr lang="fr-FR" sz="3200" dirty="0"/>
              <a:t>La mise en place d’un système d’orientation est une </a:t>
            </a:r>
            <a:r>
              <a:rPr lang="fr-FR" sz="3200" b="1" dirty="0">
                <a:solidFill>
                  <a:srgbClr val="7030A0"/>
                </a:solidFill>
              </a:rPr>
              <a:t>tâche qui incombe aux organismes de coordination</a:t>
            </a:r>
            <a:r>
              <a:rPr lang="fr-FR" sz="3200" b="1" dirty="0"/>
              <a:t> </a:t>
            </a:r>
            <a:r>
              <a:rPr lang="fr-FR" sz="3200" dirty="0"/>
              <a:t>tels que le groupe de travail ou le sous-groupe thématique sur la lutte contre la VBG. </a:t>
            </a:r>
          </a:p>
          <a:p>
            <a:r>
              <a:rPr lang="fr-FR" sz="3200" dirty="0"/>
              <a:t>Les systèmes d’orientation doivent être fondés sur </a:t>
            </a:r>
            <a:r>
              <a:rPr lang="fr-FR" sz="3200" b="1" dirty="0">
                <a:solidFill>
                  <a:srgbClr val="7030A0"/>
                </a:solidFill>
              </a:rPr>
              <a:t>une cartographie et/ou une évaluation coordonnée</a:t>
            </a:r>
            <a:r>
              <a:rPr lang="fr-FR" sz="3200" dirty="0"/>
              <a:t> des services et des capacités disponibles en chaque lieu. </a:t>
            </a:r>
          </a:p>
          <a:p>
            <a:r>
              <a:rPr lang="fr-FR" sz="3200" dirty="0"/>
              <a:t>Les systèmes d’orientation doivent être </a:t>
            </a:r>
            <a:r>
              <a:rPr lang="fr-FR" sz="3200" b="1" dirty="0">
                <a:solidFill>
                  <a:srgbClr val="7030A0"/>
                </a:solidFill>
              </a:rPr>
              <a:t>mis à jour régulièrement</a:t>
            </a:r>
            <a:r>
              <a:rPr lang="fr-FR" sz="3200" dirty="0"/>
              <a:t> et refléter tout changement chez les prestataires de services.</a:t>
            </a:r>
          </a:p>
          <a:p>
            <a:endParaRPr lang="en-US" i="1" dirty="0"/>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8</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74886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custDataLst>
              <p:tags r:id="rId1"/>
            </p:custDataLst>
          </p:nvPr>
        </p:nvSpPr>
        <p:spPr>
          <a:xfrm>
            <a:off x="290796" y="0"/>
            <a:ext cx="11541320" cy="1143000"/>
          </a:xfrm>
        </p:spPr>
        <p:txBody>
          <a:bodyPr>
            <a:noAutofit/>
          </a:bodyPr>
          <a:lstStyle/>
          <a:p>
            <a:r>
              <a:rPr lang="fr-FR" sz="4000" b="1" dirty="0">
                <a:solidFill>
                  <a:srgbClr val="267CB4"/>
                </a:solidFill>
                <a:latin typeface="+mn-lt"/>
              </a:rPr>
              <a:t>Éléments d’un système d’orientation fonctionnel (1)</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custDataLst>
              <p:tags r:id="rId2"/>
            </p:custDataLst>
          </p:nvPr>
        </p:nvSpPr>
        <p:spPr>
          <a:xfrm>
            <a:off x="538549" y="969484"/>
            <a:ext cx="7249297" cy="4298953"/>
          </a:xfrm>
        </p:spPr>
        <p:txBody>
          <a:bodyPr>
            <a:noAutofit/>
          </a:bodyPr>
          <a:lstStyle/>
          <a:p>
            <a:pPr algn="just"/>
            <a:r>
              <a:rPr lang="fr-FR" sz="2400" b="1" dirty="0">
                <a:solidFill>
                  <a:srgbClr val="7030A0"/>
                </a:solidFill>
              </a:rPr>
              <a:t>Dans chaque zone géographique, </a:t>
            </a:r>
            <a:r>
              <a:rPr lang="fr-FR" sz="2400" dirty="0"/>
              <a:t>il convient d’avoir au moins un prestataire</a:t>
            </a:r>
            <a:r>
              <a:rPr lang="fr-FR" sz="2400" b="1" dirty="0">
                <a:solidFill>
                  <a:srgbClr val="7030A0"/>
                </a:solidFill>
              </a:rPr>
              <a:t> de services de santé, de soutien psychosocial, de prise en charge des cas, de sûreté et de sécurité et, </a:t>
            </a:r>
            <a:r>
              <a:rPr lang="fr-FR" sz="2400" dirty="0"/>
              <a:t>si possible, d’aide juridique et d’autres formes d’assistance.</a:t>
            </a:r>
          </a:p>
          <a:p>
            <a:pPr algn="just"/>
            <a:r>
              <a:rPr lang="fr-FR" sz="2400" dirty="0"/>
              <a:t>Les systèmes d’orientation recensent tous les services disponibles ; ils sont </a:t>
            </a:r>
            <a:r>
              <a:rPr lang="fr-FR" sz="2400" b="1" dirty="0">
                <a:solidFill>
                  <a:srgbClr val="7030A0"/>
                </a:solidFill>
              </a:rPr>
              <a:t>documentés, diffusés, évalués et mis à jour régulièrement</a:t>
            </a:r>
            <a:r>
              <a:rPr lang="fr-FR" sz="2400" dirty="0"/>
              <a:t>, dans un format </a:t>
            </a:r>
            <a:r>
              <a:rPr lang="fr-FR" sz="2400" b="1" dirty="0">
                <a:solidFill>
                  <a:srgbClr val="7030A0"/>
                </a:solidFill>
              </a:rPr>
              <a:t>facile à comprendre</a:t>
            </a:r>
            <a:r>
              <a:rPr lang="fr-FR" sz="2400" dirty="0"/>
              <a:t> (par exemple sous forme d’images ou de diagrammes).</a:t>
            </a:r>
          </a:p>
          <a:p>
            <a:pPr algn="just"/>
            <a:r>
              <a:rPr lang="fr-FR" sz="2400" dirty="0"/>
              <a:t>Les services sont dispensés conformément aux </a:t>
            </a:r>
            <a:r>
              <a:rPr lang="fr-FR" sz="2400" b="1" dirty="0">
                <a:solidFill>
                  <a:srgbClr val="7030A0"/>
                </a:solidFill>
              </a:rPr>
              <a:t>Principes directeurs de l’action contre la VBG</a:t>
            </a:r>
            <a:r>
              <a:rPr lang="fr-FR" sz="2400" dirty="0"/>
              <a:t>.</a:t>
            </a:r>
          </a:p>
          <a:p>
            <a:pPr algn="just"/>
            <a:r>
              <a:rPr lang="fr-FR" sz="2400" dirty="0"/>
              <a:t>Tous les prestataires de services savent orienter les survivantes si celles-ci ont besoin d’autres services, et ce </a:t>
            </a:r>
            <a:r>
              <a:rPr lang="fr-FR" sz="2400" b="1" dirty="0">
                <a:solidFill>
                  <a:srgbClr val="7030A0"/>
                </a:solidFill>
              </a:rPr>
              <a:t>en toute sécurité, dans le respect de la confidentialité et de l’éthique</a:t>
            </a:r>
            <a:r>
              <a:rPr lang="fr-FR" sz="2400" dirty="0"/>
              <a: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custDataLst>
              <p:tags r:id="rId3"/>
            </p:custDataLst>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9</a:t>
            </a:fld>
            <a:endParaRPr lang="en-US" b="1">
              <a:solidFill>
                <a:srgbClr val="FFFFFF"/>
              </a:solidFill>
              <a:latin typeface="Calibri"/>
              <a:ea typeface="Calibri"/>
              <a:cs typeface="Calibri"/>
              <a:sym typeface="Calibri"/>
            </a:endParaRPr>
          </a:p>
        </p:txBody>
      </p:sp>
      <p:sp>
        <p:nvSpPr>
          <p:cNvPr id="6" name="TextBox 5">
            <a:extLst>
              <a:ext uri="{FF2B5EF4-FFF2-40B4-BE49-F238E27FC236}">
                <a16:creationId xmlns:a16="http://schemas.microsoft.com/office/drawing/2014/main" id="{13ED9FE5-CBC2-491A-95F0-C3EBACF484EE}"/>
              </a:ext>
            </a:extLst>
          </p:cNvPr>
          <p:cNvSpPr txBox="1"/>
          <p:nvPr>
            <p:custDataLst>
              <p:tags r:id="rId4"/>
            </p:custDataLst>
          </p:nvPr>
        </p:nvSpPr>
        <p:spPr>
          <a:xfrm>
            <a:off x="8319701" y="2016087"/>
            <a:ext cx="3324997" cy="3970318"/>
          </a:xfrm>
          <a:prstGeom prst="rect">
            <a:avLst/>
          </a:prstGeom>
          <a:noFill/>
        </p:spPr>
        <p:txBody>
          <a:bodyPr wrap="square">
            <a:spAutoFit/>
          </a:bodyPr>
          <a:lstStyle/>
          <a:p>
            <a:pPr algn="ctr"/>
            <a:r>
              <a:rPr lang="fr-FR" sz="2800" b="1" dirty="0">
                <a:solidFill>
                  <a:srgbClr val="267CB4"/>
                </a:solidFill>
                <a:ea typeface="+mj-ea"/>
                <a:cs typeface="+mj-cs"/>
              </a:rPr>
              <a:t>Quand une orientation est-elle achevée ?</a:t>
            </a:r>
          </a:p>
          <a:p>
            <a:pPr algn="just"/>
            <a:r>
              <a:rPr lang="fr-FR" sz="2800" dirty="0">
                <a:sym typeface="Wingdings" panose="05000000000000000000" pitchFamily="2" charset="2"/>
              </a:rPr>
              <a:t></a:t>
            </a:r>
            <a:r>
              <a:rPr lang="fr-FR" sz="2800" dirty="0"/>
              <a:t> Une orientation est achevée dès lors qu’</a:t>
            </a:r>
            <a:r>
              <a:rPr lang="fr-FR" sz="2800" b="1" dirty="0">
                <a:solidFill>
                  <a:srgbClr val="7030A0"/>
                </a:solidFill>
              </a:rPr>
              <a:t>une survivante a reçu le service vers lequel elle a été orientée</a:t>
            </a:r>
            <a:r>
              <a:rPr lang="fr-FR" sz="2800" dirty="0"/>
              <a:t>.</a:t>
            </a:r>
            <a:r>
              <a:rPr lang="fr-FR" sz="2800" b="1" dirty="0">
                <a:solidFill>
                  <a:srgbClr val="7030A0"/>
                </a:solidFill>
              </a:rPr>
              <a:t> </a:t>
            </a:r>
          </a:p>
        </p:txBody>
      </p:sp>
    </p:spTree>
    <p:extLst>
      <p:ext uri="{BB962C8B-B14F-4D97-AF65-F5344CB8AC3E}">
        <p14:creationId xmlns:p14="http://schemas.microsoft.com/office/powerpoint/2010/main" val="20475191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3"/>
</p:tagLst>
</file>

<file path=ppt/tags/tag26.xml><?xml version="1.0" encoding="utf-8"?>
<p:tagLst xmlns:a="http://schemas.openxmlformats.org/drawingml/2006/main" xmlns:r="http://schemas.openxmlformats.org/officeDocument/2006/relationships" xmlns:p="http://schemas.openxmlformats.org/presentationml/2006/main">
  <p:tag name="NUM" val="4"/>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3"/>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648</TotalTime>
  <Words>2339</Words>
  <Application>Microsoft Office PowerPoint</Application>
  <PresentationFormat>Szélesvásznú</PresentationFormat>
  <Paragraphs>139</Paragraphs>
  <Slides>17</Slides>
  <Notes>17</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17</vt:i4>
      </vt:variant>
    </vt:vector>
  </HeadingPairs>
  <TitlesOfParts>
    <vt:vector size="22" baseType="lpstr">
      <vt:lpstr>Arial</vt:lpstr>
      <vt:lpstr>Calibri</vt:lpstr>
      <vt:lpstr>Calibri Light</vt:lpstr>
      <vt:lpstr>Courier New</vt:lpstr>
      <vt:lpstr>Office Theme</vt:lpstr>
      <vt:lpstr>  Normes minimales interorganisations pour la programmation d’actions de lutte contre la violence basée sur le genre dans les situations d’urgence   </vt:lpstr>
      <vt:lpstr>Norme 7 :</vt:lpstr>
      <vt:lpstr>PowerPoint-bemutató</vt:lpstr>
      <vt:lpstr>Norme 7 : SYSTÈMES D’ORIENTATION</vt:lpstr>
      <vt:lpstr>Dans les situations d’urgence, les survivantes de VBG devraient pouvoir accéder rapidement et en toute sécurité aux services susceptibles de permettre de sauver des vies.   Cela exige au minimum :  1) un réseau de prestataires de services multisectoriels qualifiés ;
2) un parcours ou un système d’orientation établi qui favorise un accès aux services rapide, sûr et confidentiel pour les survivantes. </vt:lpstr>
      <vt:lpstr>L’objectif des systèmes d’orientation</vt:lpstr>
      <vt:lpstr>Priorité en cas d’urgence extrême </vt:lpstr>
      <vt:lpstr>Mise en place d’un système d’orientation </vt:lpstr>
      <vt:lpstr>Éléments d’un système d’orientation fonctionnel (1)</vt:lpstr>
      <vt:lpstr>PowerPoint-bemutató</vt:lpstr>
      <vt:lpstr>Systèmes d’orientation et Principes directeurs de l’action contre la VBG</vt:lpstr>
      <vt:lpstr>Modes opérationnels normalisés en matière de VBG</vt:lpstr>
      <vt:lpstr>Mobilisation communautaire et sensibilisation</vt:lpstr>
      <vt:lpstr>Mobilisation communautaire et sensibilisation</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4:</dc:title>
  <dc:creator>Divya Chandran</dc:creator>
  <cp:lastModifiedBy>VN00LW01</cp:lastModifiedBy>
  <cp:revision>41</cp:revision>
  <dcterms:created xsi:type="dcterms:W3CDTF">2020-07-15T02:26:07Z</dcterms:created>
  <dcterms:modified xsi:type="dcterms:W3CDTF">2021-12-14T08:02:37Z</dcterms:modified>
</cp:coreProperties>
</file>