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48" r:id="rId1"/>
    <p:sldMasterId id="2147483661" r:id="rId2"/>
    <p:sldMasterId id="2147483673" r:id="rId3"/>
  </p:sldMasterIdLst>
  <p:notesMasterIdLst>
    <p:notesMasterId r:id="rId19"/>
  </p:notesMasterIdLst>
  <p:sldIdLst>
    <p:sldId id="335" r:id="rId4"/>
    <p:sldId id="336" r:id="rId5"/>
    <p:sldId id="319" r:id="rId6"/>
    <p:sldId id="258" r:id="rId7"/>
    <p:sldId id="259" r:id="rId8"/>
    <p:sldId id="260" r:id="rId9"/>
    <p:sldId id="261" r:id="rId10"/>
    <p:sldId id="262" r:id="rId11"/>
    <p:sldId id="265" r:id="rId12"/>
    <p:sldId id="266" r:id="rId13"/>
    <p:sldId id="271" r:id="rId14"/>
    <p:sldId id="274" r:id="rId15"/>
    <p:sldId id="275" r:id="rId16"/>
    <p:sldId id="333" r:id="rId17"/>
    <p:sldId id="334"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andra Shaphr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76733" autoAdjust="0"/>
  </p:normalViewPr>
  <p:slideViewPr>
    <p:cSldViewPr snapToGrid="0">
      <p:cViewPr varScale="1">
        <p:scale>
          <a:sx n="87" d="100"/>
          <a:sy n="87" d="100"/>
        </p:scale>
        <p:origin x="1476"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22860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panose="020F0502020204030204"/>
                <a:ea typeface="Calibri" panose="020F0502020204030204"/>
                <a:cs typeface="Calibri" panose="020F0502020204030204"/>
                <a:sym typeface="Calibri" panose="020F0502020204030204"/>
              </a:rPr>
              <a:t>‹#›</a:t>
            </a:fld>
            <a:endParaRPr sz="1200" b="0" i="0" u="none" strike="noStrike" cap="none" dirty="0">
              <a:solidFill>
                <a:schemeClr val="dk1"/>
              </a:solidFill>
              <a:latin typeface="Calibri" panose="020F0502020204030204"/>
              <a:ea typeface="Calibri" panose="020F0502020204030204"/>
              <a:cs typeface="Calibri" panose="020F0502020204030204"/>
              <a:sym typeface="Calibri" panose="020F0502020204030204"/>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 </a:t>
            </a:r>
          </a:p>
          <a:p>
            <a:pPr defTabSz="466090">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Ces groupes risquent davantage </a:t>
            </a:r>
            <a:r>
              <a:rPr lang="fr-FR" dirty="0">
                <a:highlight>
                  <a:srgbClr val="FFFF00"/>
                </a:highlight>
              </a:rPr>
              <a:t>d’être exposés à </a:t>
            </a:r>
            <a:r>
              <a:rPr lang="fr-FR" dirty="0"/>
              <a:t>des violences sexuelles, </a:t>
            </a:r>
            <a:r>
              <a:rPr lang="fr-FR" dirty="0">
                <a:highlight>
                  <a:srgbClr val="FFFF00"/>
                </a:highlight>
              </a:rPr>
              <a:t>à</a:t>
            </a:r>
            <a:r>
              <a:rPr lang="fr-FR" dirty="0"/>
              <a:t> des violences </a:t>
            </a:r>
            <a:r>
              <a:rPr lang="fr-FR" dirty="0">
                <a:highlight>
                  <a:srgbClr val="FFFF00"/>
                </a:highlight>
              </a:rPr>
              <a:t>conjugales</a:t>
            </a:r>
            <a:r>
              <a:rPr lang="fr-FR" dirty="0"/>
              <a:t>, </a:t>
            </a:r>
            <a:r>
              <a:rPr lang="fr-FR" dirty="0">
                <a:highlight>
                  <a:srgbClr val="FFFF00"/>
                </a:highlight>
              </a:rPr>
              <a:t>au mariage d’enfants</a:t>
            </a:r>
            <a:r>
              <a:rPr lang="fr-FR" dirty="0"/>
              <a:t>, </a:t>
            </a:r>
            <a:r>
              <a:rPr lang="fr-FR" dirty="0">
                <a:highlight>
                  <a:srgbClr val="FFFF00"/>
                </a:highlight>
              </a:rPr>
              <a:t>à</a:t>
            </a:r>
            <a:r>
              <a:rPr lang="fr-FR" dirty="0"/>
              <a:t> la privation de possibilités d’avenir, </a:t>
            </a:r>
            <a:r>
              <a:rPr lang="fr-FR" dirty="0">
                <a:highlight>
                  <a:srgbClr val="FFFF00"/>
                </a:highlight>
              </a:rPr>
              <a:t>d’accès aux </a:t>
            </a:r>
            <a:r>
              <a:rPr lang="fr-FR" dirty="0"/>
              <a:t>services et de ressources, </a:t>
            </a:r>
            <a:r>
              <a:rPr lang="fr-FR" dirty="0">
                <a:highlight>
                  <a:srgbClr val="FFFF00"/>
                </a:highlight>
              </a:rPr>
              <a:t>ainsi qu’à </a:t>
            </a:r>
            <a:r>
              <a:rPr lang="fr-FR" dirty="0"/>
              <a:t>l’exploitation et </a:t>
            </a:r>
            <a:r>
              <a:rPr lang="fr-FR" dirty="0">
                <a:highlight>
                  <a:srgbClr val="FFFF00"/>
                </a:highlight>
              </a:rPr>
              <a:t>aux abus sexuels</a:t>
            </a:r>
            <a:r>
              <a:rPr lang="fr-FR" dirty="0"/>
              <a:t>.</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a:t>
            </a:r>
            <a:r>
              <a:rPr lang="fr-FR" dirty="0">
                <a:highlight>
                  <a:srgbClr val="FFFF00"/>
                </a:highlight>
              </a:rPr>
              <a:t>« </a:t>
            </a:r>
            <a:r>
              <a:rPr lang="fr-FR" dirty="0"/>
              <a:t>Quels facteurs augmentent le risque de VBG pour ces groupes spécifiques de femmes et de filles ? </a:t>
            </a:r>
            <a:r>
              <a:rPr lang="fr-FR" dirty="0">
                <a:highlight>
                  <a:srgbClr val="FFFF00"/>
                </a:highlight>
              </a:rPr>
              <a:t>»</a:t>
            </a:r>
            <a:r>
              <a:rPr lang="fr-FR" dirty="0"/>
              <a:t> Au-delà des facteurs de base (âge, handicap, etc.), ces groupes sont souvent invisibles et se heurtent à des obstacles supplémentaires à l’accès aux services.</a:t>
            </a:r>
          </a:p>
          <a:p>
            <a:pPr marL="0" lvl="0" indent="0" algn="l" rtl="0">
              <a:spcBef>
                <a:spcPts val="0"/>
              </a:spcBef>
              <a:spcAft>
                <a:spcPts val="0"/>
              </a:spcAft>
              <a:buNone/>
            </a:pPr>
            <a:endParaRPr dirty="0"/>
          </a:p>
          <a:p>
            <a:pPr marL="0" lvl="0" indent="0" algn="l" rtl="0">
              <a:spcBef>
                <a:spcPts val="0"/>
              </a:spcBef>
              <a:spcAft>
                <a:spcPts val="0"/>
              </a:spcAft>
              <a:buNone/>
            </a:pPr>
            <a:r>
              <a:rPr lang="fr-FR" dirty="0"/>
              <a:t>Ces groupes </a:t>
            </a:r>
            <a:r>
              <a:rPr lang="fr-FR" b="1" dirty="0"/>
              <a:t>nécessitent une action ciblée spécifique </a:t>
            </a:r>
            <a:r>
              <a:rPr lang="fr-FR" dirty="0"/>
              <a:t>pour </a:t>
            </a:r>
            <a:r>
              <a:rPr lang="fr-FR" dirty="0">
                <a:highlight>
                  <a:srgbClr val="FFFF00"/>
                </a:highlight>
              </a:rPr>
              <a:t>pouvoir</a:t>
            </a:r>
            <a:r>
              <a:rPr lang="fr-FR" dirty="0"/>
              <a:t> bénéficier équitablement de la programmation </a:t>
            </a:r>
            <a:r>
              <a:rPr lang="fr-FR" dirty="0">
                <a:highlight>
                  <a:srgbClr val="FFFF00"/>
                </a:highlight>
              </a:rPr>
              <a:t>en matière de </a:t>
            </a:r>
            <a:r>
              <a:rPr lang="fr-FR" dirty="0"/>
              <a:t>VBG. En d’autres termes, à moins que les programmes </a:t>
            </a:r>
            <a:r>
              <a:rPr lang="fr-FR" dirty="0">
                <a:highlight>
                  <a:srgbClr val="FFFF00"/>
                </a:highlight>
              </a:rPr>
              <a:t>de lutte contre la </a:t>
            </a:r>
            <a:r>
              <a:rPr lang="fr-FR" dirty="0"/>
              <a:t>VBG </a:t>
            </a:r>
            <a:r>
              <a:rPr lang="fr-FR" dirty="0">
                <a:highlight>
                  <a:srgbClr val="FFFF00"/>
                </a:highlight>
              </a:rPr>
              <a:t>impliquent</a:t>
            </a:r>
            <a:r>
              <a:rPr lang="fr-FR" dirty="0"/>
              <a:t> activement ces groupes et s’attaquent à la discrimination à leur égard, leur manque d’accès continuera à </a:t>
            </a:r>
            <a:r>
              <a:rPr lang="fr-FR" dirty="0">
                <a:highlight>
                  <a:srgbClr val="FFFF00"/>
                </a:highlight>
              </a:rPr>
              <a:t>exacerber</a:t>
            </a:r>
            <a:r>
              <a:rPr lang="fr-FR" dirty="0"/>
              <a:t> leur risque de </a:t>
            </a:r>
            <a:r>
              <a:rPr lang="fr-FR" dirty="0">
                <a:highlight>
                  <a:srgbClr val="FFFF00"/>
                </a:highlight>
              </a:rPr>
              <a:t>subir des </a:t>
            </a:r>
            <a:r>
              <a:rPr lang="fr-FR" dirty="0"/>
              <a:t>VBG.</a:t>
            </a:r>
          </a:p>
        </p:txBody>
      </p:sp>
      <p:sp>
        <p:nvSpPr>
          <p:cNvPr id="159" name="Google Shape;15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Remarque : </a:t>
            </a:r>
            <a:r>
              <a:rPr lang="fr-FR" dirty="0">
                <a:highlight>
                  <a:srgbClr val="FFFF00"/>
                </a:highlight>
              </a:rPr>
              <a:t>En ce qui concerne </a:t>
            </a:r>
            <a:r>
              <a:rPr lang="fr-FR" dirty="0"/>
              <a:t>les </a:t>
            </a:r>
            <a:r>
              <a:rPr lang="fr-FR" dirty="0" err="1"/>
              <a:t>ﬁlles</a:t>
            </a:r>
            <a:r>
              <a:rPr lang="fr-FR" dirty="0"/>
              <a:t>, la VBG liée à l’âge peut revêtir des formes telles que l’excision et/ou les mutilations génitales ou le mariage </a:t>
            </a:r>
            <a:r>
              <a:rPr lang="fr-FR" dirty="0">
                <a:highlight>
                  <a:srgbClr val="FFFF00"/>
                </a:highlight>
              </a:rPr>
              <a:t>d’enfants</a:t>
            </a:r>
            <a:r>
              <a:rPr lang="fr-FR" dirty="0"/>
              <a:t>. </a:t>
            </a:r>
          </a:p>
          <a:p>
            <a:pPr marL="0" lvl="0" indent="0" algn="l" rtl="0">
              <a:spcBef>
                <a:spcPts val="0"/>
              </a:spcBef>
              <a:spcAft>
                <a:spcPts val="0"/>
              </a:spcAft>
              <a:buNone/>
            </a:pPr>
            <a:endParaRPr dirty="0"/>
          </a:p>
          <a:p>
            <a:pPr marL="0" lvl="0" indent="0" algn="l" rtl="0">
              <a:spcBef>
                <a:spcPts val="0"/>
              </a:spcBef>
              <a:spcAft>
                <a:spcPts val="0"/>
              </a:spcAft>
              <a:buNone/>
            </a:pPr>
            <a:r>
              <a:rPr lang="fr-FR" dirty="0"/>
              <a:t>Il est important que le </a:t>
            </a:r>
            <a:r>
              <a:rPr lang="fr-FR" dirty="0">
                <a:highlight>
                  <a:srgbClr val="FFFF00"/>
                </a:highlight>
              </a:rPr>
              <a:t>personnel spécialiste de la </a:t>
            </a:r>
            <a:r>
              <a:rPr lang="fr-FR" dirty="0"/>
              <a:t>VBG </a:t>
            </a:r>
            <a:r>
              <a:rPr lang="fr-FR" dirty="0">
                <a:highlight>
                  <a:srgbClr val="FFFF00"/>
                </a:highlight>
              </a:rPr>
              <a:t>diffuse</a:t>
            </a:r>
            <a:r>
              <a:rPr lang="fr-FR" dirty="0"/>
              <a:t> les Principes directeurs </a:t>
            </a:r>
            <a:r>
              <a:rPr lang="fr-FR" dirty="0">
                <a:highlight>
                  <a:srgbClr val="FFFF00"/>
                </a:highlight>
              </a:rPr>
              <a:t>auprès</a:t>
            </a:r>
            <a:r>
              <a:rPr lang="fr-FR" dirty="0"/>
              <a:t> d’autres acteurs, tels ceux </a:t>
            </a:r>
            <a:r>
              <a:rPr lang="fr-FR" dirty="0">
                <a:highlight>
                  <a:srgbClr val="FFFF00"/>
                </a:highlight>
              </a:rPr>
              <a:t>travaillant dans les secteur</a:t>
            </a:r>
            <a:r>
              <a:rPr lang="fr-FR" dirty="0"/>
              <a:t>s de la protection de l’enfance, de l’éducation et de la santé, afin d’éclairer leur prise en charge des jeunes </a:t>
            </a:r>
            <a:r>
              <a:rPr lang="fr-FR" dirty="0">
                <a:highlight>
                  <a:srgbClr val="FFFF00"/>
                </a:highlight>
              </a:rPr>
              <a:t>enfants et des </a:t>
            </a:r>
            <a:r>
              <a:rPr lang="fr-FR" dirty="0"/>
              <a:t>adolescents, filles et garçons, survivants d’abus sexuels.</a:t>
            </a:r>
          </a:p>
          <a:p>
            <a:pPr marL="0" lvl="0" indent="0" algn="l" rtl="0">
              <a:spcBef>
                <a:spcPts val="0"/>
              </a:spcBef>
              <a:spcAft>
                <a:spcPts val="0"/>
              </a:spcAft>
              <a:buNone/>
            </a:pPr>
            <a:endParaRPr dirty="0"/>
          </a:p>
          <a:p>
            <a:pPr marL="0" lvl="0" indent="0" algn="l" rtl="0">
              <a:spcBef>
                <a:spcPts val="0"/>
              </a:spcBef>
              <a:spcAft>
                <a:spcPts val="0"/>
              </a:spcAft>
              <a:buNone/>
            </a:pPr>
            <a:r>
              <a:rPr lang="fr-FR" dirty="0"/>
              <a:t>Les enfants sont plus souvent victimes d’agressions sexuelles que les cas recensés ne l’indiquent. </a:t>
            </a:r>
          </a:p>
        </p:txBody>
      </p:sp>
      <p:sp>
        <p:nvSpPr>
          <p:cNvPr id="194" name="Google Shape;194;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 Comment les </a:t>
            </a:r>
            <a:r>
              <a:rPr lang="fr-FR" dirty="0">
                <a:highlight>
                  <a:srgbClr val="FFFF00"/>
                </a:highlight>
              </a:rPr>
              <a:t>spécialistes</a:t>
            </a:r>
            <a:r>
              <a:rPr lang="fr-FR" dirty="0"/>
              <a:t> de la VBG devraient-ils répondre aux besoins des hommes et des garçons ? </a:t>
            </a:r>
            <a:r>
              <a:rPr lang="fr-FR" dirty="0">
                <a:highlight>
                  <a:srgbClr val="FFFF00"/>
                </a:highlight>
              </a:rPr>
              <a:t>» En s’appuyant sur </a:t>
            </a:r>
            <a:r>
              <a:rPr lang="fr-FR" dirty="0"/>
              <a:t>la </a:t>
            </a:r>
            <a:r>
              <a:rPr lang="fr-FR" b="1" dirty="0"/>
              <a:t>coordination</a:t>
            </a:r>
            <a:r>
              <a:rPr lang="fr-FR" dirty="0"/>
              <a:t> (Norme 15) </a:t>
            </a:r>
            <a:r>
              <a:rPr lang="fr-FR" b="0" dirty="0"/>
              <a:t>, </a:t>
            </a:r>
            <a:r>
              <a:rPr lang="fr-FR" b="0" dirty="0">
                <a:highlight>
                  <a:srgbClr val="FFFF00"/>
                </a:highlight>
              </a:rPr>
              <a:t>les services </a:t>
            </a:r>
            <a:r>
              <a:rPr lang="fr-FR" b="1" dirty="0"/>
              <a:t>d’orientation </a:t>
            </a:r>
            <a:r>
              <a:rPr lang="fr-FR" dirty="0"/>
              <a:t>(Norme 7) et </a:t>
            </a:r>
            <a:r>
              <a:rPr lang="fr-FR" dirty="0">
                <a:highlight>
                  <a:srgbClr val="FFFF00"/>
                </a:highlight>
              </a:rPr>
              <a:t>les activités de </a:t>
            </a:r>
            <a:r>
              <a:rPr lang="fr-FR" b="1" dirty="0"/>
              <a:t>plaidoyer</a:t>
            </a:r>
            <a:r>
              <a:rPr lang="fr-FR" dirty="0"/>
              <a:t> auprès des autres acteurs et des donateurs.</a:t>
            </a:r>
          </a:p>
          <a:p>
            <a:pPr marL="0" lvl="0" indent="0" algn="l" rtl="0">
              <a:spcBef>
                <a:spcPts val="0"/>
              </a:spcBef>
              <a:spcAft>
                <a:spcPts val="0"/>
              </a:spcAft>
              <a:buNone/>
            </a:pPr>
            <a:endParaRPr dirty="0"/>
          </a:p>
          <a:p>
            <a:pPr marL="0" lvl="0" indent="0" algn="l" rtl="0">
              <a:spcBef>
                <a:spcPts val="0"/>
              </a:spcBef>
              <a:spcAft>
                <a:spcPts val="0"/>
              </a:spcAft>
              <a:buNone/>
            </a:pPr>
            <a:r>
              <a:rPr lang="fr-FR" dirty="0"/>
              <a:t>Remarque : Les besoins des garçons et des hommes </a:t>
            </a:r>
            <a:r>
              <a:rPr lang="fr-FR" dirty="0">
                <a:highlight>
                  <a:srgbClr val="FFFF00"/>
                </a:highlight>
              </a:rPr>
              <a:t>survivants de VBG</a:t>
            </a:r>
            <a:r>
              <a:rPr lang="fr-FR" dirty="0"/>
              <a:t> sont abordés plus en détail dans la Norme 4 : Soins de santé pour les survivantes de VBG, et la Norme 6 : La gestion de cas de VBG, mais </a:t>
            </a:r>
            <a:r>
              <a:rPr lang="fr-FR" dirty="0">
                <a:highlight>
                  <a:srgbClr val="FFFF00"/>
                </a:highlight>
              </a:rPr>
              <a:t>ne constituent pas le sujet principal</a:t>
            </a:r>
            <a:r>
              <a:rPr lang="fr-FR" dirty="0"/>
              <a:t> des Normes minimales.</a:t>
            </a:r>
          </a:p>
          <a:p>
            <a:pPr marL="0" lvl="0" indent="0" algn="l" rtl="0">
              <a:spcBef>
                <a:spcPts val="0"/>
              </a:spcBef>
              <a:spcAft>
                <a:spcPts val="0"/>
              </a:spcAft>
              <a:buNone/>
            </a:pPr>
            <a:endParaRPr dirty="0"/>
          </a:p>
        </p:txBody>
      </p:sp>
      <p:sp>
        <p:nvSpPr>
          <p:cNvPr id="215" name="Google Shape;215;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Voir la page 3.</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 Comment ces actions clés aident-elles à appliquer les Principes directeurs de </a:t>
            </a:r>
            <a:r>
              <a:rPr lang="fr-FR" dirty="0">
                <a:highlight>
                  <a:srgbClr val="FFFF00"/>
                </a:highlight>
              </a:rPr>
              <a:t>l’action</a:t>
            </a:r>
            <a:r>
              <a:rPr lang="fr-FR" dirty="0"/>
              <a:t> contre la VBG, notamment à répondre aux besoins des personnes les plus exposées et pour lesquelles les obstacles à l’accès aux services sont plus difficiles à surmonter ? »</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 </a:t>
            </a:r>
            <a:r>
              <a:rPr lang="fr-FR" dirty="0">
                <a:highlight>
                  <a:srgbClr val="FFFF00"/>
                </a:highlight>
              </a:rPr>
              <a:t>Lesquelles de ces actions clés vous semblent prioritaires </a:t>
            </a:r>
            <a:r>
              <a:rPr lang="fr-FR" dirty="0"/>
              <a:t>? »</a:t>
            </a:r>
          </a:p>
          <a:p>
            <a:pPr marL="0" lvl="0" indent="0" algn="l" rtl="0">
              <a:spcBef>
                <a:spcPts val="0"/>
              </a:spcBef>
              <a:spcAft>
                <a:spcPts val="0"/>
              </a:spcAft>
              <a:buNone/>
            </a:pPr>
            <a:endParaRPr dirty="0"/>
          </a:p>
          <a:p>
            <a:pPr marL="0" lvl="0" indent="0" algn="l" rtl="0">
              <a:spcBef>
                <a:spcPts val="0"/>
              </a:spcBef>
              <a:spcAft>
                <a:spcPts val="0"/>
              </a:spcAft>
              <a:buNone/>
            </a:pPr>
            <a:r>
              <a:rPr lang="fr-FR" dirty="0"/>
              <a:t>À souligner : Les actions clés </a:t>
            </a:r>
            <a:r>
              <a:rPr lang="fr-FR" dirty="0">
                <a:highlight>
                  <a:srgbClr val="FFFF00"/>
                </a:highlight>
              </a:rPr>
              <a:t>attirent</a:t>
            </a:r>
            <a:r>
              <a:rPr lang="fr-FR" dirty="0"/>
              <a:t> l’attention sur l’</a:t>
            </a:r>
            <a:r>
              <a:rPr lang="fr-FR" b="1" dirty="0"/>
              <a:t>importance de l’analyse des risques et du dialogue direct avec les femmes et les </a:t>
            </a:r>
            <a:r>
              <a:rPr lang="fr-FR" b="1" dirty="0" err="1"/>
              <a:t>ﬁlles</a:t>
            </a:r>
            <a:r>
              <a:rPr lang="fr-FR" dirty="0"/>
              <a:t>, notamment pour </a:t>
            </a:r>
            <a:r>
              <a:rPr lang="fr-FR" b="1" dirty="0"/>
              <a:t>veiller à ce que les activités de programmation </a:t>
            </a:r>
            <a:r>
              <a:rPr lang="fr-FR" b="1" dirty="0">
                <a:highlight>
                  <a:srgbClr val="FFFF00"/>
                </a:highlight>
              </a:rPr>
              <a:t>adhèrent bien au </a:t>
            </a:r>
            <a:r>
              <a:rPr lang="fr-FR" b="1" dirty="0"/>
              <a:t>principe humanitaire </a:t>
            </a:r>
            <a:r>
              <a:rPr lang="fr-FR" b="1" dirty="0">
                <a:highlight>
                  <a:srgbClr val="FFFF00"/>
                </a:highlight>
              </a:rPr>
              <a:t>fondamental visant à </a:t>
            </a:r>
            <a:r>
              <a:rPr lang="fr-FR" b="1" dirty="0"/>
              <a:t>« ne pas nuire »</a:t>
            </a:r>
            <a:r>
              <a:rPr lang="fr-FR" dirty="0"/>
              <a:t>.</a:t>
            </a:r>
          </a:p>
        </p:txBody>
      </p:sp>
      <p:sp>
        <p:nvSpPr>
          <p:cNvPr id="222" name="Google Shape;222;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panose="020F0502020204030204"/>
                <a:ea typeface="Calibri" panose="020F0502020204030204"/>
                <a:cs typeface="Calibri" panose="020F0502020204030204"/>
                <a:sym typeface="Calibri" panose="020F0502020204030204"/>
              </a:rPr>
              <a:t>3</a:t>
            </a:fld>
            <a:endParaRPr lang="en-US" sz="1200" b="0" i="0" u="none" strike="noStrike" cap="none" dirty="0">
              <a:solidFill>
                <a:schemeClr val="dk1"/>
              </a:solidFill>
              <a:latin typeface="Calibri" panose="020F0502020204030204"/>
              <a:ea typeface="Calibri" panose="020F0502020204030204"/>
              <a:cs typeface="Calibri" panose="020F0502020204030204"/>
              <a:sym typeface="Calibri" panose="020F0502020204030204"/>
            </a:endParaRPr>
          </a:p>
        </p:txBody>
      </p:sp>
    </p:spTree>
    <p:extLst>
      <p:ext uri="{BB962C8B-B14F-4D97-AF65-F5344CB8AC3E}">
        <p14:creationId xmlns:p14="http://schemas.microsoft.com/office/powerpoint/2010/main" val="1287143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 Quels mots ou expressions clés attirent votre attention dans cette description de la Norme 1 ? »</a:t>
            </a:r>
          </a:p>
          <a:p>
            <a:pPr marL="171450" lvl="0" indent="-171450" algn="l" rtl="0">
              <a:spcBef>
                <a:spcPts val="0"/>
              </a:spcBef>
              <a:spcAft>
                <a:spcPts val="0"/>
              </a:spcAft>
              <a:buClr>
                <a:schemeClr val="dk1"/>
              </a:buClr>
              <a:buSzPts val="1200"/>
              <a:buFont typeface="Calibri" panose="020F0502020204030204"/>
              <a:buChar char="-"/>
            </a:pPr>
            <a:r>
              <a:rPr lang="fr-FR" dirty="0"/>
              <a:t>Centrée sur les survivantes</a:t>
            </a:r>
            <a:r>
              <a:rPr lang="fr-FR" dirty="0">
                <a:highlight>
                  <a:srgbClr val="FFFF00"/>
                </a:highlight>
              </a:rPr>
              <a:t> ;</a:t>
            </a:r>
          </a:p>
          <a:p>
            <a:pPr marL="171450" lvl="0" indent="-171450" algn="l" rtl="0">
              <a:spcBef>
                <a:spcPts val="0"/>
              </a:spcBef>
              <a:spcAft>
                <a:spcPts val="0"/>
              </a:spcAft>
              <a:buClr>
                <a:schemeClr val="dk1"/>
              </a:buClr>
              <a:buSzPts val="1200"/>
              <a:buFont typeface="Calibri" panose="020F0502020204030204"/>
              <a:buChar char="-"/>
            </a:pPr>
            <a:r>
              <a:rPr lang="fr-FR" dirty="0"/>
              <a:t>préserver et </a:t>
            </a:r>
            <a:r>
              <a:rPr lang="fr-FR" dirty="0">
                <a:highlight>
                  <a:srgbClr val="FFFF00"/>
                </a:highlight>
              </a:rPr>
              <a:t>favoriser</a:t>
            </a:r>
            <a:r>
              <a:rPr lang="fr-FR" dirty="0"/>
              <a:t> (c’est-à-dire réduire les préjudices en « préservant » ; et </a:t>
            </a:r>
            <a:r>
              <a:rPr lang="fr-FR" dirty="0">
                <a:highlight>
                  <a:srgbClr val="FFFF00"/>
                </a:highlight>
              </a:rPr>
              <a:t>favoriser</a:t>
            </a:r>
            <a:r>
              <a:rPr lang="fr-FR" dirty="0"/>
              <a:t> activement </a:t>
            </a:r>
            <a:r>
              <a:rPr lang="fr-FR" dirty="0">
                <a:highlight>
                  <a:srgbClr val="FFFF00"/>
                </a:highlight>
              </a:rPr>
              <a:t>afin de promouvoir le respect d</a:t>
            </a:r>
            <a:r>
              <a:rPr lang="fr-FR" dirty="0"/>
              <a:t>es choix, </a:t>
            </a:r>
            <a:r>
              <a:rPr lang="fr-FR" dirty="0">
                <a:highlight>
                  <a:srgbClr val="FFFF00"/>
                </a:highlight>
              </a:rPr>
              <a:t>des</a:t>
            </a:r>
            <a:r>
              <a:rPr lang="fr-FR" dirty="0"/>
              <a:t> droits et </a:t>
            </a:r>
            <a:r>
              <a:rPr lang="fr-FR" dirty="0">
                <a:highlight>
                  <a:srgbClr val="FFFF00"/>
                </a:highlight>
              </a:rPr>
              <a:t>de la </a:t>
            </a:r>
            <a:r>
              <a:rPr lang="fr-FR" dirty="0"/>
              <a:t>dignité </a:t>
            </a:r>
            <a:r>
              <a:rPr lang="fr-FR" dirty="0">
                <a:highlight>
                  <a:srgbClr val="FFFF00"/>
                </a:highlight>
              </a:rPr>
              <a:t>des femmes et des filles, y compris les survivantes) ;</a:t>
            </a:r>
          </a:p>
          <a:p>
            <a:pPr marL="171450" lvl="0" indent="-171450" algn="l" rtl="0">
              <a:spcBef>
                <a:spcPts val="0"/>
              </a:spcBef>
              <a:spcAft>
                <a:spcPts val="0"/>
              </a:spcAft>
              <a:buClr>
                <a:schemeClr val="dk1"/>
              </a:buClr>
              <a:buSzPts val="1200"/>
              <a:buFont typeface="Calibri" panose="020F0502020204030204"/>
              <a:buChar char="-"/>
            </a:pPr>
            <a:r>
              <a:rPr lang="fr-FR" dirty="0"/>
              <a:t>confidentialité, sécurité, non-discrimination et respect (ces </a:t>
            </a:r>
            <a:r>
              <a:rPr lang="fr-FR" dirty="0">
                <a:highlight>
                  <a:srgbClr val="FFFF00"/>
                </a:highlight>
              </a:rPr>
              <a:t>quatre</a:t>
            </a:r>
            <a:r>
              <a:rPr lang="fr-FR" dirty="0"/>
              <a:t> notions = « centrée sur le survivantes </a:t>
            </a:r>
            <a:r>
              <a:rPr lang="fr-FR" dirty="0">
                <a:highlight>
                  <a:srgbClr val="FFFF00"/>
                </a:highlight>
              </a:rPr>
              <a:t>») ;</a:t>
            </a:r>
          </a:p>
          <a:p>
            <a:pPr marL="171450" lvl="0" indent="-171450" algn="l" rtl="0">
              <a:spcBef>
                <a:spcPts val="0"/>
              </a:spcBef>
              <a:spcAft>
                <a:spcPts val="0"/>
              </a:spcAft>
              <a:buClr>
                <a:schemeClr val="dk1"/>
              </a:buClr>
              <a:buSzPts val="1200"/>
              <a:buFont typeface="Calibri" panose="020F0502020204030204"/>
              <a:buChar char="-"/>
            </a:pPr>
            <a:r>
              <a:rPr lang="fr-FR" dirty="0"/>
              <a:t>choix, droits et dignité ;</a:t>
            </a:r>
          </a:p>
          <a:p>
            <a:pPr marL="171450" lvl="0" indent="-171450" algn="l" rtl="0">
              <a:spcBef>
                <a:spcPts val="0"/>
              </a:spcBef>
              <a:spcAft>
                <a:spcPts val="0"/>
              </a:spcAft>
              <a:buClr>
                <a:schemeClr val="dk1"/>
              </a:buClr>
              <a:buSzPts val="1200"/>
              <a:buFont typeface="Calibri" panose="020F0502020204030204"/>
              <a:buChar char="-"/>
            </a:pPr>
            <a:r>
              <a:rPr lang="fr-FR" dirty="0"/>
              <a:t>femmes et filles, y compris les survivantes (c’est-à-dire TOUTES les femmes et les filles, </a:t>
            </a:r>
            <a:r>
              <a:rPr lang="fr-FR" dirty="0">
                <a:highlight>
                  <a:srgbClr val="FFFF00"/>
                </a:highlight>
              </a:rPr>
              <a:t>et non pas </a:t>
            </a:r>
            <a:r>
              <a:rPr lang="fr-FR" dirty="0"/>
              <a:t>« seulement » les survivantes de VBG ; </a:t>
            </a:r>
            <a:r>
              <a:rPr lang="fr-FR" dirty="0">
                <a:highlight>
                  <a:srgbClr val="FFFF00"/>
                </a:highlight>
              </a:rPr>
              <a:t>en d’autres termes</a:t>
            </a:r>
            <a:r>
              <a:rPr lang="fr-FR" dirty="0"/>
              <a:t>, TOUS les aspects de la programmation, </a:t>
            </a:r>
            <a:r>
              <a:rPr lang="fr-FR" dirty="0">
                <a:highlight>
                  <a:srgbClr val="FFFF00"/>
                </a:highlight>
              </a:rPr>
              <a:t>et non pas </a:t>
            </a:r>
            <a:r>
              <a:rPr lang="fr-FR" dirty="0"/>
              <a:t>« seulement » </a:t>
            </a:r>
            <a:r>
              <a:rPr lang="fr-FR" dirty="0">
                <a:highlight>
                  <a:srgbClr val="FFFF00"/>
                </a:highlight>
              </a:rPr>
              <a:t>la prise en charge des cas </a:t>
            </a:r>
            <a:r>
              <a:rPr lang="fr-FR" dirty="0"/>
              <a:t>ou le soutien psychosocial)</a:t>
            </a:r>
            <a:r>
              <a:rPr lang="fr-FR" dirty="0">
                <a:highlight>
                  <a:srgbClr val="FFFF00"/>
                </a:highlight>
              </a:rPr>
              <a:t>.</a:t>
            </a:r>
          </a:p>
        </p:txBody>
      </p:sp>
      <p:sp>
        <p:nvSpPr>
          <p:cNvPr id="103" name="Google Shape;103;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À souligner : Les Principes directeurs de l’action contre la VBG s’appliquent à TOUTES les femmes et les filles, </a:t>
            </a:r>
            <a:r>
              <a:rPr lang="fr-FR" dirty="0">
                <a:highlight>
                  <a:srgbClr val="FFFF00"/>
                </a:highlight>
              </a:rPr>
              <a:t>et non pas </a:t>
            </a:r>
            <a:r>
              <a:rPr lang="fr-FR" dirty="0"/>
              <a:t>« seulement » aux survivantes de VBG. Cela signifie que les Principes directeurs de l’action contre la VBG </a:t>
            </a:r>
            <a:r>
              <a:rPr lang="fr-FR" dirty="0">
                <a:highlight>
                  <a:srgbClr val="FFFF00"/>
                </a:highlight>
              </a:rPr>
              <a:t>doivent être respectés dans le cadre de </a:t>
            </a:r>
            <a:r>
              <a:rPr lang="fr-FR" dirty="0"/>
              <a:t>toutes les interactions avec les individus et les communautés.</a:t>
            </a:r>
          </a:p>
        </p:txBody>
      </p:sp>
      <p:sp>
        <p:nvSpPr>
          <p:cNvPr id="110" name="Google Shape;11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Demander : </a:t>
            </a:r>
            <a:r>
              <a:rPr lang="fr-FR" dirty="0">
                <a:highlight>
                  <a:srgbClr val="FFFF00"/>
                </a:highlight>
              </a:rPr>
              <a:t>« </a:t>
            </a:r>
            <a:r>
              <a:rPr lang="fr-FR" dirty="0"/>
              <a:t>Que signifie le fait que les Principes directeurs de l’action contre la VBG « sous-tendent » les 15 autres Normes minimales ? </a:t>
            </a:r>
            <a:r>
              <a:rPr lang="fr-FR" dirty="0">
                <a:highlight>
                  <a:srgbClr val="FFFF00"/>
                </a:highlight>
              </a:rPr>
              <a:t>Que signifie le fait qu’ils sont « impératifs » ? »</a:t>
            </a:r>
          </a:p>
          <a:p>
            <a:pPr marL="0" lvl="0" indent="0" algn="l" rtl="0">
              <a:spcBef>
                <a:spcPts val="0"/>
              </a:spcBef>
              <a:spcAft>
                <a:spcPts val="0"/>
              </a:spcAft>
              <a:buNone/>
            </a:pPr>
            <a:endParaRPr dirty="0"/>
          </a:p>
          <a:p>
            <a:pPr marL="0" lvl="0" indent="0" algn="l" rtl="0">
              <a:spcBef>
                <a:spcPts val="0"/>
              </a:spcBef>
              <a:spcAft>
                <a:spcPts val="0"/>
              </a:spcAft>
              <a:buNone/>
            </a:pPr>
            <a:r>
              <a:rPr lang="fr-FR" dirty="0"/>
              <a:t>Demander : </a:t>
            </a:r>
            <a:r>
              <a:rPr lang="fr-FR" dirty="0">
                <a:highlight>
                  <a:srgbClr val="FFFF00"/>
                </a:highlight>
              </a:rPr>
              <a:t>« </a:t>
            </a:r>
            <a:r>
              <a:rPr lang="fr-FR" dirty="0"/>
              <a:t>Pourquoi est-il important de mettre en œuvre des programmes de lutte contre la VBG conformément aux Principes directeurs de l’action contre la VBG ?</a:t>
            </a:r>
            <a:r>
              <a:rPr lang="fr-FR" dirty="0">
                <a:highlight>
                  <a:srgbClr val="FFFF00"/>
                </a:highlight>
              </a:rPr>
              <a:t> »</a:t>
            </a:r>
          </a:p>
          <a:p>
            <a:pPr marL="171450" lvl="0" indent="-171450" algn="l" rtl="0">
              <a:spcBef>
                <a:spcPts val="0"/>
              </a:spcBef>
              <a:spcAft>
                <a:spcPts val="0"/>
              </a:spcAft>
              <a:buClr>
                <a:schemeClr val="dk1"/>
              </a:buClr>
              <a:buSzPts val="1200"/>
              <a:buFont typeface="Calibri" panose="020F0502020204030204"/>
              <a:buChar char="-"/>
            </a:pPr>
            <a:r>
              <a:rPr lang="fr-FR" dirty="0">
                <a:highlight>
                  <a:srgbClr val="FFFF00"/>
                </a:highlight>
              </a:rPr>
              <a:t>Afin de </a:t>
            </a:r>
            <a:r>
              <a:rPr lang="fr-FR" dirty="0"/>
              <a:t>minimiser les dommages (</a:t>
            </a:r>
            <a:r>
              <a:rPr lang="fr-FR" dirty="0">
                <a:highlight>
                  <a:srgbClr val="FFFF00"/>
                </a:highlight>
              </a:rPr>
              <a:t>conformément au </a:t>
            </a:r>
            <a:r>
              <a:rPr lang="fr-FR" dirty="0"/>
              <a:t>principe humanitaire fondamental </a:t>
            </a:r>
            <a:r>
              <a:rPr lang="fr-FR" dirty="0">
                <a:highlight>
                  <a:srgbClr val="FFFF00"/>
                </a:highlight>
              </a:rPr>
              <a:t>visant à « ne </a:t>
            </a:r>
            <a:r>
              <a:rPr lang="fr-FR" dirty="0"/>
              <a:t>pas nuire »)</a:t>
            </a:r>
            <a:r>
              <a:rPr lang="fr-FR" dirty="0">
                <a:highlight>
                  <a:srgbClr val="FFFF00"/>
                </a:highlight>
              </a:rPr>
              <a:t> ;</a:t>
            </a:r>
          </a:p>
          <a:p>
            <a:pPr marL="171450" lvl="0" indent="-171450" algn="l" rtl="0">
              <a:spcBef>
                <a:spcPts val="0"/>
              </a:spcBef>
              <a:spcAft>
                <a:spcPts val="0"/>
              </a:spcAft>
              <a:buClr>
                <a:schemeClr val="dk1"/>
              </a:buClr>
              <a:buSzPts val="1200"/>
              <a:buFont typeface="Calibri" panose="020F0502020204030204"/>
              <a:buChar char="-"/>
            </a:pPr>
            <a:r>
              <a:rPr lang="fr-FR" dirty="0">
                <a:highlight>
                  <a:srgbClr val="FFFF00"/>
                </a:highlight>
              </a:rPr>
              <a:t>afin de </a:t>
            </a:r>
            <a:r>
              <a:rPr lang="fr-FR" dirty="0"/>
              <a:t>maximiser l’efficacité des interventions </a:t>
            </a:r>
            <a:r>
              <a:rPr lang="fr-FR" dirty="0">
                <a:highlight>
                  <a:srgbClr val="FFFF00"/>
                </a:highlight>
              </a:rPr>
              <a:t>de prévention et de lutte contre </a:t>
            </a:r>
            <a:r>
              <a:rPr lang="fr-FR" dirty="0"/>
              <a:t>la VBG.</a:t>
            </a:r>
          </a:p>
        </p:txBody>
      </p:sp>
      <p:sp>
        <p:nvSpPr>
          <p:cNvPr id="117" name="Google Shape;11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l" rtl="0">
              <a:spcBef>
                <a:spcPts val="0"/>
              </a:spcBef>
              <a:spcAft>
                <a:spcPts val="0"/>
              </a:spcAft>
              <a:buClr>
                <a:schemeClr val="dk1"/>
              </a:buClr>
              <a:buSzPts val="1200"/>
              <a:buFont typeface="Calibri" panose="020F0502020204030204"/>
              <a:buChar char="-"/>
            </a:pPr>
            <a:r>
              <a:rPr lang="fr-FR" dirty="0"/>
              <a:t>S’assurer que les participants comprennent bien </a:t>
            </a:r>
            <a:r>
              <a:rPr lang="fr-FR" dirty="0">
                <a:highlight>
                  <a:srgbClr val="FFFF00"/>
                </a:highlight>
              </a:rPr>
              <a:t>ce que l’on entend par </a:t>
            </a:r>
            <a:r>
              <a:rPr lang="fr-FR" dirty="0"/>
              <a:t>« le tort que [les organisations humanitaires] pourraient causer par inadvertance ».</a:t>
            </a:r>
          </a:p>
          <a:p>
            <a:pPr marL="171450" lvl="0" indent="-171450" algn="l" rtl="0">
              <a:spcBef>
                <a:spcPts val="0"/>
              </a:spcBef>
              <a:spcAft>
                <a:spcPts val="0"/>
              </a:spcAft>
              <a:buClr>
                <a:schemeClr val="dk1"/>
              </a:buClr>
              <a:buSzPts val="1200"/>
              <a:buFont typeface="Calibri" panose="020F0502020204030204"/>
              <a:buChar char="-"/>
            </a:pPr>
            <a:r>
              <a:rPr lang="fr-FR" dirty="0"/>
              <a:t>Demander : </a:t>
            </a:r>
            <a:r>
              <a:rPr lang="fr-FR" dirty="0">
                <a:highlight>
                  <a:srgbClr val="FFFF00"/>
                </a:highlight>
              </a:rPr>
              <a:t>«</a:t>
            </a:r>
            <a:r>
              <a:rPr lang="fr-FR" dirty="0"/>
              <a:t> D’après votre expérience [expérience des participants], quelles sont </a:t>
            </a:r>
            <a:r>
              <a:rPr lang="fr-FR" dirty="0">
                <a:highlight>
                  <a:srgbClr val="FFFF00"/>
                </a:highlight>
              </a:rPr>
              <a:t>certaines des </a:t>
            </a:r>
            <a:r>
              <a:rPr lang="fr-FR" dirty="0"/>
              <a:t>conséquences négatives indésirables </a:t>
            </a:r>
            <a:r>
              <a:rPr lang="fr-FR" dirty="0">
                <a:highlight>
                  <a:srgbClr val="FFFF00"/>
                </a:highlight>
              </a:rPr>
              <a:t>qui peuvent survenir lorsque </a:t>
            </a:r>
            <a:r>
              <a:rPr lang="fr-FR" dirty="0"/>
              <a:t>les Principes directeurs de l’action contre la VBG </a:t>
            </a:r>
            <a:r>
              <a:rPr lang="fr-FR" dirty="0">
                <a:highlight>
                  <a:srgbClr val="FFFF00"/>
                </a:highlight>
              </a:rPr>
              <a:t>ne sont pas appliqués </a:t>
            </a:r>
            <a:r>
              <a:rPr lang="fr-FR" dirty="0"/>
              <a:t>? </a:t>
            </a:r>
            <a:r>
              <a:rPr lang="fr-FR" dirty="0">
                <a:highlight>
                  <a:srgbClr val="FFFF00"/>
                </a:highlight>
              </a:rPr>
              <a:t>»</a:t>
            </a:r>
          </a:p>
          <a:p>
            <a:pPr marL="171450" lvl="0" indent="-95250" algn="l" rtl="0">
              <a:spcBef>
                <a:spcPts val="0"/>
              </a:spcBef>
              <a:spcAft>
                <a:spcPts val="0"/>
              </a:spcAft>
              <a:buClr>
                <a:schemeClr val="dk1"/>
              </a:buClr>
              <a:buSzPts val="1200"/>
              <a:buFont typeface="Calibri" panose="020F0502020204030204"/>
              <a:buNone/>
            </a:pPr>
            <a:endParaRPr dirty="0"/>
          </a:p>
        </p:txBody>
      </p:sp>
      <p:sp>
        <p:nvSpPr>
          <p:cNvPr id="124" name="Google Shape;124;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Normes minimales, p. 5.</a:t>
            </a:r>
          </a:p>
          <a:p>
            <a:pPr marL="0" lvl="0" indent="0" algn="l" rtl="0">
              <a:spcBef>
                <a:spcPts val="0"/>
              </a:spcBef>
              <a:spcAft>
                <a:spcPts val="0"/>
              </a:spcAft>
              <a:buNone/>
            </a:pPr>
            <a:endParaRPr dirty="0"/>
          </a:p>
          <a:p>
            <a:pPr marL="0" lvl="0" indent="0" algn="l" rtl="0">
              <a:spcBef>
                <a:spcPts val="0"/>
              </a:spcBef>
              <a:spcAft>
                <a:spcPts val="0"/>
              </a:spcAft>
              <a:buNone/>
            </a:pPr>
            <a:r>
              <a:rPr lang="fr-FR" dirty="0"/>
              <a:t>À souligner : Ces quatre </a:t>
            </a:r>
            <a:r>
              <a:rPr lang="fr-FR" dirty="0">
                <a:highlight>
                  <a:srgbClr val="FFFF00"/>
                </a:highlight>
              </a:rPr>
              <a:t>P</a:t>
            </a:r>
            <a:r>
              <a:rPr lang="fr-FR" dirty="0"/>
              <a:t>rincipes directeurs sont liés et se renforcent mutuellement. Par exemple, </a:t>
            </a:r>
            <a:r>
              <a:rPr lang="fr-FR" dirty="0">
                <a:highlight>
                  <a:srgbClr val="FFFF00"/>
                </a:highlight>
              </a:rPr>
              <a:t>les principes de </a:t>
            </a:r>
            <a:r>
              <a:rPr lang="fr-FR" dirty="0"/>
              <a:t>confidentialité </a:t>
            </a:r>
            <a:r>
              <a:rPr lang="fr-FR" dirty="0">
                <a:highlight>
                  <a:srgbClr val="FFFF00"/>
                </a:highlight>
              </a:rPr>
              <a:t>et de non-discrimination contribuent tous deux </a:t>
            </a:r>
            <a:r>
              <a:rPr lang="fr-FR" dirty="0"/>
              <a:t>à renforcer la sécurité.</a:t>
            </a:r>
          </a:p>
          <a:p>
            <a:pPr marL="0" lvl="0" indent="0" algn="l" rtl="0">
              <a:spcBef>
                <a:spcPts val="0"/>
              </a:spcBef>
              <a:spcAft>
                <a:spcPts val="0"/>
              </a:spcAft>
              <a:buNone/>
            </a:pPr>
            <a:endParaRPr dirty="0"/>
          </a:p>
          <a:p>
            <a:pPr marL="0" lvl="0" indent="0" algn="l" rtl="0">
              <a:spcBef>
                <a:spcPts val="0"/>
              </a:spcBef>
              <a:spcAft>
                <a:spcPts val="0"/>
              </a:spcAft>
              <a:buNone/>
            </a:pPr>
            <a:r>
              <a:rPr lang="fr-FR" b="1" dirty="0"/>
              <a:t>Sécurité</a:t>
            </a:r>
            <a:r>
              <a:rPr lang="fr-FR" dirty="0"/>
              <a:t> : </a:t>
            </a:r>
            <a:r>
              <a:rPr lang="fr-FR" dirty="0">
                <a:highlight>
                  <a:srgbClr val="FFFF00"/>
                </a:highlight>
              </a:rPr>
              <a:t>Les a</a:t>
            </a:r>
            <a:r>
              <a:rPr lang="fr-FR" dirty="0"/>
              <a:t>ctions clés soulignent l’importance de l’analyse des risques et du dialogue direct avec les femmes et les filles (Norme 2 : Participation et autonomisation des femmes et des filles), notamment </a:t>
            </a:r>
            <a:r>
              <a:rPr lang="fr-FR" dirty="0">
                <a:highlight>
                  <a:srgbClr val="FFFF00"/>
                </a:highlight>
              </a:rPr>
              <a:t>afin de</a:t>
            </a:r>
            <a:r>
              <a:rPr lang="fr-FR" dirty="0"/>
              <a:t> veiller à ce que les activités de programmation </a:t>
            </a:r>
            <a:r>
              <a:rPr lang="fr-FR" dirty="0">
                <a:highlight>
                  <a:srgbClr val="FFFF00"/>
                </a:highlight>
              </a:rPr>
              <a:t>respectent</a:t>
            </a:r>
            <a:r>
              <a:rPr lang="fr-FR" dirty="0"/>
              <a:t> bien le principe humanitaire </a:t>
            </a:r>
            <a:r>
              <a:rPr lang="fr-FR" dirty="0">
                <a:highlight>
                  <a:srgbClr val="FFFF00"/>
                </a:highlight>
              </a:rPr>
              <a:t>fondamental</a:t>
            </a:r>
            <a:r>
              <a:rPr lang="fr-FR" dirty="0"/>
              <a:t> </a:t>
            </a:r>
            <a:r>
              <a:rPr lang="fr-FR" dirty="0">
                <a:highlight>
                  <a:srgbClr val="FFFF00"/>
                </a:highlight>
              </a:rPr>
              <a:t>visant à</a:t>
            </a:r>
            <a:r>
              <a:rPr lang="fr-FR" dirty="0"/>
              <a:t> « ne pas nuire ».</a:t>
            </a:r>
          </a:p>
          <a:p>
            <a:pPr marL="0" lvl="0" indent="0" algn="l" rtl="0">
              <a:spcBef>
                <a:spcPts val="0"/>
              </a:spcBef>
              <a:spcAft>
                <a:spcPts val="0"/>
              </a:spcAft>
              <a:buNone/>
            </a:pPr>
            <a:endParaRPr dirty="0"/>
          </a:p>
          <a:p>
            <a:pPr marL="0" lvl="0" indent="0" algn="l" rtl="0">
              <a:spcBef>
                <a:spcPts val="0"/>
              </a:spcBef>
              <a:spcAft>
                <a:spcPts val="0"/>
              </a:spcAft>
              <a:buNone/>
            </a:pPr>
            <a:r>
              <a:rPr lang="fr-FR" b="1" dirty="0"/>
              <a:t>Confidentialité</a:t>
            </a:r>
            <a:r>
              <a:rPr lang="fr-FR" dirty="0"/>
              <a:t> : </a:t>
            </a:r>
            <a:r>
              <a:rPr lang="fr-FR" dirty="0">
                <a:highlight>
                  <a:srgbClr val="FFFF00"/>
                </a:highlight>
              </a:rPr>
              <a:t>C</a:t>
            </a:r>
            <a:r>
              <a:rPr lang="fr-FR" dirty="0"/>
              <a:t>haque survivante étant la propriétaire de sa propre histoire, c’est à elle seule qu’appartient la décision de livrer une quelconque information ayant trait à l’incident ou à sa personne. Demander : </a:t>
            </a:r>
            <a:r>
              <a:rPr lang="fr-FR" dirty="0">
                <a:highlight>
                  <a:srgbClr val="FFFF00"/>
                </a:highlight>
              </a:rPr>
              <a:t>« </a:t>
            </a:r>
            <a:r>
              <a:rPr lang="fr-FR" dirty="0"/>
              <a:t>Quelles sont les conséquences probables d’une atteinte à la confidentialité ?</a:t>
            </a:r>
            <a:r>
              <a:rPr lang="fr-FR" dirty="0">
                <a:highlight>
                  <a:srgbClr val="FFFF00"/>
                </a:highlight>
              </a:rPr>
              <a:t> »</a:t>
            </a:r>
          </a:p>
          <a:p>
            <a:pPr marL="171450" lvl="0" indent="-171450" algn="l" rtl="0">
              <a:spcBef>
                <a:spcPts val="0"/>
              </a:spcBef>
              <a:spcAft>
                <a:spcPts val="0"/>
              </a:spcAft>
              <a:buClr>
                <a:schemeClr val="dk1"/>
              </a:buClr>
              <a:buSzPts val="1200"/>
              <a:buFont typeface="Calibri" panose="020F0502020204030204"/>
              <a:buChar char="-"/>
            </a:pPr>
            <a:r>
              <a:rPr lang="fr-FR" dirty="0"/>
              <a:t>Rompre la confidentialité peut exposer la survivante et d’autres personnes à de nouveaux </a:t>
            </a:r>
            <a:r>
              <a:rPr lang="fr-FR" dirty="0">
                <a:highlight>
                  <a:srgbClr val="FFFF00"/>
                </a:highlight>
              </a:rPr>
              <a:t>risques</a:t>
            </a:r>
            <a:r>
              <a:rPr lang="fr-FR" dirty="0"/>
              <a:t> ;</a:t>
            </a:r>
          </a:p>
          <a:p>
            <a:pPr marL="171450" lvl="0" indent="-171450" algn="l" rtl="0">
              <a:spcBef>
                <a:spcPts val="0"/>
              </a:spcBef>
              <a:spcAft>
                <a:spcPts val="0"/>
              </a:spcAft>
              <a:buClr>
                <a:schemeClr val="dk1"/>
              </a:buClr>
              <a:buSzPts val="1200"/>
              <a:buFont typeface="Calibri" panose="020F0502020204030204"/>
              <a:buChar char="-"/>
            </a:pPr>
            <a:r>
              <a:rPr lang="fr-FR" dirty="0"/>
              <a:t>cela risque de décourager d’autres femmes et d’autres filles de </a:t>
            </a:r>
            <a:r>
              <a:rPr lang="fr-FR" dirty="0">
                <a:highlight>
                  <a:srgbClr val="FFFF00"/>
                </a:highlight>
              </a:rPr>
              <a:t>venir demander </a:t>
            </a:r>
            <a:r>
              <a:rPr lang="fr-FR" dirty="0"/>
              <a:t>de l’aide.</a:t>
            </a:r>
          </a:p>
          <a:p>
            <a:pPr marL="0" lvl="0" indent="0" algn="l" rtl="0">
              <a:spcBef>
                <a:spcPts val="0"/>
              </a:spcBef>
              <a:spcAft>
                <a:spcPts val="0"/>
              </a:spcAft>
              <a:buNone/>
            </a:pPr>
            <a:endParaRPr dirty="0"/>
          </a:p>
          <a:p>
            <a:pPr marL="0" lvl="0" indent="0" algn="l" rtl="0">
              <a:spcBef>
                <a:spcPts val="0"/>
              </a:spcBef>
              <a:spcAft>
                <a:spcPts val="0"/>
              </a:spcAft>
              <a:buNone/>
            </a:pPr>
            <a:r>
              <a:rPr lang="fr-FR" b="1" dirty="0"/>
              <a:t>Respect</a:t>
            </a:r>
            <a:r>
              <a:rPr lang="fr-FR" dirty="0"/>
              <a:t> : </a:t>
            </a:r>
            <a:r>
              <a:rPr lang="fr-FR" dirty="0">
                <a:highlight>
                  <a:srgbClr val="FFFF00"/>
                </a:highlight>
              </a:rPr>
              <a:t>Les membres du personnel travaillant dans le cadre des</a:t>
            </a:r>
            <a:r>
              <a:rPr lang="fr-FR" dirty="0"/>
              <a:t> programmes de lutte contre la VBG sont tenus de ne pas porter de jugement sur les choix d’une survivante et de défendre son droit de choisir, y compris lorsqu’elle décide de refuser les services d’aide </a:t>
            </a:r>
            <a:r>
              <a:rPr lang="fr-FR" dirty="0">
                <a:highlight>
                  <a:srgbClr val="FFFF00"/>
                </a:highlight>
              </a:rPr>
              <a:t>qui lui sont proposés</a:t>
            </a:r>
            <a:r>
              <a:rPr lang="fr-FR" dirty="0"/>
              <a:t>. </a:t>
            </a:r>
          </a:p>
          <a:p>
            <a:pPr marL="0" lvl="0" indent="0" algn="l" rtl="0">
              <a:spcBef>
                <a:spcPts val="0"/>
              </a:spcBef>
              <a:spcAft>
                <a:spcPts val="0"/>
              </a:spcAft>
              <a:buNone/>
            </a:pPr>
            <a:r>
              <a:rPr lang="fr-FR" dirty="0"/>
              <a:t>- Demander : </a:t>
            </a:r>
            <a:r>
              <a:rPr lang="fr-FR" dirty="0">
                <a:highlight>
                  <a:srgbClr val="FFFF00"/>
                </a:highlight>
              </a:rPr>
              <a:t>« </a:t>
            </a:r>
            <a:r>
              <a:rPr lang="fr-FR" dirty="0"/>
              <a:t>Pourquoi le respect de la décision que prend la survivante est-il si important ?</a:t>
            </a:r>
            <a:r>
              <a:rPr lang="fr-FR" dirty="0">
                <a:highlight>
                  <a:srgbClr val="FFFF00"/>
                </a:highlight>
              </a:rPr>
              <a:t> »</a:t>
            </a:r>
            <a:r>
              <a:rPr lang="fr-FR" dirty="0"/>
              <a:t> </a:t>
            </a:r>
            <a:r>
              <a:rPr lang="fr-FR" dirty="0">
                <a:highlight>
                  <a:srgbClr val="FFFF00"/>
                </a:highlight>
              </a:rPr>
              <a:t>Cela permet de faire regagner </a:t>
            </a:r>
            <a:r>
              <a:rPr lang="fr-FR" dirty="0"/>
              <a:t>le pouvoir </a:t>
            </a:r>
            <a:r>
              <a:rPr lang="fr-FR" dirty="0">
                <a:highlight>
                  <a:srgbClr val="FFFF00"/>
                </a:highlight>
              </a:rPr>
              <a:t>à la survivante</a:t>
            </a:r>
            <a:r>
              <a:rPr lang="fr-FR" dirty="0"/>
              <a:t>, </a:t>
            </a:r>
            <a:r>
              <a:rPr lang="fr-FR" dirty="0">
                <a:highlight>
                  <a:srgbClr val="FFFF00"/>
                </a:highlight>
              </a:rPr>
              <a:t>ainsi que de respecter </a:t>
            </a:r>
            <a:r>
              <a:rPr lang="fr-FR" dirty="0"/>
              <a:t>sa résilience et son analyse de sa propre situation, et la soutient </a:t>
            </a:r>
            <a:r>
              <a:rPr lang="fr-FR" dirty="0">
                <a:highlight>
                  <a:srgbClr val="FFFF00"/>
                </a:highlight>
              </a:rPr>
              <a:t>dans son </a:t>
            </a:r>
            <a:r>
              <a:rPr lang="fr-FR" dirty="0"/>
              <a:t>rétablissement.</a:t>
            </a:r>
          </a:p>
          <a:p>
            <a:pPr marL="0" lvl="0" indent="0" algn="l" rtl="0">
              <a:spcBef>
                <a:spcPts val="0"/>
              </a:spcBef>
              <a:spcAft>
                <a:spcPts val="0"/>
              </a:spcAft>
              <a:buNone/>
            </a:pPr>
            <a:endParaRPr dirty="0"/>
          </a:p>
          <a:p>
            <a:pPr marL="0" lvl="0" indent="0" algn="l" rtl="0">
              <a:spcBef>
                <a:spcPts val="0"/>
              </a:spcBef>
              <a:spcAft>
                <a:spcPts val="0"/>
              </a:spcAft>
              <a:buNone/>
            </a:pPr>
            <a:r>
              <a:rPr lang="fr-FR" b="1" dirty="0"/>
              <a:t>Non-discrimination</a:t>
            </a:r>
            <a:r>
              <a:rPr lang="fr-FR" dirty="0"/>
              <a:t> : </a:t>
            </a:r>
          </a:p>
          <a:p>
            <a:pPr marL="0" lvl="0" indent="0" algn="l" rtl="0">
              <a:spcBef>
                <a:spcPts val="0"/>
              </a:spcBef>
              <a:spcAft>
                <a:spcPts val="0"/>
              </a:spcAft>
              <a:buNone/>
            </a:pPr>
            <a:r>
              <a:rPr lang="fr-FR" dirty="0"/>
              <a:t>Demander : </a:t>
            </a:r>
            <a:r>
              <a:rPr lang="fr-FR" dirty="0">
                <a:highlight>
                  <a:srgbClr val="FFFF00"/>
                </a:highlight>
              </a:rPr>
              <a:t>« Dans quels aspects des </a:t>
            </a:r>
            <a:r>
              <a:rPr lang="fr-FR" dirty="0"/>
              <a:t>programmes de lutte contre la VBG </a:t>
            </a:r>
            <a:r>
              <a:rPr lang="fr-FR" dirty="0">
                <a:highlight>
                  <a:srgbClr val="FFFF00"/>
                </a:highlight>
              </a:rPr>
              <a:t>se manifeste le risque de discrimination </a:t>
            </a:r>
            <a:r>
              <a:rPr lang="fr-FR" dirty="0"/>
              <a:t>?</a:t>
            </a:r>
            <a:r>
              <a:rPr lang="fr-FR" dirty="0">
                <a:highlight>
                  <a:srgbClr val="FFFF00"/>
                </a:highlight>
              </a:rPr>
              <a:t> »</a:t>
            </a:r>
            <a:r>
              <a:rPr lang="fr-FR" dirty="0"/>
              <a:t> OU : </a:t>
            </a:r>
            <a:r>
              <a:rPr lang="fr-FR" dirty="0">
                <a:highlight>
                  <a:srgbClr val="FFFF00"/>
                </a:highlight>
              </a:rPr>
              <a:t>« </a:t>
            </a:r>
            <a:r>
              <a:rPr lang="fr-FR" dirty="0"/>
              <a:t>Quels groupes sont généralement victimes de discrimination dans ce contexte ?</a:t>
            </a:r>
            <a:r>
              <a:rPr lang="fr-FR" dirty="0">
                <a:highlight>
                  <a:srgbClr val="FFFF00"/>
                </a:highlight>
              </a:rPr>
              <a:t> »</a:t>
            </a:r>
            <a:r>
              <a:rPr lang="fr-FR" dirty="0"/>
              <a:t> OU : </a:t>
            </a:r>
            <a:r>
              <a:rPr lang="fr-FR" dirty="0">
                <a:highlight>
                  <a:srgbClr val="FFFF00"/>
                </a:highlight>
              </a:rPr>
              <a:t>« </a:t>
            </a:r>
            <a:r>
              <a:rPr lang="fr-FR" dirty="0"/>
              <a:t>Quelles caractéristiques des membres de la communauté devons-nous prendre en compte pour nous assurer que nos programmes sont inclusifs ?</a:t>
            </a:r>
            <a:r>
              <a:rPr lang="fr-FR" dirty="0">
                <a:highlight>
                  <a:srgbClr val="FFFF00"/>
                </a:highlight>
              </a:rPr>
              <a:t> »</a:t>
            </a:r>
          </a:p>
          <a:p>
            <a:pPr marL="0" lvl="0" indent="0" algn="l" rtl="0">
              <a:spcBef>
                <a:spcPts val="0"/>
              </a:spcBef>
              <a:spcAft>
                <a:spcPts val="0"/>
              </a:spcAft>
              <a:buNone/>
            </a:pPr>
            <a:r>
              <a:rPr lang="fr-FR" dirty="0"/>
              <a:t>- Âge, handicap, race, couleur de la peau, religion, nationalité, origine ethnique, orientation sexuelle, identité de genre, statut VIH, classe sociale, affiliation politique ou toute autre caractéristique.</a:t>
            </a:r>
          </a:p>
          <a:p>
            <a:pPr marL="0" lvl="0" indent="0" algn="l" rtl="0">
              <a:spcBef>
                <a:spcPts val="0"/>
              </a:spcBef>
              <a:spcAft>
                <a:spcPts val="0"/>
              </a:spcAft>
              <a:buNone/>
            </a:pPr>
            <a:r>
              <a:rPr lang="fr-FR" dirty="0"/>
              <a:t>- La programmation spécialisée </a:t>
            </a:r>
            <a:r>
              <a:rPr lang="fr-FR" dirty="0">
                <a:highlight>
                  <a:srgbClr val="FFFF00"/>
                </a:highlight>
              </a:rPr>
              <a:t>relative</a:t>
            </a:r>
            <a:r>
              <a:rPr lang="fr-FR" dirty="0"/>
              <a:t> à la VBG devrait être adaptée aux besoins de toutes les femmes et les filles </a:t>
            </a:r>
            <a:r>
              <a:rPr lang="fr-FR" dirty="0">
                <a:highlight>
                  <a:srgbClr val="FFFF00"/>
                </a:highlight>
              </a:rPr>
              <a:t>en s’appuyant sur </a:t>
            </a:r>
            <a:r>
              <a:rPr lang="fr-FR" dirty="0"/>
              <a:t>une analyse </a:t>
            </a:r>
            <a:r>
              <a:rPr lang="fr-FR" dirty="0">
                <a:highlight>
                  <a:srgbClr val="FFFF00"/>
                </a:highlight>
              </a:rPr>
              <a:t>des questions de genre </a:t>
            </a:r>
            <a:r>
              <a:rPr lang="fr-FR" dirty="0"/>
              <a:t>intersectionnelle qui </a:t>
            </a:r>
            <a:r>
              <a:rPr lang="fr-FR" dirty="0">
                <a:highlight>
                  <a:srgbClr val="FFFF00"/>
                </a:highlight>
              </a:rPr>
              <a:t>prend en compte </a:t>
            </a:r>
            <a:r>
              <a:rPr lang="fr-FR" dirty="0"/>
              <a:t>les risques accrus auxquels les femmes et les filles sont exposées selon l’âge, le handicap, la race, la couleur de la peau, la religion, la nationalité, </a:t>
            </a:r>
            <a:r>
              <a:rPr lang="fr-FR" dirty="0">
                <a:highlight>
                  <a:srgbClr val="FFFF00"/>
                </a:highlight>
              </a:rPr>
              <a:t>l’origine ethnique</a:t>
            </a:r>
            <a:r>
              <a:rPr lang="fr-FR" dirty="0"/>
              <a:t>, l’orientation sexuelle, l’identité de genre, </a:t>
            </a:r>
            <a:r>
              <a:rPr lang="fr-FR" dirty="0">
                <a:highlight>
                  <a:srgbClr val="FFFF00"/>
                </a:highlight>
              </a:rPr>
              <a:t>le statut </a:t>
            </a:r>
            <a:r>
              <a:rPr lang="fr-FR" dirty="0"/>
              <a:t>VIH, la classe sociale, l’affiliation politique ou toute autre caractéristique.</a:t>
            </a:r>
          </a:p>
        </p:txBody>
      </p:sp>
      <p:sp>
        <p:nvSpPr>
          <p:cNvPr id="131" name="Google Shape;13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highlight>
                  <a:srgbClr val="FFFF00"/>
                </a:highlight>
              </a:rPr>
              <a:t>Pour plus d’informations</a:t>
            </a:r>
            <a:r>
              <a:rPr lang="fr-FR" i="1" dirty="0"/>
              <a:t>, voir l’Introduction, p. vi.</a:t>
            </a:r>
          </a:p>
          <a:p>
            <a:pPr marL="0" lvl="0" indent="0" algn="l" rtl="0">
              <a:spcBef>
                <a:spcPts val="0"/>
              </a:spcBef>
              <a:spcAft>
                <a:spcPts val="0"/>
              </a:spcAft>
              <a:buNone/>
            </a:pPr>
            <a:endParaRPr dirty="0"/>
          </a:p>
          <a:p>
            <a:pPr marL="0" lvl="0" indent="0" algn="l" rtl="0">
              <a:spcBef>
                <a:spcPts val="0"/>
              </a:spcBef>
              <a:spcAft>
                <a:spcPts val="0"/>
              </a:spcAft>
              <a:buNone/>
            </a:pPr>
            <a:r>
              <a:rPr lang="fr-FR" dirty="0"/>
              <a:t>À souligner : Les programmes de lutte contre la VBG doivent être </a:t>
            </a:r>
            <a:r>
              <a:rPr lang="fr-FR" dirty="0">
                <a:highlight>
                  <a:srgbClr val="FFFF00"/>
                </a:highlight>
              </a:rPr>
              <a:t>complémentés</a:t>
            </a:r>
            <a:r>
              <a:rPr lang="fr-FR" dirty="0"/>
              <a:t> par une analyse des systèmes intersectionnels d’oppression afin de guider </a:t>
            </a:r>
            <a:r>
              <a:rPr lang="fr-FR" dirty="0">
                <a:highlight>
                  <a:srgbClr val="FFFF00"/>
                </a:highlight>
              </a:rPr>
              <a:t>le personnel travaillant dans le cadre de ces programmes en vue d’</a:t>
            </a:r>
            <a:r>
              <a:rPr lang="fr-FR" dirty="0"/>
              <a:t>atteindre en priorité les femmes et les filles les plus </a:t>
            </a:r>
            <a:r>
              <a:rPr lang="fr-FR" dirty="0">
                <a:highlight>
                  <a:srgbClr val="FFFF00"/>
                </a:highlight>
              </a:rPr>
              <a:t>vulnérables</a:t>
            </a:r>
            <a:r>
              <a:rPr lang="fr-FR" dirty="0"/>
              <a:t> </a:t>
            </a:r>
            <a:r>
              <a:rPr lang="fr-FR" dirty="0">
                <a:highlight>
                  <a:srgbClr val="FFFF00"/>
                </a:highlight>
              </a:rPr>
              <a:t>dans le contexte d’une </a:t>
            </a:r>
            <a:r>
              <a:rPr lang="fr-FR" dirty="0"/>
              <a:t>crise humanitaire.</a:t>
            </a:r>
          </a:p>
          <a:p>
            <a:pPr marL="0" lvl="0" indent="0" algn="l" rtl="0">
              <a:spcBef>
                <a:spcPts val="0"/>
              </a:spcBef>
              <a:spcAft>
                <a:spcPts val="0"/>
              </a:spcAft>
              <a:buNone/>
            </a:pPr>
            <a:endParaRPr dirty="0"/>
          </a:p>
          <a:p>
            <a:pPr marL="0" lvl="0" indent="0" algn="l" rtl="0">
              <a:spcBef>
                <a:spcPts val="0"/>
              </a:spcBef>
              <a:spcAft>
                <a:spcPts val="0"/>
              </a:spcAft>
              <a:buNone/>
            </a:pPr>
            <a:r>
              <a:rPr lang="fr-FR" dirty="0"/>
              <a:t>Tout au long </a:t>
            </a:r>
            <a:r>
              <a:rPr lang="fr-FR" dirty="0">
                <a:highlight>
                  <a:srgbClr val="FFFF00"/>
                </a:highlight>
              </a:rPr>
              <a:t>du document consacré aux </a:t>
            </a:r>
            <a:r>
              <a:rPr lang="fr-FR" dirty="0"/>
              <a:t>Normes minimales, les actions clés mettent en </a:t>
            </a:r>
            <a:r>
              <a:rPr lang="fr-FR" dirty="0">
                <a:highlight>
                  <a:srgbClr val="FFFF00"/>
                </a:highlight>
              </a:rPr>
              <a:t>évidence</a:t>
            </a:r>
            <a:r>
              <a:rPr lang="fr-FR" dirty="0"/>
              <a:t> les activités ciblées afin que la programmation spécialisée </a:t>
            </a:r>
            <a:r>
              <a:rPr lang="fr-FR" dirty="0">
                <a:highlight>
                  <a:srgbClr val="FFFF00"/>
                </a:highlight>
              </a:rPr>
              <a:t>en matière de </a:t>
            </a:r>
            <a:r>
              <a:rPr lang="fr-FR" dirty="0"/>
              <a:t>VBG soit effectivement accessible à toutes les femmes et les filles. </a:t>
            </a:r>
          </a:p>
          <a:p>
            <a:pPr marL="0" lvl="0" indent="0" algn="l" rtl="0">
              <a:spcBef>
                <a:spcPts val="0"/>
              </a:spcBef>
              <a:spcAft>
                <a:spcPts val="0"/>
              </a:spcAft>
              <a:buNone/>
            </a:pPr>
            <a:endParaRPr dirty="0"/>
          </a:p>
          <a:p>
            <a:pPr marL="0" lvl="0" indent="0" algn="l" rtl="0">
              <a:spcBef>
                <a:spcPts val="0"/>
              </a:spcBef>
              <a:spcAft>
                <a:spcPts val="0"/>
              </a:spcAft>
              <a:buNone/>
            </a:pPr>
            <a:r>
              <a:rPr lang="fr-FR" dirty="0"/>
              <a:t>Veuillez </a:t>
            </a:r>
            <a:r>
              <a:rPr lang="fr-FR" dirty="0">
                <a:highlight>
                  <a:srgbClr val="FFFF00"/>
                </a:highlight>
              </a:rPr>
              <a:t>prendre en compte </a:t>
            </a:r>
            <a:r>
              <a:rPr lang="fr-FR" dirty="0"/>
              <a:t>l’intersectionnalité lorsque que vous parcourez les Normes, réfléchissez aux actions clés et pensez à votre programmation actuelle !</a:t>
            </a:r>
          </a:p>
        </p:txBody>
      </p:sp>
      <p:sp>
        <p:nvSpPr>
          <p:cNvPr id="152" name="Google Shape;152;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9" name="Google Shape;1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0" name="Google Shape;20;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2" name="Google Shape;82;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3" name="Google Shape;83;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panose="020B0604020202020204"/>
              <a:buChar char="●"/>
              <a:defRPr sz="18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914400" marR="0" lvl="1"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1371600" marR="0" lvl="2"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1828800" marR="0" lvl="3"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2286000" marR="0" lvl="4"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2743200" marR="0" lvl="5"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3200400" marR="0" lvl="6"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3657600" marR="0" lvl="7"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4114800" marR="0" lvl="8" indent="-317500" algn="l" rtl="0">
              <a:lnSpc>
                <a:spcPct val="115000"/>
              </a:lnSpc>
              <a:spcBef>
                <a:spcPts val="1600"/>
              </a:spcBef>
              <a:spcAft>
                <a:spcPts val="160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fld id="{00000000-1234-1234-1234-123412341234}" type="slidenum">
              <a:rPr lang="en-GB">
                <a:solidFill>
                  <a:srgbClr val="595959"/>
                </a:solidFill>
              </a:rPr>
              <a:t>‹#›</a:t>
            </a:fld>
            <a:endParaRPr dirty="0">
              <a:solidFill>
                <a:srgbClr val="595959"/>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F28AD21D-8C09-D74F-B030-163C2730ACCD}" type="datetimeFigureOut">
              <a:rPr lang="en-US" smtClean="0"/>
              <a:t>12/14/2021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238C7-287C-9245-9660-F752F5A157D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panose="020F0502020204030204"/>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1" name="Google Shape;3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2" name="Google Shape;32;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8" name="Google Shape;38;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9" name="Google Shape;39;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2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2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7" name="Google Shape;47;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8" name="Google Shape;48;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2" name="Google Shape;5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3" name="Google Shape;5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6" name="Google Shape;5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7" name="Google Shape;5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panose="020F0502020204030204"/>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3" name="Google Shape;63;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4" name="Google Shape;64;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panose="020F0502020204030204"/>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panose="020B0604020202020204"/>
              <a:buNone/>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lnSpc>
                <a:spcPct val="90000"/>
              </a:lnSpc>
              <a:spcBef>
                <a:spcPts val="500"/>
              </a:spcBef>
              <a:spcAft>
                <a:spcPts val="0"/>
              </a:spcAft>
              <a:buClr>
                <a:schemeClr val="dk1"/>
              </a:buClr>
              <a:buSzPts val="2800"/>
              <a:buFont typeface="Arial" panose="020B0604020202020204"/>
              <a:buNone/>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lnSpc>
                <a:spcPct val="90000"/>
              </a:lnSpc>
              <a:spcBef>
                <a:spcPts val="500"/>
              </a:spcBef>
              <a:spcAft>
                <a:spcPts val="0"/>
              </a:spcAft>
              <a:buClr>
                <a:schemeClr val="dk1"/>
              </a:buClr>
              <a:buSzPts val="2400"/>
              <a:buFont typeface="Arial" panose="020B0604020202020204"/>
              <a:buNone/>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lnSpc>
                <a:spcPct val="90000"/>
              </a:lnSpc>
              <a:spcBef>
                <a:spcPts val="5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lnSpc>
                <a:spcPct val="90000"/>
              </a:lnSpc>
              <a:spcBef>
                <a:spcPts val="5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lnSpc>
                <a:spcPct val="90000"/>
              </a:lnSpc>
              <a:spcBef>
                <a:spcPts val="5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lnSpc>
                <a:spcPct val="90000"/>
              </a:lnSpc>
              <a:spcBef>
                <a:spcPts val="5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lnSpc>
                <a:spcPct val="90000"/>
              </a:lnSpc>
              <a:spcBef>
                <a:spcPts val="5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lnSpc>
                <a:spcPct val="90000"/>
              </a:lnSpc>
              <a:spcBef>
                <a:spcPts val="5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dirty="0"/>
          </a:p>
        </p:txBody>
      </p:sp>
      <p:sp>
        <p:nvSpPr>
          <p:cNvPr id="68" name="Google Shape;68;p3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0" name="Google Shape;70;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1" name="Google Shape;71;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6" name="Google Shape;76;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7" name="Google Shape;77;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81000" algn="l" rtl="0">
              <a:lnSpc>
                <a:spcPct val="90000"/>
              </a:lnSpc>
              <a:spcBef>
                <a:spcPts val="50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55600" algn="l" rtl="0">
              <a:lnSpc>
                <a:spcPct val="90000"/>
              </a:lnSpc>
              <a:spcBef>
                <a:spcPts val="5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dirty="0"/>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R="0" lvl="1"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R="0" lvl="5"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dirty="0"/>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t>‹#›</a:t>
            </a:fld>
            <a:endParaRPr dirty="0"/>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E81FD7-EF71-47A9-BCEB-7CC7BCBCFBD1}" type="datetimeFigureOut">
              <a:rPr lang="en-US" smtClean="0"/>
              <a:t>12/14/2021</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818D5E-CB42-4CC5-9311-01DA6ECA6E18}" type="slidenum">
              <a:rPr lang="en-US" smtClean="0"/>
              <a:t>‹#›</a:t>
            </a:fld>
            <a:endParaRPr lang="en-US" dirty="0"/>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81FD7-EF71-47A9-BCEB-7CC7BCBCFBD1}" type="datetimeFigureOut">
              <a:rPr lang="en-US" smtClean="0"/>
              <a:t>12/14/2021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18D5E-CB42-4CC5-9311-01DA6ECA6E18}" type="slidenum">
              <a:rPr lang="en-US" smtClean="0"/>
              <a:t>‹#›</a:t>
            </a:fld>
            <a:endParaRPr lang="en-US" dirty="0"/>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51487" y="2019586"/>
            <a:ext cx="6597747" cy="3188159"/>
          </a:xfrm>
        </p:spPr>
        <p:txBody>
          <a:bodyPr>
            <a:normAutofit fontScale="90000"/>
          </a:bodyPr>
          <a:lstStyle/>
          <a:p>
            <a:br>
              <a:rPr lang="fr-FR" sz="4000" dirty="0">
                <a:solidFill>
                  <a:srgbClr val="E47823"/>
                </a:solidFill>
                <a:latin typeface="+mn-lt"/>
                <a:cs typeface="Century Gothic" panose="020B0502020202020204"/>
              </a:rPr>
            </a:br>
            <a:br>
              <a:rPr lang="fr-FR" sz="4000" dirty="0">
                <a:solidFill>
                  <a:srgbClr val="E47823"/>
                </a:solidFill>
                <a:latin typeface="+mn-lt"/>
                <a:cs typeface="Century Gothic" panose="020B0502020202020204"/>
              </a:rPr>
            </a:br>
            <a:r>
              <a:rPr lang="fr-FR" b="1" dirty="0">
                <a:solidFill>
                  <a:srgbClr val="267CB4"/>
                </a:solidFill>
                <a:latin typeface="+mn-lt"/>
                <a:cs typeface="Century Gothic" panose="020B0502020202020204"/>
              </a:rPr>
              <a:t>Normes minimales </a:t>
            </a:r>
            <a:r>
              <a:rPr lang="fr-FR" b="1" dirty="0" err="1">
                <a:solidFill>
                  <a:srgbClr val="267CB4"/>
                </a:solidFill>
                <a:latin typeface="+mn-lt"/>
                <a:cs typeface="Century Gothic" panose="020B0502020202020204"/>
              </a:rPr>
              <a:t>interorganisations</a:t>
            </a:r>
            <a:r>
              <a:rPr lang="fr-FR" b="1" dirty="0">
                <a:solidFill>
                  <a:srgbClr val="267CB4"/>
                </a:solidFill>
                <a:latin typeface="+mn-lt"/>
                <a:cs typeface="Century Gothic" panose="020B0502020202020204"/>
              </a:rPr>
              <a:t> pour la programmation d’actions de lutte contre la violence basée sur le genre dans les situations d’urgence</a:t>
            </a:r>
            <a:br>
              <a:rPr lang="fr-FR" sz="4000" dirty="0">
                <a:solidFill>
                  <a:srgbClr val="E47823"/>
                </a:solidFill>
                <a:latin typeface="+mn-lt"/>
                <a:cs typeface="Century Gothic" panose="020B0502020202020204"/>
              </a:rPr>
            </a:br>
            <a:br>
              <a:rPr lang="fr-FR" sz="4000" dirty="0">
                <a:solidFill>
                  <a:srgbClr val="E47823"/>
                </a:solidFill>
                <a:latin typeface="+mn-lt"/>
                <a:cs typeface="Century Gothic" panose="020B0502020202020204"/>
              </a:rPr>
            </a:br>
            <a:endParaRPr lang="fr-FR" sz="4000" dirty="0">
              <a:solidFill>
                <a:srgbClr val="E47823"/>
              </a:solidFill>
              <a:latin typeface="+mn-lt"/>
              <a:cs typeface="Century Gothic" panose="020B0502020202020204"/>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fr-FR" sz="1800" b="0" i="0" u="none" strike="noStrike" cap="none" normalizeH="0" baseline="0" noProof="0">
                <a:ln>
                  <a:noFill/>
                </a:ln>
                <a:solidFill>
                  <a:prstClr val="black"/>
                </a:solidFill>
                <a:uLnTx/>
                <a:uFillTx/>
                <a:latin typeface="Calibri" panose="020F0502020204030204"/>
                <a:ea typeface="+mn-ea"/>
                <a:cs typeface="+mn-cs"/>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778F48A7-86E2-4D63-B437-C321209D8E15}"/>
              </a:ext>
            </a:extLst>
          </p:cNvPr>
          <p:cNvPicPr>
            <a:picLocks noChangeAspect="1"/>
          </p:cNvPicPr>
          <p:nvPr/>
        </p:nvPicPr>
        <p:blipFill>
          <a:blip r:embed="rId4"/>
          <a:stretch>
            <a:fillRect/>
          </a:stretch>
        </p:blipFill>
        <p:spPr>
          <a:xfrm>
            <a:off x="671032" y="640080"/>
            <a:ext cx="4180302" cy="557784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1"/>
          <p:cNvSpPr txBox="1">
            <a:spLocks noGrp="1"/>
          </p:cNvSpPr>
          <p:nvPr>
            <p:ph type="title"/>
          </p:nvPr>
        </p:nvSpPr>
        <p:spPr>
          <a:xfrm>
            <a:off x="328373" y="681037"/>
            <a:ext cx="11535254" cy="113113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3959"/>
              <a:buFont typeface="Calibri" panose="020F0502020204030204"/>
              <a:buNone/>
            </a:pPr>
            <a:r>
              <a:rPr lang="fr-FR" sz="4000" b="1" dirty="0">
                <a:solidFill>
                  <a:srgbClr val="267CB4"/>
                </a:solidFill>
              </a:rPr>
              <a:t>Les femmes et les </a:t>
            </a:r>
            <a:r>
              <a:rPr lang="fr-FR" sz="4000" b="1" dirty="0" err="1">
                <a:solidFill>
                  <a:srgbClr val="267CB4"/>
                </a:solidFill>
              </a:rPr>
              <a:t>ﬁlles</a:t>
            </a:r>
            <a:r>
              <a:rPr lang="fr-FR" sz="4000" b="1" dirty="0">
                <a:solidFill>
                  <a:srgbClr val="267CB4"/>
                </a:solidFill>
              </a:rPr>
              <a:t> les plus exposées à la VBG pour cause de discrimination et autres obstacles à l’accès :</a:t>
            </a:r>
            <a:br>
              <a:rPr lang="fr-FR" sz="3960" dirty="0"/>
            </a:br>
            <a:endParaRPr lang="fr-FR" sz="3960" dirty="0"/>
          </a:p>
        </p:txBody>
      </p:sp>
      <p:sp>
        <p:nvSpPr>
          <p:cNvPr id="162" name="Google Shape;162;p11"/>
          <p:cNvSpPr txBox="1">
            <a:spLocks noGrp="1"/>
          </p:cNvSpPr>
          <p:nvPr>
            <p:ph type="body" idx="1"/>
          </p:nvPr>
        </p:nvSpPr>
        <p:spPr>
          <a:xfrm>
            <a:off x="687452" y="2200199"/>
            <a:ext cx="10622280" cy="4351338"/>
          </a:xfrm>
          <a:prstGeom prst="rect">
            <a:avLst/>
          </a:prstGeom>
          <a:noFill/>
          <a:ln>
            <a:noFill/>
          </a:ln>
        </p:spPr>
        <p:txBody>
          <a:bodyPr spcFirstLastPara="1" wrap="square" lIns="91425" tIns="45700" rIns="91425" bIns="45700" anchor="t" anchorCtr="0">
            <a:normAutofit fontScale="85000" lnSpcReduction="10000"/>
          </a:bodyPr>
          <a:lstStyle/>
          <a:p>
            <a:pPr marL="228600" lvl="0" indent="-228600" algn="l" rtl="0">
              <a:lnSpc>
                <a:spcPct val="90000"/>
              </a:lnSpc>
              <a:spcBef>
                <a:spcPts val="0"/>
              </a:spcBef>
              <a:spcAft>
                <a:spcPts val="0"/>
              </a:spcAft>
              <a:buClr>
                <a:schemeClr val="dk1"/>
              </a:buClr>
              <a:buSzPts val="2800"/>
              <a:buChar char="•"/>
            </a:pPr>
            <a:r>
              <a:rPr lang="fr-FR" dirty="0"/>
              <a:t>les adolescentes (de 10 à 19 ans) ;</a:t>
            </a:r>
          </a:p>
          <a:p>
            <a:pPr marL="228600" lvl="0" indent="-228600" algn="l" rtl="0">
              <a:lnSpc>
                <a:spcPct val="90000"/>
              </a:lnSpc>
              <a:spcBef>
                <a:spcPts val="1000"/>
              </a:spcBef>
              <a:spcAft>
                <a:spcPts val="0"/>
              </a:spcAft>
              <a:buClr>
                <a:schemeClr val="dk1"/>
              </a:buClr>
              <a:buSzPts val="2800"/>
              <a:buChar char="•"/>
            </a:pPr>
            <a:r>
              <a:rPr lang="fr-FR" dirty="0"/>
              <a:t>les femmes et les filles en situation de handicap ;</a:t>
            </a:r>
          </a:p>
          <a:p>
            <a:pPr marL="228600" lvl="0" indent="-228600" algn="l" rtl="0">
              <a:lnSpc>
                <a:spcPct val="90000"/>
              </a:lnSpc>
              <a:spcBef>
                <a:spcPts val="1000"/>
              </a:spcBef>
              <a:spcAft>
                <a:spcPts val="0"/>
              </a:spcAft>
              <a:buClr>
                <a:schemeClr val="dk1"/>
              </a:buClr>
              <a:buSzPts val="2800"/>
              <a:buChar char="•"/>
            </a:pPr>
            <a:r>
              <a:rPr lang="fr-FR" dirty="0"/>
              <a:t>les femmes et les filles appartenant à des minorités ethniques ou religieuses ;</a:t>
            </a:r>
          </a:p>
          <a:p>
            <a:pPr marL="228600" lvl="0" indent="-228600" algn="l" rtl="0">
              <a:lnSpc>
                <a:spcPct val="90000"/>
              </a:lnSpc>
              <a:spcBef>
                <a:spcPts val="1000"/>
              </a:spcBef>
              <a:spcAft>
                <a:spcPts val="0"/>
              </a:spcAft>
              <a:buClr>
                <a:schemeClr val="dk1"/>
              </a:buClr>
              <a:buSzPts val="2800"/>
              <a:buChar char="•"/>
            </a:pPr>
            <a:r>
              <a:rPr lang="fr-FR" dirty="0"/>
              <a:t>les femmes et les filles ayant des orientations sexuelles ou des identités de genre diverses ;</a:t>
            </a:r>
          </a:p>
          <a:p>
            <a:pPr marL="228600" lvl="0" indent="-228600" algn="l" rtl="0">
              <a:lnSpc>
                <a:spcPct val="90000"/>
              </a:lnSpc>
              <a:spcBef>
                <a:spcPts val="1000"/>
              </a:spcBef>
              <a:spcAft>
                <a:spcPts val="0"/>
              </a:spcAft>
              <a:buClr>
                <a:schemeClr val="dk1"/>
              </a:buClr>
              <a:buSzPts val="2800"/>
              <a:buChar char="•"/>
            </a:pPr>
            <a:r>
              <a:rPr lang="fr-FR" dirty="0"/>
              <a:t>les femmes âgées.</a:t>
            </a:r>
          </a:p>
          <a:p>
            <a:pPr marL="0" lvl="0" indent="0" algn="l" rtl="0">
              <a:lnSpc>
                <a:spcPct val="90000"/>
              </a:lnSpc>
              <a:spcBef>
                <a:spcPts val="1000"/>
              </a:spcBef>
              <a:spcAft>
                <a:spcPts val="0"/>
              </a:spcAft>
              <a:buClr>
                <a:schemeClr val="dk1"/>
              </a:buClr>
              <a:buSzPts val="2800"/>
              <a:buNone/>
            </a:pPr>
            <a:endParaRPr lang="en-US" b="1" dirty="0">
              <a:solidFill>
                <a:srgbClr val="0070C0"/>
              </a:solidFill>
            </a:endParaRPr>
          </a:p>
          <a:p>
            <a:pPr marL="0" lvl="0" indent="0" algn="l" rtl="0">
              <a:lnSpc>
                <a:spcPct val="90000"/>
              </a:lnSpc>
              <a:spcBef>
                <a:spcPts val="1000"/>
              </a:spcBef>
              <a:spcAft>
                <a:spcPts val="0"/>
              </a:spcAft>
              <a:buClr>
                <a:schemeClr val="dk1"/>
              </a:buClr>
              <a:buSzPts val="2800"/>
              <a:buNone/>
            </a:pPr>
            <a:r>
              <a:rPr lang="fr-FR" b="1" dirty="0">
                <a:solidFill>
                  <a:srgbClr val="267CB4"/>
                </a:solidFill>
              </a:rPr>
              <a:t>Quels autres groupes de personnes survivantes devons-nous prendre en compte ?</a:t>
            </a:r>
          </a:p>
          <a:p>
            <a:pPr marL="228600" lvl="0" indent="-228600" algn="l" rtl="0">
              <a:lnSpc>
                <a:spcPct val="90000"/>
              </a:lnSpc>
              <a:spcBef>
                <a:spcPts val="1000"/>
              </a:spcBef>
              <a:spcAft>
                <a:spcPts val="0"/>
              </a:spcAft>
              <a:buClr>
                <a:schemeClr val="dk1"/>
              </a:buClr>
              <a:buSzPts val="2800"/>
              <a:buChar char="•"/>
            </a:pPr>
            <a:r>
              <a:rPr lang="fr-FR" dirty="0"/>
              <a:t>Les enfants survivants d’abus sexuels ;</a:t>
            </a:r>
          </a:p>
          <a:p>
            <a:pPr marL="228600" lvl="0" indent="-228600" algn="l" rtl="0">
              <a:lnSpc>
                <a:spcPct val="90000"/>
              </a:lnSpc>
              <a:spcBef>
                <a:spcPts val="1000"/>
              </a:spcBef>
              <a:spcAft>
                <a:spcPts val="0"/>
              </a:spcAft>
              <a:buClr>
                <a:schemeClr val="dk1"/>
              </a:buClr>
              <a:buSzPts val="2800"/>
              <a:buChar char="•"/>
            </a:pPr>
            <a:r>
              <a:rPr lang="fr-FR" dirty="0"/>
              <a:t>les adolescents et les hommes adultes survivants de violences sexuelles.</a:t>
            </a:r>
          </a:p>
          <a:p>
            <a:pPr marL="228600" lvl="0" indent="-228600" algn="l" rtl="0">
              <a:lnSpc>
                <a:spcPct val="90000"/>
              </a:lnSpc>
              <a:spcBef>
                <a:spcPts val="1000"/>
              </a:spcBef>
              <a:spcAft>
                <a:spcPts val="0"/>
              </a:spcAft>
              <a:buClr>
                <a:schemeClr val="dk1"/>
              </a:buClr>
              <a:buSzPts val="2800"/>
              <a:buChar char="•"/>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6"/>
          <p:cNvSpPr txBox="1">
            <a:spLocks noGrp="1"/>
          </p:cNvSpPr>
          <p:nvPr>
            <p:ph type="title"/>
          </p:nvPr>
        </p:nvSpPr>
        <p:spPr>
          <a:xfrm>
            <a:off x="639418" y="259107"/>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panose="020F0502020204030204"/>
              <a:buNone/>
            </a:pPr>
            <a:r>
              <a:rPr lang="fr-FR" sz="4000" b="1" dirty="0">
                <a:solidFill>
                  <a:srgbClr val="267CB4"/>
                </a:solidFill>
              </a:rPr>
              <a:t>Abus sexuels d’enfants</a:t>
            </a:r>
          </a:p>
        </p:txBody>
      </p:sp>
      <p:sp>
        <p:nvSpPr>
          <p:cNvPr id="197" name="Google Shape;197;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2800"/>
              <a:buChar char="•"/>
            </a:pPr>
            <a:r>
              <a:rPr lang="fr-FR" b="1" dirty="0">
                <a:solidFill>
                  <a:srgbClr val="7030A0"/>
                </a:solidFill>
              </a:rPr>
              <a:t>Les jeunes enfants et les adolescents, filles et garçons, </a:t>
            </a:r>
            <a:r>
              <a:rPr lang="fr-FR" dirty="0"/>
              <a:t>sont vulnérables en raison de leur âge, de leur taille, de leur dépendance vis-à-vis des adultes et de leur participation limitée aux processus décisionnels. </a:t>
            </a:r>
          </a:p>
          <a:p>
            <a:pPr marL="228600" lvl="0" indent="-50800" algn="l" rtl="0">
              <a:lnSpc>
                <a:spcPct val="90000"/>
              </a:lnSpc>
              <a:spcBef>
                <a:spcPts val="1000"/>
              </a:spcBef>
              <a:spcAft>
                <a:spcPts val="0"/>
              </a:spcAft>
              <a:buClr>
                <a:schemeClr val="dk1"/>
              </a:buClr>
              <a:buSzPts val="2800"/>
              <a:buNone/>
            </a:pPr>
            <a:endParaRPr dirty="0"/>
          </a:p>
          <a:p>
            <a:pPr marL="228600" lvl="0" indent="-228600" algn="l" rtl="0">
              <a:lnSpc>
                <a:spcPct val="90000"/>
              </a:lnSpc>
              <a:spcBef>
                <a:spcPts val="1000"/>
              </a:spcBef>
              <a:spcAft>
                <a:spcPts val="0"/>
              </a:spcAft>
              <a:buClr>
                <a:schemeClr val="dk1"/>
              </a:buClr>
              <a:buSzPts val="2800"/>
              <a:buChar char="•"/>
            </a:pPr>
            <a:r>
              <a:rPr lang="fr-FR" b="1" dirty="0">
                <a:solidFill>
                  <a:srgbClr val="7030A0"/>
                </a:solidFill>
              </a:rPr>
              <a:t>Les filles et les garçons les plus exposés sont ceux qui</a:t>
            </a:r>
            <a:r>
              <a:rPr lang="fr-FR" dirty="0"/>
              <a:t> :</a:t>
            </a:r>
          </a:p>
          <a:p>
            <a:pPr marL="685800" lvl="1" indent="-228600" algn="l" rtl="0">
              <a:lnSpc>
                <a:spcPct val="90000"/>
              </a:lnSpc>
              <a:spcBef>
                <a:spcPts val="500"/>
              </a:spcBef>
              <a:spcAft>
                <a:spcPts val="0"/>
              </a:spcAft>
              <a:buClr>
                <a:schemeClr val="dk1"/>
              </a:buClr>
              <a:buSzPts val="2400"/>
              <a:buChar char="•"/>
            </a:pPr>
            <a:r>
              <a:rPr lang="fr-FR" dirty="0"/>
              <a:t>ont des retards physiques et/ou intellectuels de développement ;</a:t>
            </a:r>
          </a:p>
          <a:p>
            <a:pPr marL="685800" lvl="1" indent="-228600" algn="l" rtl="0">
              <a:lnSpc>
                <a:spcPct val="90000"/>
              </a:lnSpc>
              <a:spcBef>
                <a:spcPts val="500"/>
              </a:spcBef>
              <a:spcAft>
                <a:spcPts val="0"/>
              </a:spcAft>
              <a:buClr>
                <a:schemeClr val="dk1"/>
              </a:buClr>
              <a:buSzPts val="2400"/>
              <a:buChar char="•"/>
            </a:pPr>
            <a:r>
              <a:rPr lang="fr-FR" dirty="0"/>
              <a:t>viennent des communautés de personnes déplacées ou de réfugiés ;</a:t>
            </a:r>
          </a:p>
          <a:p>
            <a:pPr marL="685800" lvl="1" indent="-228600" algn="l" rtl="0">
              <a:lnSpc>
                <a:spcPct val="90000"/>
              </a:lnSpc>
              <a:spcBef>
                <a:spcPts val="500"/>
              </a:spcBef>
              <a:spcAft>
                <a:spcPts val="0"/>
              </a:spcAft>
              <a:buClr>
                <a:schemeClr val="dk1"/>
              </a:buClr>
              <a:buSzPts val="2400"/>
              <a:buChar char="•"/>
            </a:pPr>
            <a:r>
              <a:rPr lang="fr-FR" dirty="0"/>
              <a:t>sont non accompagnés et/ou séparés de leur famille et des personnes qui s’occupent d’eux ;</a:t>
            </a:r>
          </a:p>
          <a:p>
            <a:pPr marL="685800" lvl="1" indent="-228600" algn="l" rtl="0">
              <a:lnSpc>
                <a:spcPct val="90000"/>
              </a:lnSpc>
              <a:spcBef>
                <a:spcPts val="500"/>
              </a:spcBef>
              <a:spcAft>
                <a:spcPts val="0"/>
              </a:spcAft>
              <a:buClr>
                <a:schemeClr val="dk1"/>
              </a:buClr>
              <a:buSzPts val="2400"/>
              <a:buChar char="•"/>
            </a:pPr>
            <a:r>
              <a:rPr lang="fr-FR" dirty="0"/>
              <a:t>vivent dans la rue, en foyer ou au sein d’un ménage violent.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9"/>
          <p:cNvSpPr txBox="1">
            <a:spLocks noGrp="1"/>
          </p:cNvSpPr>
          <p:nvPr>
            <p:ph type="title"/>
          </p:nvPr>
        </p:nvSpPr>
        <p:spPr>
          <a:xfrm>
            <a:off x="609600" y="748290"/>
            <a:ext cx="10515600" cy="70175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970"/>
              <a:buFont typeface="Calibri" panose="020F0502020204030204"/>
              <a:buNone/>
            </a:pPr>
            <a:r>
              <a:rPr lang="fr-FR" sz="3200" b="1" dirty="0">
                <a:solidFill>
                  <a:srgbClr val="267CB4"/>
                </a:solidFill>
              </a:rPr>
              <a:t>Comment le personnel travaillant dans le cadre des programmes de lutte contre la VBG devrait-il répondre aux besoins des garçons et des hommes ?</a:t>
            </a:r>
            <a:br>
              <a:rPr lang="fr-FR" sz="3200" dirty="0"/>
            </a:br>
            <a:endParaRPr lang="fr-FR" sz="3200" dirty="0"/>
          </a:p>
        </p:txBody>
      </p:sp>
      <p:sp>
        <p:nvSpPr>
          <p:cNvPr id="218" name="Google Shape;218;p19"/>
          <p:cNvSpPr txBox="1">
            <a:spLocks noGrp="1"/>
          </p:cNvSpPr>
          <p:nvPr>
            <p:ph type="body" idx="1"/>
          </p:nvPr>
        </p:nvSpPr>
        <p:spPr>
          <a:xfrm>
            <a:off x="701040" y="2136642"/>
            <a:ext cx="10515600" cy="4351338"/>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90000"/>
              </a:lnSpc>
              <a:spcBef>
                <a:spcPts val="0"/>
              </a:spcBef>
              <a:spcAft>
                <a:spcPts val="0"/>
              </a:spcAft>
              <a:buClr>
                <a:schemeClr val="dk1"/>
              </a:buClr>
              <a:buSzPts val="2590"/>
              <a:buChar char="•"/>
            </a:pPr>
            <a:r>
              <a:rPr lang="fr-FR" sz="2590" b="1" dirty="0"/>
              <a:t>Les acteurs de la programmation en matière de VBG devraient coordonner leurs activités avec celles des acteurs des secteurs de la santé, de la protection de l’enfance, LGBTQI (lesbiennes, gays, bisexuels, transgenres, queer, intersexes) et du handicap, pour garantir l’accès des hommes et des garçons survivants de violences et autres atteintes sexuelles à un soutien vital conçu pour eux.</a:t>
            </a:r>
          </a:p>
          <a:p>
            <a:pPr marL="228600" lvl="0" indent="-228600" algn="l" rtl="0">
              <a:lnSpc>
                <a:spcPct val="90000"/>
              </a:lnSpc>
              <a:spcBef>
                <a:spcPts val="1000"/>
              </a:spcBef>
              <a:spcAft>
                <a:spcPts val="0"/>
              </a:spcAft>
              <a:buClr>
                <a:schemeClr val="dk1"/>
              </a:buClr>
              <a:buSzPts val="2590"/>
              <a:buChar char="•"/>
            </a:pPr>
            <a:r>
              <a:rPr lang="fr-FR" sz="2590" u="sng" dirty="0"/>
              <a:t>Par exemple</a:t>
            </a:r>
            <a:r>
              <a:rPr lang="fr-FR" sz="2590" dirty="0"/>
              <a:t> :</a:t>
            </a:r>
          </a:p>
          <a:p>
            <a:pPr marL="685800" lvl="1" indent="-228600" algn="l" rtl="0">
              <a:lnSpc>
                <a:spcPct val="90000"/>
              </a:lnSpc>
              <a:spcBef>
                <a:spcPts val="500"/>
              </a:spcBef>
              <a:spcAft>
                <a:spcPts val="0"/>
              </a:spcAft>
              <a:buClr>
                <a:schemeClr val="dk1"/>
              </a:buClr>
              <a:buSzPts val="2220"/>
              <a:buChar char="•"/>
            </a:pPr>
            <a:r>
              <a:rPr lang="fr-FR" sz="2220" dirty="0"/>
              <a:t>élaborer des procédures claires afin de savoir réagir aux signalements effectués par les garçons et les hommes ;</a:t>
            </a:r>
          </a:p>
          <a:p>
            <a:pPr marL="685800" lvl="1" indent="-228600" algn="l" rtl="0">
              <a:lnSpc>
                <a:spcPct val="90000"/>
              </a:lnSpc>
              <a:spcBef>
                <a:spcPts val="500"/>
              </a:spcBef>
              <a:spcAft>
                <a:spcPts val="0"/>
              </a:spcAft>
              <a:buClr>
                <a:schemeClr val="dk1"/>
              </a:buClr>
              <a:buSzPts val="2220"/>
              <a:buChar char="•"/>
            </a:pPr>
            <a:r>
              <a:rPr lang="fr-FR" sz="2220" dirty="0"/>
              <a:t>établir des protocoles pour orienter la personne survivante vers un prestataire de services disposant de points d’entrée adéquats pour les hommes (par exemple, un acteur du secteur de la santé qui a été formé à la prise en charge clinique des survivants masculins, ou un acteur du secteur de la protection ou de celui de la santé mentale).</a:t>
            </a:r>
          </a:p>
          <a:p>
            <a:pPr marL="228600" lvl="0" indent="-228600" algn="l" rtl="0">
              <a:lnSpc>
                <a:spcPct val="90000"/>
              </a:lnSpc>
              <a:spcBef>
                <a:spcPts val="1000"/>
              </a:spcBef>
              <a:spcAft>
                <a:spcPts val="0"/>
              </a:spcAft>
              <a:buClr>
                <a:schemeClr val="dk1"/>
              </a:buClr>
              <a:buSzPts val="2590"/>
              <a:buChar char="•"/>
            </a:pPr>
            <a:r>
              <a:rPr lang="fr-FR" sz="2590" dirty="0"/>
              <a:t>À défaut, une organisation pourrait travailler avec le survivant au sein d’un autre espace, tel qu’un dispensaire situé à proximité.</a:t>
            </a:r>
          </a:p>
          <a:p>
            <a:pPr marL="228600" lvl="0" indent="-64135" algn="l" rtl="0">
              <a:lnSpc>
                <a:spcPct val="90000"/>
              </a:lnSpc>
              <a:spcBef>
                <a:spcPts val="1000"/>
              </a:spcBef>
              <a:spcAft>
                <a:spcPts val="0"/>
              </a:spcAft>
              <a:buClr>
                <a:schemeClr val="dk1"/>
              </a:buClr>
              <a:buSzPts val="2590"/>
              <a:buNone/>
            </a:pPr>
            <a:endParaRPr sz="2590" dirty="0"/>
          </a:p>
          <a:p>
            <a:pPr marL="228600" lvl="0" indent="-64135" algn="l" rtl="0">
              <a:lnSpc>
                <a:spcPct val="90000"/>
              </a:lnSpc>
              <a:spcBef>
                <a:spcPts val="1000"/>
              </a:spcBef>
              <a:spcAft>
                <a:spcPts val="0"/>
              </a:spcAft>
              <a:buClr>
                <a:schemeClr val="dk1"/>
              </a:buClr>
              <a:buSzPts val="2590"/>
              <a:buNone/>
            </a:pPr>
            <a:endParaRPr sz="259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4" name="TextBox 3"/>
          <p:cNvSpPr txBox="1"/>
          <p:nvPr/>
        </p:nvSpPr>
        <p:spPr>
          <a:xfrm>
            <a:off x="898071" y="265837"/>
            <a:ext cx="9862457" cy="113877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3400" b="1" i="0" u="none" strike="noStrike" cap="none" normalizeH="0" baseline="0" noProof="0" dirty="0">
                <a:ln>
                  <a:noFill/>
                </a:ln>
                <a:solidFill>
                  <a:srgbClr val="7030A0"/>
                </a:solidFill>
                <a:uLnTx/>
                <a:uFillTx/>
                <a:latin typeface="Calibri" panose="020F0502020204030204"/>
                <a:ea typeface="+mn-ea"/>
                <a:cs typeface="+mn-cs"/>
              </a:rPr>
              <a:t>Actions clés pour </a:t>
            </a: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3400" b="1" i="0" u="none" strike="noStrike" cap="none" normalizeH="0" baseline="0" noProof="0" dirty="0">
                <a:ln>
                  <a:noFill/>
                </a:ln>
                <a:solidFill>
                  <a:srgbClr val="7030A0"/>
                </a:solidFill>
                <a:uLnTx/>
                <a:uFillTx/>
                <a:latin typeface="Calibri" panose="020F0502020204030204"/>
                <a:ea typeface="+mn-ea"/>
                <a:cs typeface="+mn-cs"/>
              </a:rPr>
              <a:t>les Principes directeurs de l’action contre la VBG</a:t>
            </a:r>
          </a:p>
        </p:txBody>
      </p:sp>
      <p:pic>
        <p:nvPicPr>
          <p:cNvPr id="3" name="Image 2" descr="Une image contenant texte&#10;&#10;Description générée automatiquement">
            <a:extLst>
              <a:ext uri="{FF2B5EF4-FFF2-40B4-BE49-F238E27FC236}">
                <a16:creationId xmlns:a16="http://schemas.microsoft.com/office/drawing/2014/main" id="{6497D46D-F18F-4835-9014-ED3BFB6261C3}"/>
              </a:ext>
            </a:extLst>
          </p:cNvPr>
          <p:cNvPicPr>
            <a:picLocks noChangeAspect="1"/>
          </p:cNvPicPr>
          <p:nvPr/>
        </p:nvPicPr>
        <p:blipFill>
          <a:blip r:embed="rId3"/>
          <a:stretch>
            <a:fillRect/>
          </a:stretch>
        </p:blipFill>
        <p:spPr>
          <a:xfrm>
            <a:off x="3791277" y="1404610"/>
            <a:ext cx="4809945" cy="522551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panose="020B0604020202020204"/>
              <a:buNone/>
              <a:defRPr/>
            </a:pPr>
            <a:fld id="{00000000-1234-1234-1234-123412341234}" type="slidenum">
              <a:rPr kumimoji="0" lang="en-GB" sz="1000" b="0" i="0" u="none" strike="noStrike" kern="1200" cap="none" spc="0" normalizeH="0" baseline="0" noProof="0">
                <a:ln>
                  <a:noFill/>
                </a:ln>
                <a:solidFill>
                  <a:srgbClr val="595959"/>
                </a:solidFill>
                <a:effectLst/>
                <a:uLnTx/>
                <a:uFillTx/>
                <a:latin typeface="Arial" panose="020B0604020202020204"/>
                <a:cs typeface="Arial" panose="020B0604020202020204"/>
                <a:sym typeface="Arial" panose="020B0604020202020204"/>
              </a:rPr>
              <a:t>14</a:t>
            </a:fld>
            <a:endParaRPr kumimoji="0" lang="en-GB" sz="1000" b="0" i="0" u="none" strike="noStrike" kern="1200" cap="none" spc="0" normalizeH="0" baseline="0" noProof="0">
              <a:ln>
                <a:noFill/>
              </a:ln>
              <a:solidFill>
                <a:srgbClr val="595959"/>
              </a:solidFill>
              <a:effectLst/>
              <a:uLnTx/>
              <a:uFillTx/>
              <a:latin typeface="Arial" panose="020B0604020202020204"/>
              <a:cs typeface="Arial" panose="020B0604020202020204"/>
              <a:sym typeface="Arial" panose="020B0604020202020204"/>
            </a:endParaRPr>
          </a:p>
        </p:txBody>
      </p:sp>
      <p:pic>
        <p:nvPicPr>
          <p:cNvPr id="3" name="Image 2" descr="Une image contenant texte&#10;&#10;Description générée automatiquement">
            <a:extLst>
              <a:ext uri="{FF2B5EF4-FFF2-40B4-BE49-F238E27FC236}">
                <a16:creationId xmlns:a16="http://schemas.microsoft.com/office/drawing/2014/main" id="{3F455212-B2F0-4735-87CB-3C9D8E89CDF9}"/>
              </a:ext>
            </a:extLst>
          </p:cNvPr>
          <p:cNvPicPr>
            <a:picLocks noChangeAspect="1"/>
          </p:cNvPicPr>
          <p:nvPr/>
        </p:nvPicPr>
        <p:blipFill>
          <a:blip r:embed="rId3"/>
          <a:stretch>
            <a:fillRect/>
          </a:stretch>
        </p:blipFill>
        <p:spPr>
          <a:xfrm>
            <a:off x="3864516" y="172452"/>
            <a:ext cx="4462968" cy="651309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p:cNvPicPr>
            <a:picLocks noChangeAspect="1"/>
          </p:cNvPicPr>
          <p:nvPr/>
        </p:nvPicPr>
        <p:blipFill>
          <a:blip r:embed="rId4"/>
          <a:stretch>
            <a:fillRect/>
          </a:stretch>
        </p:blipFill>
        <p:spPr>
          <a:xfrm flipV="1">
            <a:off x="638640" y="3045154"/>
            <a:ext cx="7180143" cy="1552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412" y="588878"/>
            <a:ext cx="6858000" cy="898404"/>
          </a:xfrm>
        </p:spPr>
        <p:txBody>
          <a:bodyPr>
            <a:normAutofit/>
          </a:bodyPr>
          <a:lstStyle/>
          <a:p>
            <a:pPr algn="l"/>
            <a:r>
              <a:rPr lang="fr-FR" sz="4800" b="1" dirty="0">
                <a:solidFill>
                  <a:srgbClr val="5B3289"/>
                </a:solidFill>
                <a:latin typeface="+mn-lt"/>
              </a:rPr>
              <a:t>Norme 1 :</a:t>
            </a:r>
          </a:p>
        </p:txBody>
      </p:sp>
      <p:sp>
        <p:nvSpPr>
          <p:cNvPr id="3" name="Subtitle 2"/>
          <p:cNvSpPr>
            <a:spLocks noGrp="1"/>
          </p:cNvSpPr>
          <p:nvPr>
            <p:ph type="subTitle" idx="1"/>
          </p:nvPr>
        </p:nvSpPr>
        <p:spPr>
          <a:xfrm>
            <a:off x="441411" y="1859131"/>
            <a:ext cx="10013595" cy="1036231"/>
          </a:xfrm>
        </p:spPr>
        <p:txBody>
          <a:bodyPr>
            <a:normAutofit fontScale="85000" lnSpcReduction="10000"/>
          </a:bodyPr>
          <a:lstStyle/>
          <a:p>
            <a:pPr algn="l"/>
            <a:r>
              <a:rPr lang="fr-FR" sz="4800" b="1" dirty="0">
                <a:solidFill>
                  <a:srgbClr val="267CB4"/>
                </a:solidFill>
              </a:rPr>
              <a:t>Principes directeurs de l’action contre la VBG</a:t>
            </a:r>
          </a:p>
        </p:txBody>
      </p:sp>
      <p:pic>
        <p:nvPicPr>
          <p:cNvPr id="4"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p:cNvPicPr>
            <a:picLocks noChangeAspect="1"/>
          </p:cNvPicPr>
          <p:nvPr/>
        </p:nvPicPr>
        <p:blipFill>
          <a:blip r:embed="rId4"/>
          <a:stretch>
            <a:fillRect/>
          </a:stretch>
        </p:blipFill>
        <p:spPr>
          <a:xfrm flipV="1">
            <a:off x="638640" y="3045154"/>
            <a:ext cx="7180143" cy="15524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47870" y="272362"/>
            <a:ext cx="10515600" cy="1039603"/>
          </a:xfrm>
        </p:spPr>
        <p:txBody>
          <a:bodyPr>
            <a:normAutofit/>
          </a:bodyPr>
          <a:lstStyle/>
          <a:p>
            <a:r>
              <a:rPr lang="fr-FR" sz="4800" b="1" dirty="0">
                <a:solidFill>
                  <a:srgbClr val="5B3289"/>
                </a:solidFill>
                <a:latin typeface="+mn-lt"/>
              </a:rPr>
              <a:t>Normes de base</a:t>
            </a:r>
          </a:p>
        </p:txBody>
      </p:sp>
      <p:pic>
        <p:nvPicPr>
          <p:cNvPr id="3" name="Image 2" descr="Une image contenant texte&#10;&#10;Description générée automatiquement">
            <a:extLst>
              <a:ext uri="{FF2B5EF4-FFF2-40B4-BE49-F238E27FC236}">
                <a16:creationId xmlns:a16="http://schemas.microsoft.com/office/drawing/2014/main" id="{5D4E0252-3B46-4A8E-A816-D36AFE56E913}"/>
              </a:ext>
            </a:extLst>
          </p:cNvPr>
          <p:cNvPicPr>
            <a:picLocks noChangeAspect="1"/>
          </p:cNvPicPr>
          <p:nvPr/>
        </p:nvPicPr>
        <p:blipFill>
          <a:blip r:embed="rId3"/>
          <a:stretch>
            <a:fillRect/>
          </a:stretch>
        </p:blipFill>
        <p:spPr>
          <a:xfrm>
            <a:off x="457714" y="1362853"/>
            <a:ext cx="4279539" cy="5222785"/>
          </a:xfrm>
          <a:prstGeom prst="rect">
            <a:avLst/>
          </a:prstGeom>
        </p:spPr>
      </p:pic>
      <p:pic>
        <p:nvPicPr>
          <p:cNvPr id="14" name="Image 13" descr="Une image contenant texte&#10;&#10;Description générée automatiquement">
            <a:extLst>
              <a:ext uri="{FF2B5EF4-FFF2-40B4-BE49-F238E27FC236}">
                <a16:creationId xmlns:a16="http://schemas.microsoft.com/office/drawing/2014/main" id="{2EBF58F2-600E-4B2F-8333-56E27A277B11}"/>
              </a:ext>
            </a:extLst>
          </p:cNvPr>
          <p:cNvPicPr>
            <a:picLocks noChangeAspect="1"/>
          </p:cNvPicPr>
          <p:nvPr/>
        </p:nvPicPr>
        <p:blipFill>
          <a:blip r:embed="rId4"/>
          <a:stretch>
            <a:fillRect/>
          </a:stretch>
        </p:blipFill>
        <p:spPr>
          <a:xfrm>
            <a:off x="5044719" y="2754618"/>
            <a:ext cx="6511974" cy="15549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3"/>
          <p:cNvSpPr txBox="1">
            <a:spLocks noGrp="1"/>
          </p:cNvSpPr>
          <p:nvPr>
            <p:ph type="title"/>
          </p:nvPr>
        </p:nvSpPr>
        <p:spPr>
          <a:xfrm>
            <a:off x="546652" y="378378"/>
            <a:ext cx="10515600"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7030A0"/>
              </a:buClr>
              <a:buSzPts val="4400"/>
              <a:buFont typeface="Calibri" panose="020F0502020204030204"/>
              <a:buNone/>
            </a:pPr>
            <a:r>
              <a:rPr lang="fr-FR" b="1" dirty="0">
                <a:solidFill>
                  <a:srgbClr val="7030A0"/>
                </a:solidFill>
              </a:rPr>
              <a:t>Norme 1 :</a:t>
            </a:r>
            <a:br>
              <a:rPr lang="fr-FR" b="1" dirty="0">
                <a:solidFill>
                  <a:srgbClr val="7030A0"/>
                </a:solidFill>
              </a:rPr>
            </a:br>
            <a:r>
              <a:rPr lang="fr-FR" b="1" dirty="0">
                <a:solidFill>
                  <a:srgbClr val="7030A0"/>
                </a:solidFill>
              </a:rPr>
              <a:t>Principes directeurs de l’action contre la VBG</a:t>
            </a:r>
          </a:p>
        </p:txBody>
      </p:sp>
      <p:sp>
        <p:nvSpPr>
          <p:cNvPr id="106" name="Google Shape;106;p3"/>
          <p:cNvSpPr txBox="1">
            <a:spLocks noGrp="1"/>
          </p:cNvSpPr>
          <p:nvPr>
            <p:ph type="body" idx="1"/>
          </p:nvPr>
        </p:nvSpPr>
        <p:spPr>
          <a:xfrm>
            <a:off x="546652" y="2288150"/>
            <a:ext cx="1072896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800"/>
              <a:buNone/>
            </a:pPr>
            <a:r>
              <a:rPr lang="fr-FR" sz="4000" dirty="0"/>
              <a:t>Sous tous les rapports, la programmation visant la VBG est centrée sur les survivantes pour préserver et favoriser la confidentialité, la sécurité, la non-discrimination et le respect des choix, des droits et de la dignité des femmes et des filles, y compris les survivantes.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4"/>
          <p:cNvSpPr txBox="1">
            <a:spLocks noGrp="1"/>
          </p:cNvSpPr>
          <p:nvPr>
            <p:ph type="title"/>
          </p:nvPr>
        </p:nvSpPr>
        <p:spPr>
          <a:xfrm>
            <a:off x="400878" y="404564"/>
            <a:ext cx="10515600" cy="799646"/>
          </a:xfrm>
          <a:prstGeom prst="rect">
            <a:avLst/>
          </a:prstGeom>
          <a:noFill/>
          <a:ln>
            <a:noFill/>
          </a:ln>
        </p:spPr>
        <p:txBody>
          <a:bodyPr spcFirstLastPara="1" wrap="square" lIns="91425" tIns="45700" rIns="91425" bIns="45700" anchor="ctr" anchorCtr="0">
            <a:normAutofit fontScale="90000"/>
          </a:bodyPr>
          <a:lstStyle/>
          <a:p>
            <a:pPr marL="0" lvl="0" indent="0" rtl="0">
              <a:lnSpc>
                <a:spcPct val="90000"/>
              </a:lnSpc>
              <a:spcBef>
                <a:spcPts val="0"/>
              </a:spcBef>
              <a:spcAft>
                <a:spcPts val="0"/>
              </a:spcAft>
              <a:buClr>
                <a:schemeClr val="dk1"/>
              </a:buClr>
              <a:buSzPts val="4400"/>
              <a:buFont typeface="Calibri" panose="020F0502020204030204"/>
              <a:buNone/>
            </a:pPr>
            <a:r>
              <a:rPr lang="fr-FR" b="1" dirty="0">
                <a:solidFill>
                  <a:srgbClr val="267CB4"/>
                </a:solidFill>
              </a:rPr>
              <a:t>Des principes clés énoncés dans un langage normalisé</a:t>
            </a:r>
          </a:p>
        </p:txBody>
      </p:sp>
      <p:sp>
        <p:nvSpPr>
          <p:cNvPr id="113" name="Google Shape;113;p4"/>
          <p:cNvSpPr txBox="1">
            <a:spLocks noGrp="1"/>
          </p:cNvSpPr>
          <p:nvPr>
            <p:ph type="body" idx="1"/>
          </p:nvPr>
        </p:nvSpPr>
        <p:spPr>
          <a:xfrm>
            <a:off x="838200" y="1583413"/>
            <a:ext cx="10515600" cy="4718277"/>
          </a:xfrm>
          <a:prstGeom prst="rect">
            <a:avLst/>
          </a:prstGeom>
          <a:noFill/>
          <a:ln>
            <a:noFill/>
          </a:ln>
        </p:spPr>
        <p:txBody>
          <a:bodyPr spcFirstLastPara="1" wrap="square" lIns="91425" tIns="45700" rIns="91425" bIns="45700" anchor="t" anchorCtr="0">
            <a:normAutofit lnSpcReduction="10000"/>
          </a:bodyPr>
          <a:lstStyle/>
          <a:p>
            <a:pPr marL="514350" lvl="0" indent="-514350" algn="l" rtl="0">
              <a:lnSpc>
                <a:spcPct val="90000"/>
              </a:lnSpc>
              <a:spcBef>
                <a:spcPts val="0"/>
              </a:spcBef>
              <a:spcAft>
                <a:spcPts val="0"/>
              </a:spcAft>
              <a:buClr>
                <a:schemeClr val="dk1"/>
              </a:buClr>
              <a:buSzPts val="2800"/>
              <a:buFont typeface="Calibri" panose="020F0502020204030204"/>
              <a:buAutoNum type="arabicPeriod"/>
            </a:pPr>
            <a:r>
              <a:rPr lang="fr-FR" b="1" dirty="0">
                <a:solidFill>
                  <a:srgbClr val="7030A0"/>
                </a:solidFill>
              </a:rPr>
              <a:t>Centrée sur les survivantes : </a:t>
            </a:r>
            <a:r>
              <a:rPr lang="fr-FR" dirty="0">
                <a:solidFill>
                  <a:schemeClr val="tx1"/>
                </a:solidFill>
              </a:rPr>
              <a:t>l</a:t>
            </a:r>
            <a:r>
              <a:rPr lang="fr-FR" dirty="0"/>
              <a:t>’approche centrée sur les survivantes s’appuie sur </a:t>
            </a:r>
            <a:r>
              <a:rPr lang="fr-FR" b="1" dirty="0"/>
              <a:t>quatre Principes directeurs</a:t>
            </a:r>
            <a:r>
              <a:rPr lang="fr-FR" dirty="0"/>
              <a:t> qui s’appliquent à tous les aspects de la programmation de la lutte contre la VBG :</a:t>
            </a:r>
          </a:p>
          <a:p>
            <a:pPr marL="685800" lvl="1" indent="-228600" algn="l" rtl="0">
              <a:lnSpc>
                <a:spcPct val="90000"/>
              </a:lnSpc>
              <a:spcBef>
                <a:spcPts val="500"/>
              </a:spcBef>
              <a:spcAft>
                <a:spcPts val="0"/>
              </a:spcAft>
              <a:buClr>
                <a:schemeClr val="dk1"/>
              </a:buClr>
              <a:buSzPts val="2400"/>
              <a:buChar char="•"/>
            </a:pPr>
            <a:r>
              <a:rPr lang="fr-FR" dirty="0"/>
              <a:t>la confidentialité ;</a:t>
            </a:r>
          </a:p>
          <a:p>
            <a:pPr marL="685800" lvl="1" indent="-228600" algn="l" rtl="0">
              <a:lnSpc>
                <a:spcPct val="90000"/>
              </a:lnSpc>
              <a:spcBef>
                <a:spcPts val="500"/>
              </a:spcBef>
              <a:spcAft>
                <a:spcPts val="0"/>
              </a:spcAft>
              <a:buClr>
                <a:schemeClr val="dk1"/>
              </a:buClr>
              <a:buSzPts val="2400"/>
              <a:buChar char="•"/>
            </a:pPr>
            <a:r>
              <a:rPr lang="fr-FR" dirty="0"/>
              <a:t>la sécurité ;</a:t>
            </a:r>
          </a:p>
          <a:p>
            <a:pPr marL="685800" lvl="1" indent="-228600" algn="l" rtl="0">
              <a:lnSpc>
                <a:spcPct val="90000"/>
              </a:lnSpc>
              <a:spcBef>
                <a:spcPts val="500"/>
              </a:spcBef>
              <a:spcAft>
                <a:spcPts val="0"/>
              </a:spcAft>
              <a:buClr>
                <a:schemeClr val="dk1"/>
              </a:buClr>
              <a:buSzPts val="2400"/>
              <a:buChar char="•"/>
            </a:pPr>
            <a:r>
              <a:rPr lang="fr-FR" dirty="0"/>
              <a:t>la non-discrimination ;</a:t>
            </a:r>
          </a:p>
          <a:p>
            <a:pPr marL="685800" lvl="1" indent="-228600" algn="l" rtl="0">
              <a:lnSpc>
                <a:spcPct val="90000"/>
              </a:lnSpc>
              <a:spcBef>
                <a:spcPts val="500"/>
              </a:spcBef>
              <a:spcAft>
                <a:spcPts val="0"/>
              </a:spcAft>
              <a:buClr>
                <a:schemeClr val="dk1"/>
              </a:buClr>
              <a:buSzPts val="2400"/>
              <a:buChar char="•"/>
            </a:pPr>
            <a:r>
              <a:rPr lang="fr-FR" dirty="0"/>
              <a:t>le respect.</a:t>
            </a:r>
          </a:p>
          <a:p>
            <a:pPr marL="0" lvl="0" indent="0" algn="l" rtl="0">
              <a:lnSpc>
                <a:spcPct val="90000"/>
              </a:lnSpc>
              <a:spcBef>
                <a:spcPts val="1000"/>
              </a:spcBef>
              <a:spcAft>
                <a:spcPts val="0"/>
              </a:spcAft>
              <a:buClr>
                <a:schemeClr val="dk1"/>
              </a:buClr>
              <a:buSzPts val="2800"/>
              <a:buNone/>
            </a:pPr>
            <a:endParaRPr dirty="0"/>
          </a:p>
          <a:p>
            <a:pPr marL="0" lvl="0" indent="0" algn="ctr" rtl="0">
              <a:lnSpc>
                <a:spcPct val="90000"/>
              </a:lnSpc>
              <a:spcBef>
                <a:spcPts val="1000"/>
              </a:spcBef>
              <a:spcAft>
                <a:spcPts val="0"/>
              </a:spcAft>
              <a:buClr>
                <a:schemeClr val="dk1"/>
              </a:buClr>
              <a:buSzPts val="2800"/>
              <a:buNone/>
            </a:pPr>
            <a:r>
              <a:rPr lang="fr-FR" sz="3200" b="1" dirty="0">
                <a:solidFill>
                  <a:srgbClr val="7030A0"/>
                </a:solidFill>
              </a:rPr>
              <a:t>Les Principes directeurs de l’action contre la VBG s’appliquent à TOUTES les femmes et les filles,</a:t>
            </a:r>
          </a:p>
          <a:p>
            <a:pPr marL="0" lvl="0" indent="0" algn="ctr" rtl="0">
              <a:lnSpc>
                <a:spcPct val="90000"/>
              </a:lnSpc>
              <a:spcBef>
                <a:spcPts val="1000"/>
              </a:spcBef>
              <a:spcAft>
                <a:spcPts val="0"/>
              </a:spcAft>
              <a:buClr>
                <a:schemeClr val="dk1"/>
              </a:buClr>
              <a:buSzPts val="2800"/>
              <a:buNone/>
            </a:pPr>
            <a:r>
              <a:rPr lang="fr-FR" sz="3200" b="1" dirty="0">
                <a:solidFill>
                  <a:srgbClr val="7030A0"/>
                </a:solidFill>
              </a:rPr>
              <a:t>notamment les survivantes de VBG.</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5"/>
          <p:cNvSpPr txBox="1">
            <a:spLocks noGrp="1"/>
          </p:cNvSpPr>
          <p:nvPr>
            <p:ph type="title"/>
          </p:nvPr>
        </p:nvSpPr>
        <p:spPr>
          <a:xfrm>
            <a:off x="506896" y="365125"/>
            <a:ext cx="10515600" cy="14605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panose="020F0502020204030204"/>
              <a:buNone/>
            </a:pPr>
            <a:r>
              <a:rPr lang="fr-FR" sz="4000" b="1" dirty="0">
                <a:solidFill>
                  <a:srgbClr val="267CB4"/>
                </a:solidFill>
              </a:rPr>
              <a:t>Quel est le but des Principes directeurs de l’action contre la VBG ?</a:t>
            </a:r>
          </a:p>
        </p:txBody>
      </p:sp>
      <p:sp>
        <p:nvSpPr>
          <p:cNvPr id="120" name="Google Shape;120;p5"/>
          <p:cNvSpPr txBox="1">
            <a:spLocks noGrp="1"/>
          </p:cNvSpPr>
          <p:nvPr>
            <p:ph type="body" idx="1"/>
          </p:nvPr>
        </p:nvSpPr>
        <p:spPr>
          <a:xfrm>
            <a:off x="838200" y="2255283"/>
            <a:ext cx="10515600" cy="3268889"/>
          </a:xfrm>
          <a:prstGeom prst="rect">
            <a:avLst/>
          </a:prstGeom>
          <a:noFill/>
          <a:ln>
            <a:noFill/>
          </a:ln>
        </p:spPr>
        <p:txBody>
          <a:bodyPr spcFirstLastPara="1" wrap="square" lIns="91425" tIns="45700" rIns="91425" bIns="45700" anchor="t" anchorCtr="0">
            <a:normAutofit fontScale="70000" lnSpcReduction="20000"/>
          </a:bodyPr>
          <a:lstStyle/>
          <a:p>
            <a:pPr marL="0" lvl="0" indent="0" algn="ctr" rtl="0">
              <a:lnSpc>
                <a:spcPct val="90000"/>
              </a:lnSpc>
              <a:spcBef>
                <a:spcPts val="1000"/>
              </a:spcBef>
              <a:spcAft>
                <a:spcPts val="0"/>
              </a:spcAft>
              <a:buClr>
                <a:schemeClr val="dk1"/>
              </a:buClr>
              <a:buSzPts val="2800"/>
              <a:buNone/>
            </a:pPr>
            <a:r>
              <a:rPr lang="fr-FR" sz="4200" b="1" dirty="0">
                <a:solidFill>
                  <a:srgbClr val="7030A0"/>
                </a:solidFill>
              </a:rPr>
              <a:t>Protéger la sécurité des femmes et des filles et respecter le principe visant à « ne pas nuire »</a:t>
            </a:r>
            <a:r>
              <a:rPr lang="fr-FR" sz="4200" b="1" dirty="0">
                <a:solidFill>
                  <a:srgbClr val="00B050"/>
                </a:solidFill>
              </a:rPr>
              <a:t>.</a:t>
            </a:r>
          </a:p>
          <a:p>
            <a:pPr marL="0" lvl="0" indent="0" algn="l" rtl="0">
              <a:lnSpc>
                <a:spcPct val="90000"/>
              </a:lnSpc>
              <a:spcBef>
                <a:spcPts val="1000"/>
              </a:spcBef>
              <a:spcAft>
                <a:spcPts val="0"/>
              </a:spcAft>
              <a:buClr>
                <a:schemeClr val="dk1"/>
              </a:buClr>
              <a:buSzPts val="2800"/>
              <a:buNone/>
            </a:pPr>
            <a:endParaRPr lang="en-US" sz="3400" dirty="0">
              <a:sym typeface="Wingdings" panose="05000000000000000000" pitchFamily="2" charset="2"/>
            </a:endParaRPr>
          </a:p>
          <a:p>
            <a:pPr lvl="0" indent="-457200" algn="l" rtl="0">
              <a:lnSpc>
                <a:spcPct val="90000"/>
              </a:lnSpc>
              <a:spcBef>
                <a:spcPts val="1000"/>
              </a:spcBef>
              <a:spcAft>
                <a:spcPts val="0"/>
              </a:spcAft>
              <a:buClr>
                <a:schemeClr val="dk1"/>
              </a:buClr>
              <a:buSzPts val="2800"/>
              <a:buFont typeface="Wingdings" panose="05000000000000000000" pitchFamily="2" charset="2"/>
              <a:buChar char="à"/>
            </a:pPr>
            <a:r>
              <a:rPr lang="fr-FR" sz="3400" dirty="0"/>
              <a:t>Les Principes directeurs de l’action contre la VBG sous-tendent tous les aspects de la programmation en la matière et, partant, l’ensemble des Normes énoncées.</a:t>
            </a:r>
          </a:p>
          <a:p>
            <a:pPr marL="0" lvl="0" indent="0" algn="l" rtl="0">
              <a:lnSpc>
                <a:spcPct val="90000"/>
              </a:lnSpc>
              <a:spcBef>
                <a:spcPts val="1000"/>
              </a:spcBef>
              <a:spcAft>
                <a:spcPts val="0"/>
              </a:spcAft>
              <a:buClr>
                <a:schemeClr val="dk1"/>
              </a:buClr>
              <a:buSzPts val="2800"/>
              <a:buNone/>
            </a:pPr>
            <a:endParaRPr sz="3400" dirty="0"/>
          </a:p>
          <a:p>
            <a:pPr lvl="0" indent="-457200" algn="l" rtl="0">
              <a:lnSpc>
                <a:spcPct val="90000"/>
              </a:lnSpc>
              <a:spcBef>
                <a:spcPts val="1000"/>
              </a:spcBef>
              <a:spcAft>
                <a:spcPts val="0"/>
              </a:spcAft>
              <a:buClr>
                <a:schemeClr val="dk1"/>
              </a:buClr>
              <a:buSzPts val="2800"/>
              <a:buFont typeface="Wingdings" panose="05000000000000000000" pitchFamily="2" charset="2"/>
              <a:buChar char="à"/>
            </a:pPr>
            <a:r>
              <a:rPr lang="fr-FR" sz="3400" u="sng" dirty="0"/>
              <a:t>Il est impératif </a:t>
            </a:r>
            <a:r>
              <a:rPr lang="fr-FR" sz="3400" dirty="0"/>
              <a:t>de les appliquer à la lettre à tous les éléments de la programmation de la lutte contre la VBG.</a:t>
            </a:r>
          </a:p>
          <a:p>
            <a:pPr marL="0" lvl="0" indent="0" algn="l" rtl="0">
              <a:lnSpc>
                <a:spcPct val="90000"/>
              </a:lnSpc>
              <a:spcBef>
                <a:spcPts val="1000"/>
              </a:spcBef>
              <a:spcAft>
                <a:spcPts val="0"/>
              </a:spcAft>
              <a:buClr>
                <a:schemeClr val="dk1"/>
              </a:buClr>
              <a:buSzPts val="2800"/>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6"/>
          <p:cNvSpPr txBox="1">
            <a:spLocks noGrp="1"/>
          </p:cNvSpPr>
          <p:nvPr>
            <p:ph type="title"/>
          </p:nvPr>
        </p:nvSpPr>
        <p:spPr>
          <a:xfrm>
            <a:off x="467139" y="312117"/>
            <a:ext cx="10515600" cy="1325563"/>
          </a:xfrm>
          <a:prstGeom prst="rect">
            <a:avLst/>
          </a:prstGeom>
          <a:noFill/>
          <a:ln>
            <a:noFill/>
          </a:ln>
        </p:spPr>
        <p:txBody>
          <a:bodyPr spcFirstLastPara="1" wrap="square" lIns="91425" tIns="45700" rIns="91425" bIns="45700" anchor="ctr" anchorCtr="0">
            <a:normAutofit/>
          </a:bodyPr>
          <a:lstStyle/>
          <a:p>
            <a:pPr marL="0" lvl="0" indent="0" rtl="0">
              <a:lnSpc>
                <a:spcPct val="90000"/>
              </a:lnSpc>
              <a:spcBef>
                <a:spcPts val="0"/>
              </a:spcBef>
              <a:spcAft>
                <a:spcPts val="0"/>
              </a:spcAft>
              <a:buClr>
                <a:schemeClr val="dk1"/>
              </a:buClr>
              <a:buSzPts val="4400"/>
              <a:buFont typeface="Calibri" panose="020F0502020204030204"/>
              <a:buNone/>
            </a:pPr>
            <a:r>
              <a:rPr lang="fr-FR" b="1" dirty="0">
                <a:solidFill>
                  <a:srgbClr val="267CB4"/>
                </a:solidFill>
              </a:rPr>
              <a:t>Ne pas nuire</a:t>
            </a:r>
          </a:p>
        </p:txBody>
      </p:sp>
      <p:sp>
        <p:nvSpPr>
          <p:cNvPr id="127" name="Google Shape;127;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fr-FR" sz="3200" dirty="0"/>
              <a:t>L’expression « ne pas nuire » signifie que les organisations humanitaires doivent s’efforcer de « </a:t>
            </a:r>
            <a:r>
              <a:rPr lang="fr-FR" sz="3200" b="1" dirty="0"/>
              <a:t>minimiser le tort qu’elles pourraient causer par inadvertance, du fait de leur présence ou de l’assistance qu’elles fournissent</a:t>
            </a:r>
            <a:r>
              <a:rPr lang="fr-FR" sz="3200" dirty="0"/>
              <a:t> ».</a:t>
            </a:r>
          </a:p>
          <a:p>
            <a:pPr marL="0" lvl="0" indent="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rgbClr val="7030A0"/>
              </a:buClr>
              <a:buSzPts val="2800"/>
              <a:buNone/>
            </a:pPr>
            <a:r>
              <a:rPr lang="fr-FR" sz="4000" b="1" dirty="0">
                <a:solidFill>
                  <a:srgbClr val="7030A0"/>
                </a:solidFill>
              </a:rPr>
              <a:t>Les acteurs humanitaires peuvent renforcer le principe visant à « ne pas nuire » en </a:t>
            </a:r>
            <a:r>
              <a:rPr lang="fr-FR" sz="4000" b="1" u="sng" dirty="0">
                <a:solidFill>
                  <a:srgbClr val="7030A0"/>
                </a:solidFill>
              </a:rPr>
              <a:t>appliquant les Principes directeurs de l’action contre la VBG</a:t>
            </a:r>
            <a:r>
              <a:rPr lang="fr-FR" sz="4000" b="1" dirty="0">
                <a:solidFill>
                  <a:srgbClr val="7030A0"/>
                </a:solidFill>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7"/>
          <p:cNvSpPr txBox="1">
            <a:spLocks noGrp="1"/>
          </p:cNvSpPr>
          <p:nvPr>
            <p:ph type="title"/>
          </p:nvPr>
        </p:nvSpPr>
        <p:spPr>
          <a:xfrm>
            <a:off x="473529" y="365125"/>
            <a:ext cx="11185071" cy="1545318"/>
          </a:xfrm>
          <a:prstGeom prst="rect">
            <a:avLst/>
          </a:prstGeom>
          <a:noFill/>
          <a:ln>
            <a:noFill/>
          </a:ln>
        </p:spPr>
        <p:txBody>
          <a:bodyPr spcFirstLastPara="1" wrap="square" lIns="91425" tIns="45700" rIns="91425" bIns="45700" anchor="ctr" anchorCtr="0">
            <a:noAutofit/>
          </a:bodyPr>
          <a:lstStyle/>
          <a:p>
            <a:pPr lvl="0">
              <a:buSzPts val="3000"/>
            </a:pPr>
            <a:r>
              <a:rPr lang="fr-FR" sz="3600" b="1" dirty="0">
                <a:solidFill>
                  <a:srgbClr val="267CB4"/>
                </a:solidFill>
              </a:rPr>
              <a:t>Sécurité + confidentialité + non-discrimination + respect</a:t>
            </a:r>
            <a:r>
              <a:rPr lang="fr-FR" sz="3600" b="1" dirty="0">
                <a:solidFill>
                  <a:schemeClr val="accent1"/>
                </a:solidFill>
              </a:rPr>
              <a:t>
</a:t>
            </a:r>
            <a:r>
              <a:rPr lang="fr-FR" sz="3600" b="1" dirty="0">
                <a:solidFill>
                  <a:srgbClr val="7030A0"/>
                </a:solidFill>
              </a:rPr>
              <a:t>= approche centrée sur les survivantes</a:t>
            </a:r>
          </a:p>
        </p:txBody>
      </p:sp>
      <p:sp>
        <p:nvSpPr>
          <p:cNvPr id="134" name="Google Shape;134;p7"/>
          <p:cNvSpPr txBox="1">
            <a:spLocks noGrp="1"/>
          </p:cNvSpPr>
          <p:nvPr>
            <p:ph type="body" idx="1"/>
          </p:nvPr>
        </p:nvSpPr>
        <p:spPr>
          <a:xfrm>
            <a:off x="838200" y="2049916"/>
            <a:ext cx="10515600" cy="4138612"/>
          </a:xfrm>
          <a:prstGeom prst="rect">
            <a:avLst/>
          </a:prstGeom>
          <a:noFill/>
          <a:ln>
            <a:noFill/>
          </a:ln>
        </p:spPr>
        <p:txBody>
          <a:bodyPr spcFirstLastPara="1" wrap="square" lIns="91425" tIns="45700" rIns="91425" bIns="45700" anchor="t" anchorCtr="0">
            <a:normAutofit fontScale="85000" lnSpcReduction="20000"/>
          </a:bodyPr>
          <a:lstStyle/>
          <a:p>
            <a:pPr marL="228600" lvl="0" indent="-228600" algn="l" rtl="0">
              <a:lnSpc>
                <a:spcPct val="80000"/>
              </a:lnSpc>
              <a:spcBef>
                <a:spcPts val="0"/>
              </a:spcBef>
              <a:spcAft>
                <a:spcPts val="0"/>
              </a:spcAft>
              <a:buClr>
                <a:schemeClr val="dk1"/>
              </a:buClr>
              <a:buSzPts val="2590"/>
              <a:buChar char="•"/>
            </a:pPr>
            <a:r>
              <a:rPr lang="fr-FR" sz="3200" b="1" dirty="0">
                <a:solidFill>
                  <a:srgbClr val="267CB4"/>
                </a:solidFill>
              </a:rPr>
              <a:t>La sécurité : </a:t>
            </a:r>
            <a:r>
              <a:rPr lang="fr-FR" sz="3200" dirty="0">
                <a:solidFill>
                  <a:schemeClr val="tx1"/>
                </a:solidFill>
              </a:rPr>
              <a:t>ce terme </a:t>
            </a:r>
            <a:r>
              <a:rPr lang="fr-FR" sz="3200" dirty="0"/>
              <a:t>renvoie à la fois à la sûreté individuelle et à l’absence de danger physique, ainsi qu’à un sentiment de sécurité psychologique et affective. Elle constitue la priorité numéro 1 !</a:t>
            </a:r>
          </a:p>
          <a:p>
            <a:pPr marL="228600" lvl="0" indent="-228600" algn="l" rtl="0">
              <a:lnSpc>
                <a:spcPct val="80000"/>
              </a:lnSpc>
              <a:spcBef>
                <a:spcPts val="1000"/>
              </a:spcBef>
              <a:spcAft>
                <a:spcPts val="0"/>
              </a:spcAft>
              <a:buClr>
                <a:schemeClr val="dk1"/>
              </a:buClr>
              <a:buSzPts val="2590"/>
              <a:buChar char="•"/>
            </a:pPr>
            <a:r>
              <a:rPr lang="fr-FR" sz="3200" b="1" dirty="0">
                <a:solidFill>
                  <a:srgbClr val="267CB4"/>
                </a:solidFill>
              </a:rPr>
              <a:t>La confidentialité : </a:t>
            </a:r>
            <a:r>
              <a:rPr lang="fr-FR" sz="3200" dirty="0">
                <a:solidFill>
                  <a:schemeClr val="tx1"/>
                </a:solidFill>
              </a:rPr>
              <a:t>ce terme </a:t>
            </a:r>
            <a:r>
              <a:rPr lang="fr-FR" sz="3200" dirty="0"/>
              <a:t>fait référence au droit d’une personne de choisir avec qui partager son histoire.</a:t>
            </a:r>
          </a:p>
          <a:p>
            <a:pPr marL="228600" lvl="0" indent="-228600" algn="l" rtl="0">
              <a:lnSpc>
                <a:spcPct val="80000"/>
              </a:lnSpc>
              <a:spcBef>
                <a:spcPts val="1000"/>
              </a:spcBef>
              <a:spcAft>
                <a:spcPts val="0"/>
              </a:spcAft>
              <a:buClr>
                <a:schemeClr val="dk1"/>
              </a:buClr>
              <a:buSzPts val="2590"/>
              <a:buChar char="•"/>
            </a:pPr>
            <a:r>
              <a:rPr lang="fr-FR" sz="3200" b="1" dirty="0">
                <a:solidFill>
                  <a:srgbClr val="267CB4"/>
                </a:solidFill>
              </a:rPr>
              <a:t>Le respect </a:t>
            </a:r>
            <a:r>
              <a:rPr lang="fr-FR" sz="3200" dirty="0"/>
              <a:t>des choix, des droits et de la dignité des femmes, des filles et des survivantes : ce principe exige que les survivantes occupent un </a:t>
            </a:r>
            <a:r>
              <a:rPr lang="fr-FR" sz="3200" b="1" dirty="0"/>
              <a:t>rôle de premier plan</a:t>
            </a:r>
            <a:r>
              <a:rPr lang="fr-FR" sz="3200" dirty="0"/>
              <a:t> dans le cadre de la prestation des services qui leur sont destinés.</a:t>
            </a:r>
          </a:p>
          <a:p>
            <a:pPr marL="228600" lvl="0" indent="-228600" algn="l" rtl="0">
              <a:lnSpc>
                <a:spcPct val="80000"/>
              </a:lnSpc>
              <a:spcBef>
                <a:spcPts val="1000"/>
              </a:spcBef>
              <a:spcAft>
                <a:spcPts val="0"/>
              </a:spcAft>
              <a:buClr>
                <a:schemeClr val="dk1"/>
              </a:buClr>
              <a:buSzPts val="2590"/>
              <a:buChar char="•"/>
            </a:pPr>
            <a:r>
              <a:rPr lang="fr-FR" sz="3200" b="1" dirty="0">
                <a:solidFill>
                  <a:srgbClr val="267CB4"/>
                </a:solidFill>
              </a:rPr>
              <a:t>La non-discrimination</a:t>
            </a:r>
            <a:r>
              <a:rPr lang="fr-FR" sz="3200" dirty="0">
                <a:solidFill>
                  <a:srgbClr val="267CB4"/>
                </a:solidFill>
              </a:rPr>
              <a:t> </a:t>
            </a:r>
            <a:r>
              <a:rPr lang="fr-FR" sz="3200" dirty="0"/>
              <a:t>: ce principe signifie que le personnel travaillant dans le cadre des programmes de lutte contre la VBG devrait être doté des connaissances, des compétences et des attitudes nécessaires à une programmation </a:t>
            </a:r>
            <a:r>
              <a:rPr lang="fr-FR" sz="3200" b="1" dirty="0"/>
              <a:t>inclusive</a:t>
            </a:r>
            <a:r>
              <a:rPr lang="fr-FR" sz="3200" dirty="0"/>
              <a:t>. </a:t>
            </a:r>
          </a:p>
          <a:p>
            <a:pPr marL="457200" lvl="1" indent="0" algn="l" rtl="0">
              <a:lnSpc>
                <a:spcPct val="80000"/>
              </a:lnSpc>
              <a:spcBef>
                <a:spcPts val="500"/>
              </a:spcBef>
              <a:spcAft>
                <a:spcPts val="0"/>
              </a:spcAft>
              <a:buClr>
                <a:schemeClr val="dk1"/>
              </a:buClr>
              <a:buSzPts val="2220"/>
              <a:buNone/>
            </a:pPr>
            <a:endParaRPr sz="222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0"/>
          <p:cNvSpPr txBox="1">
            <a:spLocks noGrp="1"/>
          </p:cNvSpPr>
          <p:nvPr>
            <p:ph type="title"/>
          </p:nvPr>
        </p:nvSpPr>
        <p:spPr>
          <a:xfrm>
            <a:off x="248878" y="2455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panose="020F0502020204030204"/>
              <a:buNone/>
            </a:pPr>
            <a:r>
              <a:rPr lang="fr-FR" sz="4000" b="1" dirty="0">
                <a:solidFill>
                  <a:srgbClr val="267CB4"/>
                </a:solidFill>
              </a:rPr>
              <a:t>Qu’est-ce que l’intersectionnalité ?</a:t>
            </a:r>
          </a:p>
        </p:txBody>
      </p:sp>
      <p:sp>
        <p:nvSpPr>
          <p:cNvPr id="155" name="Google Shape;155;p10"/>
          <p:cNvSpPr txBox="1">
            <a:spLocks noGrp="1"/>
          </p:cNvSpPr>
          <p:nvPr>
            <p:ph type="body" idx="1"/>
          </p:nvPr>
        </p:nvSpPr>
        <p:spPr>
          <a:xfrm>
            <a:off x="838200" y="1521416"/>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7030A0"/>
              </a:buClr>
              <a:buSzPts val="2800"/>
              <a:buChar char="•"/>
            </a:pPr>
            <a:r>
              <a:rPr lang="fr-FR" dirty="0">
                <a:solidFill>
                  <a:schemeClr val="tx1"/>
                </a:solidFill>
              </a:rPr>
              <a:t>L’</a:t>
            </a:r>
            <a:r>
              <a:rPr lang="fr-FR" dirty="0">
                <a:solidFill>
                  <a:srgbClr val="7030A0"/>
                </a:solidFill>
              </a:rPr>
              <a:t>« intersectionnalité »</a:t>
            </a:r>
            <a:r>
              <a:rPr lang="fr-FR" dirty="0"/>
              <a:t> situe le vécu des femmes et des filles dans le cadre d’une analyse de la manière dont diverses formes de pouvoir et d’oppression, telles que les inégalités de genre, l’hétérosexisme, le racisme, le validisme et les inégalités de classe influent sur l’exposition à la VBG et l’accès aux services relatifs à la prise en charge de la violence.</a:t>
            </a:r>
          </a:p>
        </p:txBody>
      </p:sp>
      <p:sp>
        <p:nvSpPr>
          <p:cNvPr id="5" name="TextBox 4"/>
          <p:cNvSpPr txBox="1"/>
          <p:nvPr/>
        </p:nvSpPr>
        <p:spPr>
          <a:xfrm>
            <a:off x="838200" y="4216646"/>
            <a:ext cx="10835640" cy="2308324"/>
          </a:xfrm>
          <a:prstGeom prst="rect">
            <a:avLst/>
          </a:prstGeom>
          <a:noFill/>
        </p:spPr>
        <p:txBody>
          <a:bodyPr wrap="square">
            <a:spAutoFit/>
          </a:bodyPr>
          <a:lstStyle/>
          <a:p>
            <a:r>
              <a:rPr lang="fr-FR" sz="2400" dirty="0">
                <a:solidFill>
                  <a:srgbClr val="267CB4"/>
                </a:solidFill>
                <a:latin typeface="Calibri" panose="020F0502020204030204" pitchFamily="34" charset="0"/>
                <a:cs typeface="Calibri" panose="020F0502020204030204" pitchFamily="34" charset="0"/>
              </a:rPr>
              <a:t>L’intersectionnalité part du principe que la vie des personnes est définie par des identités multiples et stratifiées dérivées des relations sociales, de l’histoire et du fonctionnement des structures de pouvoir. Le genre recoupe d’autres identités, et ces intersections contribuent à des expériences individuelles de l’oppression et du privilège </a:t>
            </a:r>
            <a:r>
              <a:rPr lang="fr-FR" sz="2400" i="1" dirty="0">
                <a:solidFill>
                  <a:srgbClr val="267CB4"/>
                </a:solidFill>
                <a:latin typeface="Calibri" panose="020F0502020204030204" pitchFamily="34" charset="0"/>
                <a:cs typeface="Calibri" panose="020F0502020204030204" pitchFamily="34" charset="0"/>
              </a:rPr>
              <a:t>(adapté de l’Association pour les droits des femmes dans le développement, ou AWID)</a:t>
            </a:r>
            <a:r>
              <a:rPr lang="fr-FR" sz="2400" dirty="0">
                <a:solidFill>
                  <a:srgbClr val="267CB4"/>
                </a:solidFill>
                <a:latin typeface="Calibri" panose="020F0502020204030204" pitchFamily="34" charset="0"/>
                <a:cs typeface="Calibri" panose="020F0502020204030204" pitchFamily="34" charset="0"/>
              </a:rPr>
              <a:t>.</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2569</Words>
  <Application>Microsoft Office PowerPoint</Application>
  <PresentationFormat>Szélesvásznú</PresentationFormat>
  <Paragraphs>141</Paragraphs>
  <Slides>15</Slides>
  <Notes>15</Notes>
  <HiddenSlides>0</HiddenSlides>
  <MMClips>0</MMClips>
  <ScaleCrop>false</ScaleCrop>
  <HeadingPairs>
    <vt:vector size="6" baseType="variant">
      <vt:variant>
        <vt:lpstr>Használt betűtípusok</vt:lpstr>
      </vt:variant>
      <vt:variant>
        <vt:i4>4</vt:i4>
      </vt:variant>
      <vt:variant>
        <vt:lpstr>Téma</vt:lpstr>
      </vt:variant>
      <vt:variant>
        <vt:i4>3</vt:i4>
      </vt:variant>
      <vt:variant>
        <vt:lpstr>Diacímek</vt:lpstr>
      </vt:variant>
      <vt:variant>
        <vt:i4>15</vt:i4>
      </vt:variant>
    </vt:vector>
  </HeadingPairs>
  <TitlesOfParts>
    <vt:vector size="22" baseType="lpstr">
      <vt:lpstr>Arial</vt:lpstr>
      <vt:lpstr>Calibri</vt:lpstr>
      <vt:lpstr>Calibri Light</vt:lpstr>
      <vt:lpstr>Wingdings</vt:lpstr>
      <vt:lpstr>Office Theme</vt:lpstr>
      <vt:lpstr>1_Office Theme</vt:lpstr>
      <vt:lpstr>3_Office Theme</vt:lpstr>
      <vt:lpstr>  Normes minimales interorganisations pour la programmation d’actions de lutte contre la violence basée sur le genre dans les situations d’urgence  </vt:lpstr>
      <vt:lpstr>Norme 1 :</vt:lpstr>
      <vt:lpstr>Normes de base</vt:lpstr>
      <vt:lpstr>Norme 1 : Principes directeurs de l’action contre la VBG</vt:lpstr>
      <vt:lpstr>Des principes clés énoncés dans un langage normalisé</vt:lpstr>
      <vt:lpstr>Quel est le but des Principes directeurs de l’action contre la VBG ?</vt:lpstr>
      <vt:lpstr>Ne pas nuire</vt:lpstr>
      <vt:lpstr>Sécurité + confidentialité + non-discrimination + respect
= approche centrée sur les survivantes</vt:lpstr>
      <vt:lpstr>Qu’est-ce que l’intersectionnalité ?</vt:lpstr>
      <vt:lpstr>Les femmes et les ﬁlles les plus exposées à la VBG pour cause de discrimination et autres obstacles à l’accès : </vt:lpstr>
      <vt:lpstr>Abus sexuels d’enfants</vt:lpstr>
      <vt:lpstr>Comment le personnel travaillant dans le cadre des programmes de lutte contre la VBG devrait-il répondre aux besoins des garçons et des hommes ? </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Inter-agency Minimum Standards for GBV  in Emergencies Programming   </dc:title>
  <dc:creator>Inbal Sansani</dc:creator>
  <cp:lastModifiedBy>VN00LW01</cp:lastModifiedBy>
  <cp:revision>36</cp:revision>
  <dcterms:created xsi:type="dcterms:W3CDTF">2020-05-05T03:10:00Z</dcterms:created>
  <dcterms:modified xsi:type="dcterms:W3CDTF">2021-12-14T08:11:28Z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1036-11.2.0.10224</vt:lpwstr>
  </property>
</Properties>
</file>